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56"/>
  </p:notesMasterIdLst>
  <p:handoutMasterIdLst>
    <p:handoutMasterId r:id="rId57"/>
  </p:handoutMasterIdLst>
  <p:sldIdLst>
    <p:sldId id="269" r:id="rId3"/>
    <p:sldId id="298" r:id="rId4"/>
    <p:sldId id="296" r:id="rId5"/>
    <p:sldId id="301" r:id="rId6"/>
    <p:sldId id="346" r:id="rId7"/>
    <p:sldId id="334" r:id="rId8"/>
    <p:sldId id="347" r:id="rId9"/>
    <p:sldId id="337" r:id="rId10"/>
    <p:sldId id="348" r:id="rId11"/>
    <p:sldId id="338" r:id="rId12"/>
    <p:sldId id="339" r:id="rId13"/>
    <p:sldId id="340" r:id="rId14"/>
    <p:sldId id="349" r:id="rId15"/>
    <p:sldId id="350" r:id="rId16"/>
    <p:sldId id="343" r:id="rId17"/>
    <p:sldId id="344" r:id="rId18"/>
    <p:sldId id="351" r:id="rId19"/>
    <p:sldId id="315" r:id="rId20"/>
    <p:sldId id="317" r:id="rId21"/>
    <p:sldId id="314" r:id="rId22"/>
    <p:sldId id="310" r:id="rId23"/>
    <p:sldId id="297" r:id="rId24"/>
    <p:sldId id="264" r:id="rId25"/>
    <p:sldId id="268" r:id="rId26"/>
    <p:sldId id="276" r:id="rId27"/>
    <p:sldId id="266" r:id="rId28"/>
    <p:sldId id="292" r:id="rId29"/>
    <p:sldId id="293" r:id="rId30"/>
    <p:sldId id="280" r:id="rId31"/>
    <p:sldId id="303" r:id="rId32"/>
    <p:sldId id="319" r:id="rId33"/>
    <p:sldId id="327" r:id="rId34"/>
    <p:sldId id="281" r:id="rId35"/>
    <p:sldId id="283" r:id="rId36"/>
    <p:sldId id="313" r:id="rId37"/>
    <p:sldId id="329" r:id="rId38"/>
    <p:sldId id="311" r:id="rId39"/>
    <p:sldId id="323" r:id="rId40"/>
    <p:sldId id="316" r:id="rId41"/>
    <p:sldId id="330" r:id="rId42"/>
    <p:sldId id="318" r:id="rId43"/>
    <p:sldId id="322" r:id="rId44"/>
    <p:sldId id="320" r:id="rId45"/>
    <p:sldId id="288" r:id="rId46"/>
    <p:sldId id="328" r:id="rId47"/>
    <p:sldId id="331" r:id="rId48"/>
    <p:sldId id="332" r:id="rId49"/>
    <p:sldId id="324" r:id="rId50"/>
    <p:sldId id="321" r:id="rId51"/>
    <p:sldId id="325" r:id="rId52"/>
    <p:sldId id="289" r:id="rId53"/>
    <p:sldId id="326" r:id="rId54"/>
    <p:sldId id="291" r:id="rId55"/>
  </p:sldIdLst>
  <p:sldSz cx="9144000" cy="6858000" type="screen4x3"/>
  <p:notesSz cx="6858000" cy="92964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stavo" initials="G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333300"/>
    <a:srgbClr val="003300"/>
    <a:srgbClr val="008000"/>
    <a:srgbClr val="CC00CC"/>
    <a:srgbClr val="4A4800"/>
    <a:srgbClr val="CCFF33"/>
    <a:srgbClr val="FFD54F"/>
    <a:srgbClr val="FFFF99"/>
    <a:srgbClr val="DDDDDD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517" autoAdjust="0"/>
    <p:restoredTop sz="9466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ustavo\Documents\academico\midi%20conference%20crifpe\Classeur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CA"/>
  <c:chart>
    <c:title>
      <c:tx>
        <c:rich>
          <a:bodyPr/>
          <a:lstStyle/>
          <a:p>
            <a:pPr>
              <a:defRPr lang="fr-CA"/>
            </a:pPr>
            <a:r>
              <a:rPr lang="fr-CA"/>
              <a:t>Inscriptions et enseignants 6-10 ans INEP 2009</a:t>
            </a:r>
          </a:p>
        </c:rich>
      </c:tx>
      <c:layout/>
    </c:title>
    <c:plotArea>
      <c:layout/>
      <c:barChart>
        <c:barDir val="col"/>
        <c:grouping val="percentStacked"/>
        <c:ser>
          <c:idx val="0"/>
          <c:order val="0"/>
          <c:tx>
            <c:strRef>
              <c:f>[Classeur3.xlsx]Feuil1!$A$2</c:f>
              <c:strCache>
                <c:ptCount val="1"/>
                <c:pt idx="0">
                  <c:v>Rural </c:v>
                </c:pt>
              </c:strCache>
            </c:strRef>
          </c:tx>
          <c:cat>
            <c:strRef>
              <c:f>[Classeur3.xlsx]Feuil1!$B$1:$C$1</c:f>
              <c:strCache>
                <c:ptCount val="2"/>
                <c:pt idx="0">
                  <c:v>Inscriptions </c:v>
                </c:pt>
                <c:pt idx="1">
                  <c:v>Enseignants </c:v>
                </c:pt>
              </c:strCache>
            </c:strRef>
          </c:cat>
          <c:val>
            <c:numRef>
              <c:f>[Classeur3.xlsx]Feuil1!$B$2:$C$2</c:f>
              <c:numCache>
                <c:formatCode>#,##0</c:formatCode>
                <c:ptCount val="2"/>
                <c:pt idx="0">
                  <c:v>3344055.9999999991</c:v>
                </c:pt>
                <c:pt idx="1">
                  <c:v>124748</c:v>
                </c:pt>
              </c:numCache>
            </c:numRef>
          </c:val>
        </c:ser>
        <c:ser>
          <c:idx val="1"/>
          <c:order val="1"/>
          <c:tx>
            <c:strRef>
              <c:f>[Classeur3.xlsx]Feuil1!$A$3</c:f>
              <c:strCache>
                <c:ptCount val="1"/>
                <c:pt idx="0">
                  <c:v>Urbain </c:v>
                </c:pt>
              </c:strCache>
            </c:strRef>
          </c:tx>
          <c:cat>
            <c:strRef>
              <c:f>[Classeur3.xlsx]Feuil1!$B$1:$C$1</c:f>
              <c:strCache>
                <c:ptCount val="2"/>
                <c:pt idx="0">
                  <c:v>Inscriptions </c:v>
                </c:pt>
                <c:pt idx="1">
                  <c:v>Enseignants </c:v>
                </c:pt>
              </c:strCache>
            </c:strRef>
          </c:cat>
          <c:val>
            <c:numRef>
              <c:f>[Classeur3.xlsx]Feuil1!$B$3:$C$3</c:f>
              <c:numCache>
                <c:formatCode>#,##0</c:formatCode>
                <c:ptCount val="2"/>
                <c:pt idx="0">
                  <c:v>13951562</c:v>
                </c:pt>
                <c:pt idx="1">
                  <c:v>589760</c:v>
                </c:pt>
              </c:numCache>
            </c:numRef>
          </c:val>
        </c:ser>
        <c:overlap val="100"/>
        <c:axId val="88581632"/>
        <c:axId val="88583168"/>
      </c:barChart>
      <c:catAx>
        <c:axId val="88581632"/>
        <c:scaling>
          <c:orientation val="minMax"/>
        </c:scaling>
        <c:axPos val="b"/>
        <c:tickLblPos val="nextTo"/>
        <c:txPr>
          <a:bodyPr/>
          <a:lstStyle/>
          <a:p>
            <a:pPr>
              <a:defRPr lang="fr-CA"/>
            </a:pPr>
            <a:endParaRPr lang="fr-FR"/>
          </a:p>
        </c:txPr>
        <c:crossAx val="88583168"/>
        <c:crosses val="autoZero"/>
        <c:auto val="1"/>
        <c:lblAlgn val="ctr"/>
        <c:lblOffset val="100"/>
      </c:catAx>
      <c:valAx>
        <c:axId val="88583168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fr-CA"/>
            </a:pPr>
            <a:endParaRPr lang="fr-FR"/>
          </a:p>
        </c:txPr>
        <c:crossAx val="8858163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fr-CA"/>
          </a:pPr>
          <a:endParaRPr lang="fr-FR"/>
        </a:p>
      </c:txPr>
    </c:legend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62" tIns="43681" rIns="87362" bIns="43681" numCol="1" anchor="t" anchorCtr="0" compatLnSpc="1">
            <a:prstTxWarp prst="textNoShape">
              <a:avLst/>
            </a:prstTxWarp>
          </a:bodyPr>
          <a:lstStyle>
            <a:lvl1pPr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62" tIns="43681" rIns="87362" bIns="43681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62" tIns="43681" rIns="87362" bIns="43681" numCol="1" anchor="b" anchorCtr="0" compatLnSpc="1">
            <a:prstTxWarp prst="textNoShape">
              <a:avLst/>
            </a:prstTxWarp>
          </a:bodyPr>
          <a:lstStyle>
            <a:lvl1pPr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62" tIns="43681" rIns="87362" bIns="43681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8144D27B-B65E-4BD8-964A-3B6FA6DD31E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75590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7" tIns="46153" rIns="92307" bIns="46153" numCol="1" anchor="t" anchorCtr="0" compatLnSpc="1">
            <a:prstTxWarp prst="textNoShape">
              <a:avLst/>
            </a:prstTxWarp>
          </a:bodyPr>
          <a:lstStyle>
            <a:lvl1pPr defTabSz="923669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7" tIns="46153" rIns="92307" bIns="46153" numCol="1" anchor="t" anchorCtr="0" compatLnSpc="1">
            <a:prstTxWarp prst="textNoShape">
              <a:avLst/>
            </a:prstTxWarp>
          </a:bodyPr>
          <a:lstStyle>
            <a:lvl1pPr algn="r" defTabSz="923669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4838"/>
            <a:ext cx="54864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7" tIns="46153" rIns="92307" bIns="46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7" tIns="46153" rIns="92307" bIns="46153" numCol="1" anchor="b" anchorCtr="0" compatLnSpc="1">
            <a:prstTxWarp prst="textNoShape">
              <a:avLst/>
            </a:prstTxWarp>
          </a:bodyPr>
          <a:lstStyle>
            <a:lvl1pPr defTabSz="923669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7" tIns="46153" rIns="92307" bIns="46153" numCol="1" anchor="b" anchorCtr="0" compatLnSpc="1">
            <a:prstTxWarp prst="textNoShape">
              <a:avLst/>
            </a:prstTxWarp>
          </a:bodyPr>
          <a:lstStyle>
            <a:lvl1pPr algn="r" defTabSz="923669">
              <a:defRPr sz="1200">
                <a:cs typeface="+mn-cs"/>
              </a:defRPr>
            </a:lvl1pPr>
          </a:lstStyle>
          <a:p>
            <a:pPr>
              <a:defRPr/>
            </a:pPr>
            <a:fld id="{9516A0CA-F522-4405-9A99-C02733CD79A3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020110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6A0CA-F522-4405-9A99-C02733CD79A3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08BA4-594A-4B71-8856-68D1F009BE57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CF0C-7EAC-4E7F-9A01-192E9B2B799E}" type="slidenum">
              <a:rPr lang="pt-BR" smtClean="0"/>
              <a:pPr>
                <a:defRPr/>
              </a:pPr>
              <a:t>27</a:t>
            </a:fld>
            <a:endParaRPr lang="pt-BR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982CDB-6749-4CC0-8C80-418B843FFD6E}" type="slidenum">
              <a:rPr lang="pt-BR" smtClean="0"/>
              <a:pPr>
                <a:defRPr/>
              </a:pPr>
              <a:t>28</a:t>
            </a:fld>
            <a:endParaRPr lang="pt-BR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0DA7D9-1830-4232-A83D-213CCA0FEE2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F999B9-FF1B-4D05-A49C-A269DF59DCE5}" type="slidenum">
              <a:rPr lang="pt-BR" smtClean="0"/>
              <a:pPr>
                <a:defRPr/>
              </a:pPr>
              <a:t>32</a:t>
            </a:fld>
            <a:endParaRPr lang="pt-BR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CCA44C-CDF2-4358-B44D-6DFF5454E052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4BB3E2-2FE4-4D2A-9A24-EF68B436C06F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Conciergerie?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F9D4D-8AF9-4DFB-BF25-7A39E9D7B8A5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1B62B-C5F7-4B97-9F2A-13657FD322C4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F9D4D-8AF9-4DFB-BF25-7A39E9D7B8A5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AutoNum type="arabicPeriod"/>
            </a:pPr>
            <a:r>
              <a:rPr lang="fr-FR" dirty="0" err="1" smtClean="0"/>
              <a:t>Approvation</a:t>
            </a:r>
            <a:r>
              <a:rPr lang="fr-FR" dirty="0" smtClean="0"/>
              <a:t> général du programme et vision peu critique</a:t>
            </a:r>
          </a:p>
          <a:p>
            <a:pPr marL="228600" indent="-228600">
              <a:buAutoNum type="arabicPeriod"/>
            </a:pPr>
            <a:r>
              <a:rPr lang="fr-FR" dirty="0" smtClean="0"/>
              <a:t>Quelques critiques sont</a:t>
            </a:r>
            <a:r>
              <a:rPr lang="fr-FR" baseline="0" dirty="0" smtClean="0"/>
              <a:t> expliqués par rapport à l’indentification avec la communauté, les parents, le MST, mais pas avec la profession (sens professionnel faible)</a:t>
            </a:r>
          </a:p>
          <a:p>
            <a:pPr marL="228600" indent="-228600">
              <a:buAutoNum type="arabicPeriod"/>
            </a:pPr>
            <a:r>
              <a:rPr lang="fr-FR" dirty="0" smtClean="0"/>
              <a:t>Le support au modèles des classes </a:t>
            </a:r>
            <a:r>
              <a:rPr lang="fr-FR" dirty="0" err="1" smtClean="0"/>
              <a:t>multiniveaux</a:t>
            </a:r>
            <a:r>
              <a:rPr lang="fr-FR" dirty="0" smtClean="0"/>
              <a:t> et les </a:t>
            </a:r>
            <a:r>
              <a:rPr lang="fr-FR" dirty="0" err="1" smtClean="0"/>
              <a:t>resources</a:t>
            </a:r>
            <a:r>
              <a:rPr lang="fr-FR" dirty="0" smtClean="0"/>
              <a:t> </a:t>
            </a:r>
            <a:r>
              <a:rPr lang="fr-FR" dirty="0" err="1" smtClean="0"/>
              <a:t>matériales</a:t>
            </a:r>
            <a:r>
              <a:rPr lang="fr-FR" dirty="0" smtClean="0"/>
              <a:t> convergent</a:t>
            </a:r>
            <a:r>
              <a:rPr lang="fr-FR" baseline="0" dirty="0" smtClean="0"/>
              <a:t> avec le discours du MST. Les divergences sont à propos de façon peu participatives de mettre en œuvre la politique et la centralisation des contenus.</a:t>
            </a:r>
          </a:p>
          <a:p>
            <a:pPr marL="228600" indent="-228600">
              <a:buAutoNum type="arabicPeriod"/>
            </a:pPr>
            <a:r>
              <a:rPr lang="fr-FR" baseline="0" dirty="0" smtClean="0"/>
              <a:t>La </a:t>
            </a:r>
            <a:r>
              <a:rPr lang="fr-FR" baseline="0" dirty="0" err="1" smtClean="0"/>
              <a:t>résistence</a:t>
            </a:r>
            <a:r>
              <a:rPr lang="fr-FR" baseline="0" dirty="0" smtClean="0"/>
              <a:t> présenté par le mouvements c’est pas celle des enseignants et </a:t>
            </a:r>
            <a:r>
              <a:rPr lang="fr-FR" baseline="0" dirty="0" err="1" smtClean="0"/>
              <a:t>secretariats</a:t>
            </a:r>
            <a:r>
              <a:rPr lang="fr-FR" baseline="0" dirty="0" smtClean="0"/>
              <a:t> des municipalités.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F999B9-FF1B-4D05-A49C-A269DF59DCE5}" type="slidenum">
              <a:rPr lang="pt-BR" smtClean="0"/>
              <a:pPr>
                <a:defRPr/>
              </a:pPr>
              <a:t>2</a:t>
            </a:fld>
            <a:endParaRPr lang="pt-BR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DFF44-DAB2-4197-9E14-6312F244010D}" type="slidenum">
              <a:rPr lang="pt-BR" smtClean="0"/>
              <a:pPr/>
              <a:t>43</a:t>
            </a:fld>
            <a:endParaRPr lang="pt-BR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F9D4D-8AF9-4DFB-BF25-7A39E9D7B8A5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/>
              <a:t>Professores</a:t>
            </a:r>
            <a:r>
              <a:rPr lang="fr-FR" dirty="0" smtClean="0"/>
              <a:t> </a:t>
            </a:r>
            <a:r>
              <a:rPr lang="fr-FR" dirty="0" err="1" smtClean="0"/>
              <a:t>sao</a:t>
            </a:r>
            <a:r>
              <a:rPr lang="fr-FR" baseline="0" dirty="0" smtClean="0"/>
              <a:t> conscientes que sua </a:t>
            </a:r>
            <a:r>
              <a:rPr lang="fr-FR" baseline="0" dirty="0" err="1" smtClean="0"/>
              <a:t>situaçao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melhorou</a:t>
            </a:r>
            <a:r>
              <a:rPr lang="fr-FR" baseline="0" dirty="0" smtClean="0"/>
              <a:t>. Avant il n’avaient ni le cahier. </a:t>
            </a:r>
          </a:p>
          <a:p>
            <a:r>
              <a:rPr lang="fr-FR" baseline="0" dirty="0" smtClean="0"/>
              <a:t>Ils disent qui n’ont pas d’autonomie parce que les guides plus l’excès de travail ne les permet pas de organiser ses activités comme ils voulaient.</a:t>
            </a:r>
          </a:p>
          <a:p>
            <a:r>
              <a:rPr lang="fr-FR" baseline="0" dirty="0" err="1" smtClean="0"/>
              <a:t>Temp</a:t>
            </a:r>
            <a:r>
              <a:rPr lang="fr-FR" baseline="0" dirty="0" smtClean="0"/>
              <a:t> de travail non payé, travail fds, en attendant le transport scolaire,.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6A0CA-F522-4405-9A99-C02733CD79A3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22EA6-0D7F-487E-802B-1FAF48763D8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22EA6-0D7F-487E-802B-1FAF48763D82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F9D4D-8AF9-4DFB-BF25-7A39E9D7B8A5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/>
              <a:t>Professores</a:t>
            </a:r>
            <a:r>
              <a:rPr lang="fr-FR" dirty="0" smtClean="0"/>
              <a:t> </a:t>
            </a:r>
            <a:r>
              <a:rPr lang="fr-FR" dirty="0" err="1" smtClean="0"/>
              <a:t>sao</a:t>
            </a:r>
            <a:r>
              <a:rPr lang="fr-FR" baseline="0" dirty="0" smtClean="0"/>
              <a:t> conscientes que sua </a:t>
            </a:r>
            <a:r>
              <a:rPr lang="fr-FR" baseline="0" dirty="0" err="1" smtClean="0"/>
              <a:t>situaçao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melhorou</a:t>
            </a:r>
            <a:r>
              <a:rPr lang="fr-FR" baseline="0" dirty="0" smtClean="0"/>
              <a:t>. Avant il n’avaient ni le cahier. </a:t>
            </a:r>
          </a:p>
          <a:p>
            <a:r>
              <a:rPr lang="fr-FR" baseline="0" dirty="0" smtClean="0"/>
              <a:t>Ils disent qui n’ont pas d’autonomie parce que les guides plus l’excès de travail ne les permet pas de organiser ses activités comme ils voulaient.</a:t>
            </a:r>
          </a:p>
          <a:p>
            <a:r>
              <a:rPr lang="fr-FR" baseline="0" dirty="0" err="1" smtClean="0"/>
              <a:t>Temp</a:t>
            </a:r>
            <a:r>
              <a:rPr lang="fr-FR" baseline="0" dirty="0" smtClean="0"/>
              <a:t> de travail non payé, travail fds, en attendant le transport scolaire,.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22EA6-0D7F-487E-802B-1FAF48763D8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3F9D4D-8AF9-4DFB-BF25-7A39E9D7B8A5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959D9-735D-45C9-B98C-9FE553727EE3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AutoNum type="arabicPeriod"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959D9-735D-45C9-B98C-9FE553727EE3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AutoNum type="arabicPeriod"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0A7A8D-F1BC-4524-8CF6-491775059B16}" type="slidenum">
              <a:rPr lang="pt-BR" smtClean="0"/>
              <a:pPr>
                <a:defRPr/>
              </a:pPr>
              <a:t>3</a:t>
            </a:fld>
            <a:endParaRPr lang="pt-B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510B9F-3B27-47DB-8B14-3339291B8558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1614B1-0EE9-4C1B-A30D-973C7343D614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FB3171-3A9B-44D5-B1FD-E79D402A602D}" type="slidenum">
              <a:rPr lang="pt-BR"/>
              <a:pPr/>
              <a:t>18</a:t>
            </a:fld>
            <a:endParaRPr lang="pt-B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FF9831-BC16-46B5-8084-03BFB354D4A3}" type="slidenum">
              <a:rPr lang="pt-BR" smtClean="0"/>
              <a:pPr>
                <a:defRPr/>
              </a:pPr>
              <a:t>22</a:t>
            </a:fld>
            <a:endParaRPr lang="pt-BR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B13CE-72A2-4B07-B5A3-BA9881DD7118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C5E1F5-9A61-40C0-8ADD-0EBED53DAA01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757540-4422-4512-9E73-69C40C69CFBF}" type="slidenum">
              <a:rPr lang="pt-BR" smtClean="0"/>
              <a:pPr>
                <a:defRPr/>
              </a:pPr>
              <a:t>25</a:t>
            </a:fld>
            <a:endParaRPr lang="pt-B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90EF7-4B5F-4ADB-B905-742EF5910EF1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19513-588E-40AC-A942-A99F8C9525DB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B7BA8-FC6A-40A1-A401-F39467828B4C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E4969-D699-4495-B7E7-9B6A7B1F5DE7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ABDFD-B19D-4154-AD5E-E25F8900E6AC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7343E-212F-4CEC-B536-D6EC99AC03EA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6956E-FFBF-481C-8547-09EB8DC0E9F3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EA2D-7B50-46C1-93BD-8509D5D434BD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3FEFF-3F9B-408E-8A87-074E9E1F2B10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BB4C8-7AAD-4D35-B607-4C1DC1A38517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46FB3-2FB9-43AC-BF77-940C00BE6739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D67AC-8842-4D06-82ED-8866343A62C9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7A5A-520D-44BB-B723-89EDD0938AA7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D9BE2-82AF-4538-A2F6-1C6BEC941E8F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5D8EF-E65B-4451-B00D-7D00A94E2330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F4540-54D5-4F08-B6F0-A0B28E8B9C2B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6C612-9D98-4932-BE10-8F665AF042A7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86EE4-4924-4BE4-BD5B-97E1C201BF4C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8897E-C24C-4E63-963C-6E2D24EFDAA7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7807D-44E0-47F6-A6B0-33C14148CF82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7A25-29B9-481E-988D-D1F08FEAFC39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D2A9-F6EE-4E07-A782-25172E06ECD8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EF"/>
            </a:gs>
            <a:gs pos="100000">
              <a:srgbClr val="EFFF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B52A6948-6174-4606-BB25-72FFA5EEB38D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EF"/>
            </a:gs>
            <a:gs pos="100000">
              <a:srgbClr val="EFFF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BA8D3B9-D8F0-4B03-A4DA-1899A58E0775}" type="slidenum">
              <a:rPr lang="pt-BR"/>
              <a:pPr>
                <a:defRPr/>
              </a:pPr>
              <a:t>‹N°›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50" y="1341438"/>
            <a:ext cx="9137650" cy="2303462"/>
          </a:xfrm>
          <a:gradFill rotWithShape="1">
            <a:gsLst>
              <a:gs pos="0">
                <a:srgbClr val="FFFF00"/>
              </a:gs>
              <a:gs pos="100000">
                <a:srgbClr val="FFFFFF">
                  <a:alpha val="45000"/>
                </a:srgbClr>
              </a:gs>
            </a:gsLst>
            <a:lin ang="0" scaled="1"/>
          </a:gradFill>
        </p:spPr>
        <p:txBody>
          <a:bodyPr lIns="414000"/>
          <a:lstStyle/>
          <a:p>
            <a:pPr algn="l"/>
            <a:r>
              <a:rPr lang="pt-BR" b="1" dirty="0" smtClean="0">
                <a:solidFill>
                  <a:srgbClr val="2A5400"/>
                </a:solidFill>
                <a:latin typeface="Trebuchet MS" pitchFamily="34" charset="0"/>
              </a:rPr>
              <a:t>PROGRAMME </a:t>
            </a:r>
            <a:r>
              <a:rPr lang="pt-BR" b="1" i="1" dirty="0" smtClean="0">
                <a:solidFill>
                  <a:srgbClr val="2A5400"/>
                </a:solidFill>
                <a:latin typeface="Trebuchet MS" pitchFamily="34" charset="0"/>
              </a:rPr>
              <a:t>ESCOLA ATIVA</a:t>
            </a:r>
            <a:r>
              <a:rPr lang="pt-BR" b="1" dirty="0" smtClean="0">
                <a:solidFill>
                  <a:srgbClr val="2A5400"/>
                </a:solidFill>
                <a:latin typeface="Trebuchet MS" pitchFamily="34" charset="0"/>
              </a:rPr>
              <a:t>: </a:t>
            </a:r>
            <a:br>
              <a:rPr lang="pt-BR" b="1" dirty="0" smtClean="0">
                <a:solidFill>
                  <a:srgbClr val="2A5400"/>
                </a:solidFill>
                <a:latin typeface="Trebuchet MS" pitchFamily="34" charset="0"/>
              </a:rPr>
            </a:br>
            <a:r>
              <a:rPr lang="pt-BR" sz="4000" b="1" dirty="0" smtClean="0">
                <a:solidFill>
                  <a:srgbClr val="2A5400"/>
                </a:solidFill>
                <a:latin typeface="Trebuchet MS" pitchFamily="34" charset="0"/>
              </a:rPr>
              <a:t>éducation rurale et travail enseignant au Brésil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652963"/>
            <a:ext cx="9144000" cy="1439862"/>
          </a:xfrm>
          <a:gradFill rotWithShape="1">
            <a:gsLst>
              <a:gs pos="0">
                <a:schemeClr val="bg1">
                  <a:alpha val="20000"/>
                </a:schemeClr>
              </a:gs>
              <a:gs pos="100000">
                <a:srgbClr val="FFFF00">
                  <a:alpha val="49001"/>
                </a:srgbClr>
              </a:gs>
            </a:gsLst>
            <a:lin ang="0" scaled="1"/>
          </a:gradFill>
        </p:spPr>
        <p:txBody>
          <a:bodyPr rIns="342000" anchor="ctr"/>
          <a:lstStyle/>
          <a:p>
            <a:pPr algn="r"/>
            <a:r>
              <a:rPr lang="pt-BR" sz="2200" dirty="0" smtClean="0">
                <a:latin typeface="Trebuchet MS" pitchFamily="34" charset="0"/>
              </a:rPr>
              <a:t>GUSTAVO BRUNO B. GONÇALVES </a:t>
            </a:r>
          </a:p>
          <a:p>
            <a:pPr algn="r"/>
            <a:r>
              <a:rPr lang="pt-BR" sz="1800" dirty="0" smtClean="0">
                <a:latin typeface="Trebuchet MS" pitchFamily="34" charset="0"/>
              </a:rPr>
              <a:t>Postdoctorant, CRIFPE-UdeM/ MAECI-BCEI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4" name="Picture 4" descr="ida vertente 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talao sao bernard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9144000" cy="857250"/>
          </a:xfrm>
          <a:prstGeom prst="rect">
            <a:avLst/>
          </a:prstGeom>
          <a:gradFill rotWithShape="1">
            <a:gsLst>
              <a:gs pos="0">
                <a:srgbClr val="FFCE0C"/>
              </a:gs>
              <a:gs pos="100000">
                <a:srgbClr val="FFCC0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pt-BR" sz="2800" b="1">
                <a:latin typeface="Trebuchet MS" pitchFamily="34" charset="0"/>
              </a:rPr>
              <a:t>ORGANISATION DE LA PRÉSENTATION</a:t>
            </a:r>
            <a:endParaRPr lang="pt-BR" sz="2800" b="1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350" y="2479675"/>
            <a:ext cx="9147175" cy="517525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33CC33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pt-BR" sz="2000"/>
              <a:t>Contextualisation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175" y="3473450"/>
            <a:ext cx="9147175" cy="496888"/>
          </a:xfrm>
          <a:prstGeom prst="rect">
            <a:avLst/>
          </a:prstGeom>
          <a:gradFill rotWithShape="1">
            <a:gsLst>
              <a:gs pos="0">
                <a:srgbClr val="D014D0"/>
              </a:gs>
              <a:gs pos="100000">
                <a:srgbClr val="CC00CC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pt-BR" sz="2000" dirty="0" smtClean="0"/>
              <a:t>Approche méthodologique</a:t>
            </a:r>
            <a:endParaRPr lang="pt-BR" sz="20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175" y="4495800"/>
            <a:ext cx="9147175" cy="525463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pt-BR" sz="2000" dirty="0" smtClean="0"/>
              <a:t>Résultats</a:t>
            </a:r>
            <a:endParaRPr lang="pt-BR" sz="2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75300"/>
            <a:ext cx="9178925" cy="503238"/>
          </a:xfrm>
          <a:prstGeom prst="rect">
            <a:avLst/>
          </a:prstGeom>
          <a:gradFill rotWithShape="1">
            <a:gsLst>
              <a:gs pos="0">
                <a:srgbClr val="DF5204"/>
              </a:gs>
              <a:gs pos="100000">
                <a:srgbClr val="DE4F0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pt-BR" sz="2000"/>
              <a:t>Perspectives</a:t>
            </a:r>
            <a:endParaRPr lang="pt-BR" sz="2400">
              <a:solidFill>
                <a:srgbClr val="A844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se albino cavalcan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39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7715250" cy="857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FFCC0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>
                <a:latin typeface="Trebuchet MS" pitchFamily="34" charset="0"/>
              </a:rPr>
              <a:t>OBJECTIFS</a:t>
            </a:r>
            <a:endParaRPr lang="pt-BR" sz="2800" b="1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467544" y="2420888"/>
            <a:ext cx="7416824" cy="137690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BFB64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Identifier les </a:t>
            </a:r>
            <a:r>
              <a:rPr lang="pt-BR" altLang="zh-CN" sz="2200" dirty="0" err="1">
                <a:latin typeface="Trebuchet MS" pitchFamily="34" charset="0"/>
                <a:ea typeface="宋体" pitchFamily="2" charset="-122"/>
              </a:rPr>
              <a:t>processus</a:t>
            </a:r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d’</a:t>
            </a:r>
            <a:r>
              <a:rPr lang="pt-BR" altLang="zh-CN" sz="2200" dirty="0" err="1" smtClean="0">
                <a:latin typeface="Trebuchet MS" pitchFamily="34" charset="0"/>
                <a:ea typeface="宋体" pitchFamily="2" charset="-122"/>
              </a:rPr>
              <a:t>adhésion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 et de </a:t>
            </a:r>
            <a:r>
              <a:rPr lang="pt-BR" altLang="zh-CN" sz="2200" dirty="0" err="1" smtClean="0">
                <a:latin typeface="Trebuchet MS" pitchFamily="34" charset="0"/>
                <a:ea typeface="宋体" pitchFamily="2" charset="-122"/>
              </a:rPr>
              <a:t>résistance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 err="1">
                <a:latin typeface="Trebuchet MS" pitchFamily="34" charset="0"/>
                <a:ea typeface="宋体" pitchFamily="2" charset="-122"/>
              </a:rPr>
              <a:t>dans</a:t>
            </a:r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 err="1" smtClean="0">
                <a:latin typeface="Trebuchet MS" pitchFamily="34" charset="0"/>
                <a:ea typeface="宋体" pitchFamily="2" charset="-122"/>
              </a:rPr>
              <a:t>la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 err="1">
                <a:latin typeface="Trebuchet MS" pitchFamily="34" charset="0"/>
                <a:ea typeface="宋体" pitchFamily="2" charset="-122"/>
              </a:rPr>
              <a:t>mise</a:t>
            </a:r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 err="1">
                <a:latin typeface="Trebuchet MS" pitchFamily="34" charset="0"/>
                <a:ea typeface="宋体" pitchFamily="2" charset="-122"/>
              </a:rPr>
              <a:t>en</a:t>
            </a:r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 err="1" smtClean="0">
                <a:latin typeface="Trebuchet MS" pitchFamily="34" charset="0"/>
                <a:ea typeface="宋体" pitchFamily="2" charset="-122"/>
              </a:rPr>
              <a:t>oeuvre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 err="1">
                <a:latin typeface="Trebuchet MS" pitchFamily="34" charset="0"/>
                <a:ea typeface="宋体" pitchFamily="2" charset="-122"/>
              </a:rPr>
              <a:t>d</a:t>
            </a:r>
            <a:r>
              <a:rPr lang="pt-BR" altLang="zh-CN" sz="2200" dirty="0" err="1" smtClean="0">
                <a:latin typeface="Trebuchet MS" pitchFamily="34" charset="0"/>
                <a:ea typeface="宋体" pitchFamily="2" charset="-122"/>
              </a:rPr>
              <a:t>u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 </a:t>
            </a:r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Programme Escola 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Ativa;</a:t>
            </a:r>
            <a:endParaRPr lang="pt-BR" sz="2200" dirty="0">
              <a:latin typeface="Trebuchet MS" pitchFamily="34" charset="0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495680" y="4221088"/>
            <a:ext cx="7416824" cy="1296541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BFB64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Identifier et analyser les changements dans l’organisation du travail 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enseignant à </a:t>
            </a:r>
            <a:r>
              <a:rPr lang="pt-BR" altLang="zh-CN" sz="2200" dirty="0">
                <a:latin typeface="Trebuchet MS" pitchFamily="34" charset="0"/>
                <a:ea typeface="宋体" pitchFamily="2" charset="-122"/>
              </a:rPr>
              <a:t>partir de l’implantation du </a:t>
            </a:r>
            <a:r>
              <a:rPr lang="pt-BR" altLang="zh-CN" sz="2200" dirty="0" smtClean="0">
                <a:latin typeface="Trebuchet MS" pitchFamily="34" charset="0"/>
                <a:ea typeface="宋体" pitchFamily="2" charset="-122"/>
              </a:rPr>
              <a:t>Programme Escola Ativa. </a:t>
            </a:r>
            <a:endParaRPr lang="pt-BR" altLang="zh-CN" sz="2200" dirty="0">
              <a:latin typeface="Trebuchet MS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7285" grpId="0" animBg="1"/>
      <p:bldP spid="972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7715250" cy="857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33CC33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Antécédents</a:t>
            </a:r>
            <a:r>
              <a:rPr lang="pt-BR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pt-BR" sz="2800" dirty="0" smtClean="0">
                <a:solidFill>
                  <a:srgbClr val="000000"/>
                </a:solidFill>
              </a:rPr>
              <a:t>Le</a:t>
            </a:r>
            <a:r>
              <a:rPr lang="pt-BR" sz="2800" b="1" dirty="0" smtClean="0">
                <a:solidFill>
                  <a:srgbClr val="000000"/>
                </a:solidFill>
              </a:rPr>
              <a:t> </a:t>
            </a:r>
            <a:r>
              <a:rPr lang="fr-CA" sz="2800" dirty="0"/>
              <a:t>programme </a:t>
            </a:r>
            <a:r>
              <a:rPr lang="pt-BR" sz="2800" i="1" dirty="0">
                <a:solidFill>
                  <a:srgbClr val="000000"/>
                </a:solidFill>
              </a:rPr>
              <a:t>ESCUELA </a:t>
            </a:r>
            <a:r>
              <a:rPr lang="pt-BR" sz="2800" i="1" dirty="0" smtClean="0">
                <a:solidFill>
                  <a:srgbClr val="000000"/>
                </a:solidFill>
              </a:rPr>
              <a:t>NUEVA </a:t>
            </a:r>
            <a:r>
              <a:rPr lang="pt-BR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(Colombie)</a:t>
            </a:r>
            <a:r>
              <a:rPr lang="pt-BR" sz="2800" b="1" dirty="0" smtClean="0">
                <a:solidFill>
                  <a:srgbClr val="000000"/>
                </a:solidFill>
              </a:rPr>
              <a:t> </a:t>
            </a:r>
            <a:endParaRPr lang="pt-BR" sz="2800" b="1" i="1" dirty="0">
              <a:solidFill>
                <a:srgbClr val="A844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850" y="2133600"/>
            <a:ext cx="88201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pt-BR" sz="2200" dirty="0">
                <a:solidFill>
                  <a:srgbClr val="000000"/>
                </a:solidFill>
                <a:latin typeface="+mn-lt"/>
                <a:cs typeface="+mn-cs"/>
              </a:rPr>
              <a:t> Principes pédagogiques</a:t>
            </a:r>
          </a:p>
          <a:p>
            <a:pPr marL="742950" lvl="1" indent="-285750">
              <a:buFont typeface="Arial" charset="0"/>
              <a:buChar char="•"/>
              <a:defRPr/>
            </a:pPr>
            <a:endParaRPr lang="pt-BR" sz="22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742950" lvl="1" indent="-285750">
              <a:buFont typeface="Arial" charset="0"/>
              <a:buChar char="•"/>
              <a:defRPr/>
            </a:pPr>
            <a:endParaRPr lang="pt-BR" sz="22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742950" lvl="1" indent="-285750">
              <a:buFont typeface="Arial" charset="0"/>
              <a:buChar char="•"/>
              <a:defRPr/>
            </a:pPr>
            <a:endParaRPr lang="pt-BR" sz="22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55650" y="2708275"/>
            <a:ext cx="3311525" cy="172878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D3FFD3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1">
              <a:buFont typeface="Arial" charset="0"/>
              <a:buNone/>
              <a:defRPr/>
            </a:pPr>
            <a:r>
              <a:rPr lang="pt-BR" sz="2200">
                <a:solidFill>
                  <a:srgbClr val="333300"/>
                </a:solidFill>
                <a:latin typeface="+mn-lt"/>
                <a:cs typeface="+mn-cs"/>
              </a:rPr>
              <a:t>Apprentissage actif</a:t>
            </a:r>
            <a:endParaRPr lang="pt-BR" sz="22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076825" y="2708275"/>
            <a:ext cx="3311525" cy="172878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D3FFD3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CA" sz="2200">
                <a:solidFill>
                  <a:srgbClr val="4A4800"/>
                </a:solidFill>
                <a:latin typeface="+mn-lt"/>
                <a:cs typeface="+mn-cs"/>
              </a:rPr>
              <a:t>Des enseignants « gestionnaires » de la classe</a:t>
            </a:r>
            <a:endParaRPr lang="pt-BR" sz="2200">
              <a:solidFill>
                <a:srgbClr val="4A4800"/>
              </a:solidFill>
              <a:latin typeface="+mn-lt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55650" y="4724400"/>
            <a:ext cx="3311525" cy="172878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D3FFD3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200">
                <a:solidFill>
                  <a:srgbClr val="333300"/>
                </a:solidFill>
                <a:latin typeface="+mn-lt"/>
                <a:cs typeface="+mn-cs"/>
              </a:rPr>
              <a:t>Autorité des guides d'auto-enseignement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075238" y="4724400"/>
            <a:ext cx="3311525" cy="172878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D3FFD3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CA" sz="2200">
                <a:solidFill>
                  <a:srgbClr val="333300"/>
                </a:solidFill>
                <a:latin typeface="+mn-lt"/>
                <a:cs typeface="+mn-cs"/>
              </a:rPr>
              <a:t>L'éducation pour la coexistence démocratique</a:t>
            </a:r>
            <a:endParaRPr lang="pt-BR" sz="2200">
              <a:solidFill>
                <a:srgbClr val="3333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220" grpId="0" animBg="1"/>
      <p:bldP spid="9221" grpId="0" animBg="1"/>
      <p:bldP spid="9222" grpId="0" animBg="1"/>
      <p:bldP spid="92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8675688" cy="857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33CC33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CA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Répercussions du programme </a:t>
            </a:r>
            <a:r>
              <a:rPr lang="pt-BR" sz="28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ESCUELA NUEVA</a:t>
            </a:r>
            <a:endParaRPr lang="pt-BR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9750" y="2205038"/>
            <a:ext cx="820896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Psacharopoulos</a:t>
            </a:r>
            <a:r>
              <a:rPr lang="en-US" dirty="0" smtClean="0"/>
              <a:t>, George; Rojas, Carlos; Velez, Eduardo (1992</a:t>
            </a:r>
            <a:r>
              <a:rPr lang="en-US" i="1" dirty="0" smtClean="0"/>
              <a:t>) Achievement evaluation of Colombia's </a:t>
            </a:r>
            <a:r>
              <a:rPr lang="en-US" i="1" dirty="0" err="1" smtClean="0"/>
              <a:t>Escuela</a:t>
            </a:r>
            <a:r>
              <a:rPr lang="en-US" i="1" dirty="0" smtClean="0"/>
              <a:t> Nueva: is </a:t>
            </a:r>
            <a:r>
              <a:rPr lang="en-US" i="1" dirty="0" err="1" smtClean="0"/>
              <a:t>multigrade</a:t>
            </a:r>
            <a:r>
              <a:rPr lang="en-US" i="1" dirty="0" smtClean="0"/>
              <a:t> the answer? </a:t>
            </a:r>
            <a:r>
              <a:rPr lang="en-US" dirty="0" smtClean="0"/>
              <a:t>No. 896, Policy Research Working Paper Series. </a:t>
            </a:r>
            <a:r>
              <a:rPr lang="en-US" b="1" dirty="0" smtClean="0"/>
              <a:t>The World Bank.</a:t>
            </a:r>
          </a:p>
          <a:p>
            <a:endParaRPr lang="en-US" u="sng" dirty="0" smtClean="0"/>
          </a:p>
          <a:p>
            <a:endParaRPr lang="en-US" u="sng" dirty="0" smtClean="0"/>
          </a:p>
          <a:p>
            <a:r>
              <a:rPr lang="en-US" dirty="0" err="1" smtClean="0"/>
              <a:t>Schiefelbein</a:t>
            </a:r>
            <a:r>
              <a:rPr lang="en-US" dirty="0" smtClean="0"/>
              <a:t>, Ernesto (1992) </a:t>
            </a:r>
            <a:r>
              <a:rPr lang="en-US" i="1" dirty="0" smtClean="0"/>
              <a:t>Redefining basic education for Latin America: lessons to be learn from the Colombian </a:t>
            </a:r>
            <a:r>
              <a:rPr lang="en-US" i="1" dirty="0" err="1" smtClean="0"/>
              <a:t>Escuela</a:t>
            </a:r>
            <a:r>
              <a:rPr lang="en-US" i="1" dirty="0" smtClean="0"/>
              <a:t> Nueva</a:t>
            </a:r>
            <a:r>
              <a:rPr lang="en-US" dirty="0" smtClean="0"/>
              <a:t>. </a:t>
            </a:r>
            <a:r>
              <a:rPr lang="en-US" b="1" dirty="0" err="1" smtClean="0"/>
              <a:t>Unesco</a:t>
            </a:r>
            <a:r>
              <a:rPr lang="en-US" b="1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s-ES" b="1" dirty="0" smtClean="0"/>
              <a:t>Programa de Promoción de la Reforma Educativa en América Latina y el Caribe </a:t>
            </a:r>
            <a:r>
              <a:rPr lang="es-ES" dirty="0" smtClean="0"/>
              <a:t>(</a:t>
            </a:r>
            <a:r>
              <a:rPr lang="en-US" dirty="0" smtClean="0"/>
              <a:t>1998). </a:t>
            </a:r>
            <a:r>
              <a:rPr lang="en-US" i="1" dirty="0" smtClean="0"/>
              <a:t>El </a:t>
            </a:r>
            <a:r>
              <a:rPr lang="en-US" i="1" dirty="0" err="1" smtClean="0"/>
              <a:t>futuro</a:t>
            </a:r>
            <a:r>
              <a:rPr lang="en-US" i="1" dirty="0" smtClean="0"/>
              <a:t> </a:t>
            </a:r>
            <a:r>
              <a:rPr lang="en-US" i="1" dirty="0" err="1" smtClean="0"/>
              <a:t>esta</a:t>
            </a:r>
            <a:r>
              <a:rPr lang="en-US" i="1" dirty="0" smtClean="0"/>
              <a:t> en </a:t>
            </a:r>
            <a:r>
              <a:rPr lang="en-US" i="1" dirty="0" err="1" smtClean="0"/>
              <a:t>juego</a:t>
            </a:r>
            <a:r>
              <a:rPr lang="en-US" i="1" dirty="0" smtClean="0"/>
              <a:t>. </a:t>
            </a:r>
            <a:r>
              <a:rPr lang="en-US" dirty="0" err="1" smtClean="0"/>
              <a:t>Corporación</a:t>
            </a:r>
            <a:r>
              <a:rPr lang="en-US" dirty="0" smtClean="0"/>
              <a:t> de </a:t>
            </a:r>
            <a:r>
              <a:rPr lang="en-US" dirty="0" err="1" smtClean="0"/>
              <a:t>Investigadores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Desarrollo</a:t>
            </a:r>
            <a:r>
              <a:rPr lang="en-US" dirty="0" smtClean="0"/>
              <a:t>. Santiago.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7715250" cy="857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33CC33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err="1"/>
              <a:t>Décennie</a:t>
            </a:r>
            <a:r>
              <a:rPr lang="pt-BR" sz="2800" dirty="0" smtClean="0"/>
              <a:t> 1990</a:t>
            </a:r>
            <a:r>
              <a:rPr lang="pt-BR" sz="2800" dirty="0"/>
              <a:t>: </a:t>
            </a:r>
            <a:r>
              <a:rPr lang="pt-BR" sz="2800" dirty="0" smtClean="0"/>
              <a:t>brève </a:t>
            </a:r>
            <a:r>
              <a:rPr lang="pt-BR" sz="2800" dirty="0"/>
              <a:t>contextualisation</a:t>
            </a:r>
            <a:endParaRPr lang="pt-BR" sz="2800" dirty="0">
              <a:solidFill>
                <a:srgbClr val="A844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8313" y="2114550"/>
            <a:ext cx="8135937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 typeface="Arial" charset="0"/>
              <a:buChar char="•"/>
              <a:defRPr/>
            </a:pPr>
            <a:r>
              <a:rPr lang="pt-BR" sz="3000" dirty="0">
                <a:solidFill>
                  <a:srgbClr val="333300"/>
                </a:solidFill>
                <a:latin typeface="+mn-lt"/>
                <a:cs typeface="+mn-cs"/>
              </a:rPr>
              <a:t> </a:t>
            </a:r>
            <a:r>
              <a:rPr lang="pt-BR" sz="2400" dirty="0">
                <a:solidFill>
                  <a:srgbClr val="333300"/>
                </a:solidFill>
                <a:latin typeface="+mn-lt"/>
                <a:cs typeface="+mn-cs"/>
              </a:rPr>
              <a:t>Réformes éducationnelles en Amérique </a:t>
            </a:r>
            <a:r>
              <a:rPr lang="pt-BR" sz="2400" dirty="0" smtClean="0">
                <a:solidFill>
                  <a:srgbClr val="333300"/>
                </a:solidFill>
                <a:latin typeface="+mn-lt"/>
                <a:cs typeface="+mn-cs"/>
              </a:rPr>
              <a:t>Latine</a:t>
            </a:r>
            <a:r>
              <a:rPr lang="pt-BR" sz="2400" dirty="0">
                <a:solidFill>
                  <a:srgbClr val="333300"/>
                </a:solidFill>
                <a:latin typeface="+mn-lt"/>
                <a:cs typeface="+mn-cs"/>
              </a:rPr>
              <a:t>: </a:t>
            </a:r>
          </a:p>
          <a:p>
            <a:pPr marL="742950" lvl="1" indent="-285750">
              <a:spcBef>
                <a:spcPct val="30000"/>
              </a:spcBef>
              <a:buFont typeface="Arial" charset="0"/>
              <a:buChar char="•"/>
              <a:defRPr/>
            </a:pPr>
            <a:r>
              <a:rPr lang="pt-BR" dirty="0">
                <a:solidFill>
                  <a:srgbClr val="333300"/>
                </a:solidFill>
                <a:latin typeface="+mn-lt"/>
                <a:cs typeface="+mn-cs"/>
              </a:rPr>
              <a:t>Crítique de la bureaucratie, nouvelle gestion;</a:t>
            </a:r>
          </a:p>
          <a:p>
            <a:pPr marL="742950" lvl="1" indent="-285750">
              <a:spcBef>
                <a:spcPct val="30000"/>
              </a:spcBef>
              <a:buFont typeface="Arial" charset="0"/>
              <a:buChar char="•"/>
              <a:defRPr/>
            </a:pPr>
            <a:r>
              <a:rPr lang="pt-BR" dirty="0">
                <a:solidFill>
                  <a:srgbClr val="333300"/>
                </a:solidFill>
                <a:latin typeface="+mn-lt"/>
                <a:cs typeface="+mn-cs"/>
              </a:rPr>
              <a:t>Décentralisation et optimisation des dépenses </a:t>
            </a: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sociales;</a:t>
            </a:r>
            <a:endParaRPr lang="pt-BR" dirty="0">
              <a:solidFill>
                <a:srgbClr val="333300"/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30000"/>
              </a:spcBef>
              <a:buFont typeface="Arial" charset="0"/>
              <a:buChar char="•"/>
              <a:defRPr/>
            </a:pPr>
            <a:r>
              <a:rPr lang="pt-BR" dirty="0">
                <a:solidFill>
                  <a:srgbClr val="333300"/>
                </a:solidFill>
                <a:latin typeface="+mn-lt"/>
                <a:cs typeface="+mn-cs"/>
              </a:rPr>
              <a:t>Politiques ciblées (enseignement fondamental, milieux défavorisés</a:t>
            </a: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);</a:t>
            </a:r>
          </a:p>
          <a:p>
            <a:pPr marL="742950" lvl="1" indent="-285750">
              <a:spcBef>
                <a:spcPct val="30000"/>
              </a:spcBef>
              <a:buFont typeface="Arial" charset="0"/>
              <a:buChar char="•"/>
              <a:defRPr/>
            </a:pP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Conditionnalité de la Banque Mondiale.</a:t>
            </a:r>
            <a:endParaRPr lang="pt-BR" dirty="0">
              <a:solidFill>
                <a:srgbClr val="333300"/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30000"/>
              </a:spcBef>
              <a:buFont typeface="Arial" charset="0"/>
              <a:buChar char="•"/>
              <a:defRPr/>
            </a:pPr>
            <a:endParaRPr lang="pt-BR" dirty="0">
              <a:solidFill>
                <a:srgbClr val="333300"/>
              </a:solidFill>
              <a:latin typeface="+mn-lt"/>
              <a:cs typeface="+mn-cs"/>
            </a:endParaRPr>
          </a:p>
          <a:p>
            <a:pPr>
              <a:spcBef>
                <a:spcPct val="30000"/>
              </a:spcBef>
              <a:buSzPct val="110000"/>
              <a:buFontTx/>
              <a:buChar char="•"/>
              <a:defRPr/>
            </a:pPr>
            <a:r>
              <a:rPr lang="pt-BR" sz="2400" dirty="0">
                <a:solidFill>
                  <a:srgbClr val="333300"/>
                </a:solidFill>
                <a:latin typeface="+mn-lt"/>
                <a:cs typeface="+mn-cs"/>
              </a:rPr>
              <a:t> Politiques pour le milieu rural:</a:t>
            </a:r>
            <a:endParaRPr lang="pt-BR" dirty="0">
              <a:solidFill>
                <a:srgbClr val="333300"/>
              </a:solidFill>
              <a:latin typeface="+mn-lt"/>
              <a:cs typeface="+mn-cs"/>
            </a:endParaRPr>
          </a:p>
          <a:p>
            <a:pPr lvl="1">
              <a:spcBef>
                <a:spcPct val="30000"/>
              </a:spcBef>
              <a:buSzPct val="110000"/>
              <a:buFontTx/>
              <a:buChar char="•"/>
              <a:defRPr/>
            </a:pP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 Critique </a:t>
            </a:r>
            <a:r>
              <a:rPr lang="pt-BR" dirty="0" err="1" smtClean="0">
                <a:solidFill>
                  <a:srgbClr val="333300"/>
                </a:solidFill>
                <a:latin typeface="+mn-lt"/>
                <a:cs typeface="+mn-cs"/>
              </a:rPr>
              <a:t>envers</a:t>
            </a: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 </a:t>
            </a:r>
            <a:r>
              <a:rPr lang="pt-BR" dirty="0">
                <a:solidFill>
                  <a:srgbClr val="333300"/>
                </a:solidFill>
                <a:latin typeface="+mn-lt"/>
                <a:cs typeface="+mn-cs"/>
              </a:rPr>
              <a:t>la précarité de ces </a:t>
            </a: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écoles “</a:t>
            </a:r>
            <a:r>
              <a:rPr lang="pt-BR" dirty="0" err="1" smtClean="0">
                <a:solidFill>
                  <a:srgbClr val="333300"/>
                </a:solidFill>
                <a:latin typeface="+mn-lt"/>
                <a:cs typeface="+mn-cs"/>
              </a:rPr>
              <a:t>résiduelles</a:t>
            </a: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”. Fusion des écoles multi-niveaux. </a:t>
            </a:r>
            <a:endParaRPr lang="pt-BR" dirty="0">
              <a:solidFill>
                <a:srgbClr val="333300"/>
              </a:solidFill>
              <a:latin typeface="+mn-lt"/>
              <a:cs typeface="+mn-cs"/>
            </a:endParaRPr>
          </a:p>
          <a:p>
            <a:pPr lvl="1">
              <a:spcBef>
                <a:spcPct val="30000"/>
              </a:spcBef>
              <a:buSzPct val="110000"/>
              <a:buFontTx/>
              <a:buChar char="•"/>
              <a:defRPr/>
            </a:pPr>
            <a:endParaRPr lang="pt-BR" sz="2400" dirty="0">
              <a:solidFill>
                <a:srgbClr val="333300"/>
              </a:solidFill>
              <a:latin typeface="+mn-lt"/>
              <a:cs typeface="+mn-cs"/>
            </a:endParaRPr>
          </a:p>
          <a:p>
            <a:pPr>
              <a:spcBef>
                <a:spcPct val="30000"/>
              </a:spcBef>
              <a:buSzPct val="110000"/>
              <a:buFontTx/>
              <a:buChar char="•"/>
              <a:defRPr/>
            </a:pPr>
            <a:endParaRPr lang="pt-BR" sz="2400" dirty="0">
              <a:solidFill>
                <a:srgbClr val="3333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7715250" cy="857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33CC33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smtClean="0">
                <a:solidFill>
                  <a:srgbClr val="000000"/>
                </a:solidFill>
                <a:latin typeface="+mj-lt"/>
              </a:rPr>
              <a:t>Le</a:t>
            </a:r>
            <a:r>
              <a:rPr lang="pt-BR" sz="28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CA" sz="2800" dirty="0">
                <a:latin typeface="+mj-lt"/>
              </a:rPr>
              <a:t>programme </a:t>
            </a:r>
            <a:r>
              <a:rPr lang="pt-BR" sz="2800" b="1" i="1" dirty="0">
                <a:solidFill>
                  <a:srgbClr val="000000"/>
                </a:solidFill>
                <a:latin typeface="+mj-lt"/>
              </a:rPr>
              <a:t>ESCOLA </a:t>
            </a:r>
            <a:r>
              <a:rPr lang="pt-BR" sz="2800" b="1" i="1" dirty="0" smtClean="0">
                <a:solidFill>
                  <a:srgbClr val="000000"/>
                </a:solidFill>
                <a:latin typeface="+mj-lt"/>
              </a:rPr>
              <a:t>ATIVA</a:t>
            </a:r>
            <a:endParaRPr lang="pt-BR" sz="2800" b="1" dirty="0">
              <a:solidFill>
                <a:srgbClr val="A84400"/>
              </a:solidFill>
              <a:latin typeface="+mj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1916832"/>
            <a:ext cx="4032448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dirty="0">
                <a:solidFill>
                  <a:srgbClr val="333300"/>
                </a:solidFill>
                <a:latin typeface="+mj-lt"/>
              </a:rPr>
              <a:t> </a:t>
            </a:r>
            <a:r>
              <a:rPr lang="pt-BR" dirty="0">
                <a:solidFill>
                  <a:srgbClr val="FF3300"/>
                </a:solidFill>
                <a:latin typeface="+mj-lt"/>
              </a:rPr>
              <a:t>1996</a:t>
            </a:r>
            <a:r>
              <a:rPr lang="pt-BR" dirty="0">
                <a:solidFill>
                  <a:srgbClr val="333300"/>
                </a:solidFill>
                <a:latin typeface="+mj-lt"/>
              </a:rPr>
              <a:t> – </a:t>
            </a:r>
            <a:r>
              <a:rPr lang="fr-CA" dirty="0">
                <a:solidFill>
                  <a:srgbClr val="4A4800"/>
                </a:solidFill>
                <a:latin typeface="+mj-lt"/>
              </a:rPr>
              <a:t>Invitation de la Banque Mondiale (BM) pour </a:t>
            </a:r>
            <a:r>
              <a:rPr lang="fr-CA" dirty="0" smtClean="0">
                <a:solidFill>
                  <a:srgbClr val="4A4800"/>
                </a:solidFill>
                <a:latin typeface="+mj-lt"/>
              </a:rPr>
              <a:t>observer </a:t>
            </a:r>
            <a:r>
              <a:rPr lang="fr-CA" dirty="0">
                <a:solidFill>
                  <a:srgbClr val="4A4800"/>
                </a:solidFill>
                <a:latin typeface="+mj-lt"/>
              </a:rPr>
              <a:t>le Programme </a:t>
            </a:r>
            <a:r>
              <a:rPr lang="fr-CA" i="1" dirty="0" err="1">
                <a:solidFill>
                  <a:srgbClr val="4A4800"/>
                </a:solidFill>
                <a:latin typeface="+mj-lt"/>
              </a:rPr>
              <a:t>Escuela</a:t>
            </a:r>
            <a:r>
              <a:rPr lang="fr-CA" i="1" dirty="0">
                <a:solidFill>
                  <a:srgbClr val="4A4800"/>
                </a:solidFill>
                <a:latin typeface="+mj-lt"/>
              </a:rPr>
              <a:t> </a:t>
            </a:r>
            <a:r>
              <a:rPr lang="fr-CA" i="1" dirty="0" err="1">
                <a:solidFill>
                  <a:srgbClr val="4A4800"/>
                </a:solidFill>
                <a:latin typeface="+mj-lt"/>
              </a:rPr>
              <a:t>Nueva</a:t>
            </a:r>
            <a:r>
              <a:rPr lang="fr-CA" i="1" dirty="0">
                <a:solidFill>
                  <a:srgbClr val="4A4800"/>
                </a:solidFill>
                <a:latin typeface="+mj-lt"/>
              </a:rPr>
              <a:t> </a:t>
            </a:r>
            <a:r>
              <a:rPr lang="fr-CA" dirty="0">
                <a:solidFill>
                  <a:srgbClr val="4A4800"/>
                </a:solidFill>
                <a:latin typeface="+mj-lt"/>
              </a:rPr>
              <a:t>en Colombie.</a:t>
            </a:r>
            <a:endParaRPr lang="pt-BR" dirty="0">
              <a:solidFill>
                <a:srgbClr val="4A4800"/>
              </a:solidFill>
              <a:latin typeface="+mj-lt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dirty="0">
                <a:solidFill>
                  <a:srgbClr val="333300"/>
                </a:solidFill>
                <a:latin typeface="+mj-lt"/>
              </a:rPr>
              <a:t> </a:t>
            </a:r>
            <a:r>
              <a:rPr lang="pt-BR" dirty="0">
                <a:solidFill>
                  <a:srgbClr val="FF3300"/>
                </a:solidFill>
                <a:latin typeface="+mj-lt"/>
              </a:rPr>
              <a:t>1997</a:t>
            </a:r>
            <a:r>
              <a:rPr lang="pt-BR" dirty="0">
                <a:solidFill>
                  <a:srgbClr val="333300"/>
                </a:solidFill>
                <a:latin typeface="+mj-lt"/>
              </a:rPr>
              <a:t> – </a:t>
            </a:r>
            <a:r>
              <a:rPr lang="fr-CA" dirty="0">
                <a:solidFill>
                  <a:srgbClr val="4A4800"/>
                </a:solidFill>
                <a:latin typeface="+mj-lt"/>
              </a:rPr>
              <a:t>Traduction des Guides</a:t>
            </a:r>
            <a:endParaRPr lang="pt-BR" dirty="0">
              <a:solidFill>
                <a:srgbClr val="4A4800"/>
              </a:solidFill>
              <a:latin typeface="+mj-lt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dirty="0">
                <a:solidFill>
                  <a:srgbClr val="4A4800"/>
                </a:solidFill>
                <a:latin typeface="+mj-lt"/>
              </a:rPr>
              <a:t> </a:t>
            </a:r>
            <a:r>
              <a:rPr lang="pt-BR" dirty="0">
                <a:solidFill>
                  <a:srgbClr val="FF0000"/>
                </a:solidFill>
                <a:latin typeface="+mj-lt"/>
              </a:rPr>
              <a:t>1998</a:t>
            </a:r>
            <a:r>
              <a:rPr lang="pt-BR" dirty="0">
                <a:solidFill>
                  <a:srgbClr val="4A4800"/>
                </a:solidFill>
                <a:latin typeface="+mj-lt"/>
              </a:rPr>
              <a:t> – Mise en oeuvre dans les états de Sergipe et </a:t>
            </a:r>
            <a:r>
              <a:rPr lang="pt-BR" dirty="0" smtClean="0">
                <a:solidFill>
                  <a:srgbClr val="4A4800"/>
                </a:solidFill>
                <a:latin typeface="+mj-lt"/>
              </a:rPr>
              <a:t>d’Alagoas</a:t>
            </a:r>
            <a:endParaRPr lang="pt-BR" dirty="0">
              <a:solidFill>
                <a:srgbClr val="4A4800"/>
              </a:solidFill>
              <a:latin typeface="+mj-lt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dirty="0">
                <a:solidFill>
                  <a:srgbClr val="4A4800"/>
                </a:solidFill>
                <a:latin typeface="+mj-lt"/>
              </a:rPr>
              <a:t> </a:t>
            </a:r>
            <a:r>
              <a:rPr lang="pt-BR" dirty="0">
                <a:solidFill>
                  <a:srgbClr val="FF0000"/>
                </a:solidFill>
                <a:latin typeface="+mj-lt"/>
              </a:rPr>
              <a:t>1999</a:t>
            </a:r>
            <a:r>
              <a:rPr lang="pt-BR" dirty="0">
                <a:solidFill>
                  <a:srgbClr val="4A4800"/>
                </a:solidFill>
                <a:latin typeface="+mj-lt"/>
              </a:rPr>
              <a:t> – </a:t>
            </a:r>
            <a:r>
              <a:rPr lang="pt-BR" i="1" dirty="0">
                <a:solidFill>
                  <a:srgbClr val="4A4800"/>
                </a:solidFill>
                <a:latin typeface="+mj-lt"/>
              </a:rPr>
              <a:t>Fundescola</a:t>
            </a:r>
            <a:r>
              <a:rPr lang="pt-BR" dirty="0">
                <a:solidFill>
                  <a:srgbClr val="4A4800"/>
                </a:solidFill>
                <a:latin typeface="+mj-lt"/>
              </a:rPr>
              <a:t> (BM)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dirty="0" smtClean="0">
                <a:solidFill>
                  <a:srgbClr val="333300"/>
                </a:solidFill>
                <a:latin typeface="+mj-lt"/>
              </a:rPr>
              <a:t> </a:t>
            </a:r>
            <a:r>
              <a:rPr lang="pt-BR" dirty="0" smtClean="0">
                <a:solidFill>
                  <a:srgbClr val="FF3300"/>
                </a:solidFill>
                <a:latin typeface="+mj-lt"/>
              </a:rPr>
              <a:t>2007</a:t>
            </a:r>
            <a:r>
              <a:rPr lang="pt-BR" dirty="0" smtClean="0">
                <a:solidFill>
                  <a:srgbClr val="333300"/>
                </a:solidFill>
                <a:latin typeface="+mj-lt"/>
              </a:rPr>
              <a:t> – Mise en oeuvre dans plus de dix mille écoles. Évaluation (UFPA).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dirty="0" smtClean="0">
                <a:solidFill>
                  <a:srgbClr val="333300"/>
                </a:solidFill>
                <a:latin typeface="+mj-lt"/>
              </a:rPr>
              <a:t> </a:t>
            </a:r>
            <a:r>
              <a:rPr lang="pt-BR" dirty="0">
                <a:solidFill>
                  <a:srgbClr val="FF3300"/>
                </a:solidFill>
                <a:latin typeface="+mj-lt"/>
              </a:rPr>
              <a:t>2008</a:t>
            </a:r>
            <a:r>
              <a:rPr lang="pt-BR" dirty="0">
                <a:solidFill>
                  <a:srgbClr val="333300"/>
                </a:solidFill>
                <a:latin typeface="+mj-lt"/>
              </a:rPr>
              <a:t> </a:t>
            </a:r>
            <a:r>
              <a:rPr lang="pt-BR" dirty="0" smtClean="0">
                <a:solidFill>
                  <a:srgbClr val="333300"/>
                </a:solidFill>
                <a:latin typeface="+mj-lt"/>
              </a:rPr>
              <a:t>– Réformulation et nationalisation </a:t>
            </a:r>
            <a:r>
              <a:rPr lang="pt-BR" dirty="0">
                <a:solidFill>
                  <a:srgbClr val="333300"/>
                </a:solidFill>
                <a:latin typeface="+mj-lt"/>
              </a:rPr>
              <a:t>par le biais du </a:t>
            </a:r>
            <a:r>
              <a:rPr lang="pt-BR" i="1" dirty="0">
                <a:solidFill>
                  <a:srgbClr val="333300"/>
                </a:solidFill>
                <a:latin typeface="+mj-lt"/>
              </a:rPr>
              <a:t>Plan de développement de </a:t>
            </a:r>
            <a:r>
              <a:rPr lang="pt-BR" i="1" dirty="0" smtClean="0">
                <a:solidFill>
                  <a:srgbClr val="333300"/>
                </a:solidFill>
                <a:latin typeface="+mj-lt"/>
              </a:rPr>
              <a:t>l’éducation</a:t>
            </a:r>
            <a:r>
              <a:rPr lang="pt-BR" dirty="0" smtClean="0">
                <a:solidFill>
                  <a:srgbClr val="333300"/>
                </a:solidFill>
                <a:latin typeface="+mj-lt"/>
              </a:rPr>
              <a:t> (</a:t>
            </a:r>
            <a:r>
              <a:rPr lang="pt-BR" dirty="0">
                <a:solidFill>
                  <a:srgbClr val="333300"/>
                </a:solidFill>
                <a:latin typeface="+mj-lt"/>
              </a:rPr>
              <a:t>MEC)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16016" y="1844824"/>
            <a:ext cx="4283968" cy="1008112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D3FFD3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r>
              <a:rPr lang="pt-BR" dirty="0" smtClean="0">
                <a:solidFill>
                  <a:srgbClr val="003300"/>
                </a:solidFill>
                <a:latin typeface="+mn-lt"/>
              </a:rPr>
              <a:t>Organisation des Mouv. </a:t>
            </a:r>
            <a:r>
              <a:rPr lang="pt-BR" dirty="0" err="1" smtClean="0">
                <a:solidFill>
                  <a:srgbClr val="003300"/>
                </a:solidFill>
                <a:latin typeface="+mn-lt"/>
              </a:rPr>
              <a:t>Sociaux</a:t>
            </a:r>
            <a:endParaRPr lang="pt-BR" dirty="0" smtClean="0">
              <a:solidFill>
                <a:srgbClr val="003300"/>
              </a:solidFill>
              <a:latin typeface="+mn-lt"/>
            </a:endParaRPr>
          </a:p>
          <a:p>
            <a:pPr>
              <a:buFont typeface="Arial" charset="0"/>
              <a:buNone/>
              <a:defRPr/>
            </a:pPr>
            <a:r>
              <a:rPr lang="pt-BR" dirty="0" smtClean="0">
                <a:solidFill>
                  <a:srgbClr val="FF0000"/>
                </a:solidFill>
                <a:latin typeface="+mn-lt"/>
              </a:rPr>
              <a:t>1997</a:t>
            </a:r>
            <a:r>
              <a:rPr lang="pt-BR" dirty="0" smtClean="0">
                <a:solidFill>
                  <a:srgbClr val="003300"/>
                </a:solidFill>
                <a:latin typeface="+mn-lt"/>
              </a:rPr>
              <a:t> </a:t>
            </a:r>
            <a:r>
              <a:rPr lang="pt-BR" dirty="0" smtClean="0">
                <a:solidFill>
                  <a:srgbClr val="333300"/>
                </a:solidFill>
                <a:latin typeface="+mn-lt"/>
              </a:rPr>
              <a:t>– </a:t>
            </a:r>
            <a:r>
              <a:rPr lang="pt-BR" dirty="0" smtClean="0">
                <a:solidFill>
                  <a:srgbClr val="4A4800"/>
                </a:solidFill>
                <a:latin typeface="+mn-lt"/>
              </a:rPr>
              <a:t>I </a:t>
            </a:r>
            <a:r>
              <a:rPr lang="fr-CA" dirty="0" smtClean="0">
                <a:solidFill>
                  <a:srgbClr val="4A4800"/>
                </a:solidFill>
                <a:latin typeface="+mn-lt"/>
              </a:rPr>
              <a:t>Réunion nationale des </a:t>
            </a:r>
          </a:p>
          <a:p>
            <a:pPr>
              <a:buFont typeface="Arial" charset="0"/>
              <a:buNone/>
              <a:defRPr/>
            </a:pPr>
            <a:r>
              <a:rPr lang="fr-CA" dirty="0" smtClean="0">
                <a:solidFill>
                  <a:srgbClr val="4A4800"/>
                </a:solidFill>
                <a:latin typeface="+mn-lt"/>
              </a:rPr>
              <a:t>Éducateurs de la réforme agraire</a:t>
            </a:r>
            <a:endParaRPr lang="pt-BR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16016" y="3068960"/>
            <a:ext cx="4248472" cy="1584176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D3FFD3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dirty="0" smtClean="0">
                <a:solidFill>
                  <a:srgbClr val="003300"/>
                </a:solidFill>
                <a:latin typeface="+mn-lt"/>
                <a:cs typeface="+mn-cs"/>
              </a:rPr>
              <a:t>Vers une plus grande </a:t>
            </a:r>
            <a:r>
              <a:rPr lang="pt-BR" dirty="0" err="1" smtClean="0">
                <a:solidFill>
                  <a:srgbClr val="003300"/>
                </a:solidFill>
                <a:latin typeface="+mn-lt"/>
                <a:cs typeface="+mn-cs"/>
              </a:rPr>
              <a:t>pertinence</a:t>
            </a:r>
            <a:r>
              <a:rPr lang="pt-BR" dirty="0" smtClean="0">
                <a:solidFill>
                  <a:srgbClr val="003300"/>
                </a:solidFill>
                <a:latin typeface="+mn-lt"/>
                <a:cs typeface="+mn-cs"/>
              </a:rPr>
              <a:t> sociale</a:t>
            </a:r>
          </a:p>
          <a:p>
            <a:pPr>
              <a:defRPr/>
            </a:pPr>
            <a:r>
              <a:rPr lang="pt-BR" dirty="0" smtClean="0">
                <a:solidFill>
                  <a:srgbClr val="FF0000"/>
                </a:solidFill>
                <a:latin typeface="+mn-lt"/>
                <a:cs typeface="+mn-cs"/>
              </a:rPr>
              <a:t>2002</a:t>
            </a: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 – </a:t>
            </a:r>
            <a:r>
              <a:rPr lang="fr-CA" dirty="0" smtClean="0">
                <a:solidFill>
                  <a:srgbClr val="4A4800"/>
                </a:solidFill>
                <a:latin typeface="+mn-lt"/>
                <a:cs typeface="+mn-cs"/>
              </a:rPr>
              <a:t>Élaboration de directives opérationnelles de l'éducation de base «do campo» </a:t>
            </a:r>
            <a:r>
              <a:rPr lang="pt-BR" dirty="0" smtClean="0">
                <a:solidFill>
                  <a:srgbClr val="4A4800"/>
                </a:solidFill>
                <a:latin typeface="+mn-lt"/>
                <a:cs typeface="+mn-cs"/>
              </a:rPr>
              <a:t>(Consenho nacional de Educação – CNE)</a:t>
            </a:r>
            <a:endParaRPr lang="pt-BR" dirty="0">
              <a:solidFill>
                <a:srgbClr val="4A4800"/>
              </a:solidFill>
              <a:latin typeface="+mn-lt"/>
              <a:cs typeface="+mn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716016" y="4797152"/>
            <a:ext cx="4248472" cy="144016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D3FFD3">
                  <a:alpha val="29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dirty="0" smtClean="0">
                <a:solidFill>
                  <a:srgbClr val="003300"/>
                </a:solidFill>
                <a:latin typeface="+mn-lt"/>
                <a:cs typeface="+mn-cs"/>
              </a:rPr>
              <a:t>Institutionalisation dans le MEC (PT)</a:t>
            </a:r>
          </a:p>
          <a:p>
            <a:pPr>
              <a:defRPr/>
            </a:pPr>
            <a:r>
              <a:rPr lang="pt-BR" dirty="0" smtClean="0">
                <a:solidFill>
                  <a:srgbClr val="FF0000"/>
                </a:solidFill>
                <a:latin typeface="+mn-lt"/>
                <a:cs typeface="+mn-cs"/>
              </a:rPr>
              <a:t>2004</a:t>
            </a:r>
            <a:r>
              <a:rPr lang="pt-BR" dirty="0" smtClean="0">
                <a:solidFill>
                  <a:srgbClr val="003300"/>
                </a:solidFill>
                <a:latin typeface="+mn-lt"/>
                <a:cs typeface="+mn-cs"/>
              </a:rPr>
              <a:t> </a:t>
            </a:r>
            <a:r>
              <a:rPr lang="pt-BR" dirty="0" smtClean="0">
                <a:solidFill>
                  <a:srgbClr val="333300"/>
                </a:solidFill>
                <a:latin typeface="+mn-lt"/>
                <a:cs typeface="+mn-cs"/>
              </a:rPr>
              <a:t>– </a:t>
            </a:r>
            <a:r>
              <a:rPr lang="pt-BR" dirty="0" smtClean="0">
                <a:solidFill>
                  <a:srgbClr val="4A4800"/>
                </a:solidFill>
                <a:latin typeface="+mn-lt"/>
                <a:cs typeface="+mn-cs"/>
              </a:rPr>
              <a:t>Création de la « C</a:t>
            </a:r>
            <a:r>
              <a:rPr lang="fr-CA" dirty="0" err="1" smtClean="0">
                <a:solidFill>
                  <a:srgbClr val="4A4800"/>
                </a:solidFill>
                <a:latin typeface="+mn-lt"/>
                <a:cs typeface="+mn-cs"/>
              </a:rPr>
              <a:t>oordination</a:t>
            </a:r>
            <a:r>
              <a:rPr lang="fr-CA" dirty="0" smtClean="0">
                <a:solidFill>
                  <a:srgbClr val="4A4800"/>
                </a:solidFill>
                <a:latin typeface="+mn-lt"/>
                <a:cs typeface="+mn-cs"/>
              </a:rPr>
              <a:t> de l'éducation</a:t>
            </a:r>
            <a:r>
              <a:rPr lang="pt-BR" dirty="0" smtClean="0">
                <a:solidFill>
                  <a:srgbClr val="4A4800"/>
                </a:solidFill>
                <a:latin typeface="+mn-lt"/>
                <a:cs typeface="+mn-cs"/>
              </a:rPr>
              <a:t> </a:t>
            </a:r>
            <a:r>
              <a:rPr lang="pt-BR" i="1" dirty="0" smtClean="0">
                <a:solidFill>
                  <a:srgbClr val="4A4800"/>
                </a:solidFill>
                <a:latin typeface="+mn-lt"/>
                <a:cs typeface="+mn-cs"/>
              </a:rPr>
              <a:t>do campo </a:t>
            </a:r>
            <a:r>
              <a:rPr lang="pt-BR" dirty="0" smtClean="0">
                <a:solidFill>
                  <a:srgbClr val="4A4800"/>
                </a:solidFill>
                <a:latin typeface="+mn-lt"/>
                <a:cs typeface="+mn-cs"/>
              </a:rPr>
              <a:t>» dans le MEC</a:t>
            </a:r>
            <a:endParaRPr lang="pt-BR" dirty="0">
              <a:solidFill>
                <a:srgbClr val="333300"/>
              </a:solidFill>
              <a:latin typeface="+mn-lt"/>
              <a:cs typeface="+mn-cs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6732240" y="2780928"/>
            <a:ext cx="216024" cy="288032"/>
          </a:xfrm>
          <a:prstGeom prst="down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Flèche vers le bas 8"/>
          <p:cNvSpPr/>
          <p:nvPr/>
        </p:nvSpPr>
        <p:spPr>
          <a:xfrm>
            <a:off x="6732240" y="4653136"/>
            <a:ext cx="216024" cy="288032"/>
          </a:xfrm>
          <a:prstGeom prst="down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5220072" y="908720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000000"/>
                </a:solidFill>
                <a:latin typeface="+mj-lt"/>
              </a:rPr>
              <a:t>... et l’Éducation </a:t>
            </a:r>
          </a:p>
          <a:p>
            <a:r>
              <a:rPr lang="pt-BR" sz="2800" dirty="0" smtClean="0">
                <a:solidFill>
                  <a:srgbClr val="000000"/>
                </a:solidFill>
                <a:latin typeface="+mj-lt"/>
              </a:rPr>
              <a:t>« do campo »</a:t>
            </a:r>
            <a:endParaRPr lang="fr-CA" sz="2800" dirty="0">
              <a:latin typeface="+mj-lt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788024" y="6093296"/>
            <a:ext cx="4176464" cy="584775"/>
          </a:xfrm>
          <a:prstGeom prst="rect">
            <a:avLst/>
          </a:prstGeom>
          <a:gradFill rotWithShape="1">
            <a:gsLst>
              <a:gs pos="0">
                <a:srgbClr val="99FF99">
                  <a:alpha val="0"/>
                </a:srgbClr>
              </a:gs>
              <a:gs pos="100000">
                <a:srgbClr val="97FB97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30000"/>
              </a:spcBef>
            </a:pPr>
            <a:r>
              <a:rPr lang="pt-BR" sz="1600" dirty="0" smtClean="0">
                <a:solidFill>
                  <a:srgbClr val="FF0000"/>
                </a:solidFill>
                <a:latin typeface="+mn-lt"/>
              </a:rPr>
              <a:t>2005</a:t>
            </a:r>
            <a:r>
              <a:rPr lang="pt-BR" sz="1600" b="1" dirty="0" smtClean="0">
                <a:solidFill>
                  <a:srgbClr val="003300"/>
                </a:solidFill>
                <a:latin typeface="+mn-lt"/>
              </a:rPr>
              <a:t> </a:t>
            </a:r>
            <a:r>
              <a:rPr lang="pt-BR" sz="1600" dirty="0" smtClean="0">
                <a:solidFill>
                  <a:srgbClr val="333300"/>
                </a:solidFill>
                <a:latin typeface="+mn-lt"/>
              </a:rPr>
              <a:t>– </a:t>
            </a:r>
            <a:r>
              <a:rPr lang="fr-CA" sz="1600" dirty="0" smtClean="0">
                <a:solidFill>
                  <a:srgbClr val="333300"/>
                </a:solidFill>
                <a:latin typeface="+mn-lt"/>
              </a:rPr>
              <a:t>chapitre ajouté dans le </a:t>
            </a:r>
            <a:r>
              <a:rPr lang="pt-BR" sz="1600" dirty="0" smtClean="0">
                <a:solidFill>
                  <a:srgbClr val="333300"/>
                </a:solidFill>
              </a:rPr>
              <a:t>guide </a:t>
            </a:r>
            <a:r>
              <a:rPr lang="fr-CA" sz="1600" dirty="0" smtClean="0">
                <a:solidFill>
                  <a:srgbClr val="333300"/>
                </a:solidFill>
              </a:rPr>
              <a:t>de formation des enseignants </a:t>
            </a:r>
            <a:endParaRPr lang="pt-BR" sz="1600" dirty="0" smtClean="0">
              <a:solidFill>
                <a:srgbClr val="333300"/>
              </a:solidFill>
              <a:latin typeface="+mn-lt"/>
            </a:endParaRPr>
          </a:p>
        </p:txBody>
      </p:sp>
      <p:sp>
        <p:nvSpPr>
          <p:cNvPr id="27" name="Flèche droite 26"/>
          <p:cNvSpPr/>
          <p:nvPr/>
        </p:nvSpPr>
        <p:spPr>
          <a:xfrm rot="10800000">
            <a:off x="4211960" y="5877271"/>
            <a:ext cx="504056" cy="216024"/>
          </a:xfrm>
          <a:prstGeom prst="rightArrow">
            <a:avLst/>
          </a:prstGeom>
          <a:solidFill>
            <a:srgbClr val="99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4" grpId="0" animBg="1"/>
      <p:bldP spid="5" grpId="0" animBg="1"/>
      <p:bldP spid="7" grpId="0" animBg="1"/>
      <p:bldP spid="8" grpId="0" animBg="1"/>
      <p:bldP spid="9" grpId="0" animBg="1"/>
      <p:bldP spid="10" grpId="0"/>
      <p:bldP spid="12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8748713" cy="857250"/>
          </a:xfrm>
          <a:prstGeom prst="rect">
            <a:avLst/>
          </a:prstGeom>
          <a:gradFill rotWithShape="1">
            <a:gsLst>
              <a:gs pos="0">
                <a:srgbClr val="D014D0"/>
              </a:gs>
              <a:gs pos="100000">
                <a:srgbClr val="CC00CC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 dirty="0" smtClean="0">
                <a:latin typeface="Trebuchet MS" pitchFamily="34" charset="0"/>
              </a:rPr>
              <a:t> APPROCHE MÉTHODOLOGIQUE</a:t>
            </a:r>
            <a:endParaRPr lang="pt-BR" sz="2800" b="1" dirty="0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588968" y="2574701"/>
            <a:ext cx="2447925" cy="554038"/>
          </a:xfrm>
          <a:prstGeom prst="rect">
            <a:avLst/>
          </a:prstGeom>
          <a:gradFill rotWithShape="1">
            <a:gsLst>
              <a:gs pos="0">
                <a:srgbClr val="DDFFDD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pt-BR">
                <a:latin typeface="Trebuchet MS" pitchFamily="34" charset="0"/>
              </a:rPr>
              <a:t>Professionalisation</a:t>
            </a: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6660406" y="3389089"/>
            <a:ext cx="2376487" cy="554037"/>
          </a:xfrm>
          <a:prstGeom prst="rect">
            <a:avLst/>
          </a:prstGeom>
          <a:gradFill rotWithShape="1">
            <a:gsLst>
              <a:gs pos="0">
                <a:srgbClr val="DDFFDD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pt-BR">
                <a:latin typeface="Trebuchet MS" pitchFamily="34" charset="0"/>
              </a:rPr>
              <a:t>Précarisation </a:t>
            </a: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6660406" y="4252689"/>
            <a:ext cx="2376487" cy="554037"/>
          </a:xfrm>
          <a:prstGeom prst="rect">
            <a:avLst/>
          </a:prstGeom>
          <a:gradFill rotWithShape="1">
            <a:gsLst>
              <a:gs pos="0">
                <a:srgbClr val="DDFFDD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pt-BR">
                <a:latin typeface="Trebuchet MS" pitchFamily="34" charset="0"/>
              </a:rPr>
              <a:t>Intensification</a:t>
            </a:r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6660406" y="5167089"/>
            <a:ext cx="2376487" cy="554037"/>
          </a:xfrm>
          <a:prstGeom prst="rect">
            <a:avLst/>
          </a:prstGeom>
          <a:gradFill rotWithShape="1">
            <a:gsLst>
              <a:gs pos="0">
                <a:srgbClr val="DDFFDD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pt-BR">
                <a:latin typeface="Trebuchet MS" pitchFamily="34" charset="0"/>
              </a:rPr>
              <a:t>Ruralité</a:t>
            </a:r>
          </a:p>
        </p:txBody>
      </p:sp>
      <p:sp>
        <p:nvSpPr>
          <p:cNvPr id="12328" name="Rectangle 40"/>
          <p:cNvSpPr>
            <a:spLocks noChangeArrowheads="1"/>
          </p:cNvSpPr>
          <p:nvPr/>
        </p:nvSpPr>
        <p:spPr bwMode="auto">
          <a:xfrm>
            <a:off x="182687" y="3644676"/>
            <a:ext cx="2266950" cy="1030288"/>
          </a:xfrm>
          <a:prstGeom prst="rect">
            <a:avLst/>
          </a:prstGeom>
          <a:gradFill rotWithShape="1">
            <a:gsLst>
              <a:gs pos="0">
                <a:srgbClr val="DDFFDD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/>
            <a:r>
              <a:rPr lang="fr-CA" sz="2000" dirty="0">
                <a:latin typeface="Trebuchet MS" pitchFamily="34" charset="0"/>
              </a:rPr>
              <a:t>Analyse </a:t>
            </a:r>
            <a:r>
              <a:rPr lang="fr-CA" sz="2000" dirty="0" smtClean="0">
                <a:latin typeface="Trebuchet MS" pitchFamily="34" charset="0"/>
              </a:rPr>
              <a:t>collective</a:t>
            </a:r>
          </a:p>
          <a:p>
            <a:pPr algn="ctr"/>
            <a:r>
              <a:rPr lang="fr-CA" sz="2000" dirty="0" smtClean="0">
                <a:latin typeface="Trebuchet MS" pitchFamily="34" charset="0"/>
              </a:rPr>
              <a:t> avec codage </a:t>
            </a:r>
          </a:p>
          <a:p>
            <a:pPr algn="ctr"/>
            <a:r>
              <a:rPr lang="fr-CA" sz="2000" dirty="0" smtClean="0">
                <a:latin typeface="Trebuchet MS" pitchFamily="34" charset="0"/>
              </a:rPr>
              <a:t>inductif</a:t>
            </a:r>
            <a:endParaRPr lang="pt-BR" sz="2000" dirty="0">
              <a:latin typeface="Trebuchet MS" pitchFamily="34" charset="0"/>
            </a:endParaRPr>
          </a:p>
        </p:txBody>
      </p:sp>
      <p:sp>
        <p:nvSpPr>
          <p:cNvPr id="12329" name="Rectangle 41"/>
          <p:cNvSpPr>
            <a:spLocks noChangeArrowheads="1"/>
          </p:cNvSpPr>
          <p:nvPr/>
        </p:nvSpPr>
        <p:spPr bwMode="auto">
          <a:xfrm>
            <a:off x="182687" y="4886101"/>
            <a:ext cx="2266950" cy="919163"/>
          </a:xfrm>
          <a:prstGeom prst="rect">
            <a:avLst/>
          </a:prstGeom>
          <a:gradFill rotWithShape="1">
            <a:gsLst>
              <a:gs pos="0">
                <a:srgbClr val="DDFFDD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pt-BR" sz="2000" dirty="0" smtClean="0">
                <a:latin typeface="Trebuchet MS" pitchFamily="34" charset="0"/>
              </a:rPr>
              <a:t>Perspective de Transformation</a:t>
            </a:r>
            <a:endParaRPr lang="pt-BR" sz="2000" dirty="0">
              <a:latin typeface="Trebuchet MS" pitchFamily="34" charset="0"/>
            </a:endParaRPr>
          </a:p>
        </p:txBody>
      </p:sp>
      <p:sp>
        <p:nvSpPr>
          <p:cNvPr id="12330" name="Rectangle 42"/>
          <p:cNvSpPr>
            <a:spLocks noChangeArrowheads="1"/>
          </p:cNvSpPr>
          <p:nvPr/>
        </p:nvSpPr>
        <p:spPr bwMode="auto">
          <a:xfrm>
            <a:off x="179512" y="2501676"/>
            <a:ext cx="2266950" cy="919163"/>
          </a:xfrm>
          <a:prstGeom prst="rect">
            <a:avLst/>
          </a:prstGeom>
          <a:gradFill rotWithShape="1">
            <a:gsLst>
              <a:gs pos="0">
                <a:srgbClr val="DDFFDD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pt-BR" sz="2000" dirty="0" smtClean="0">
                <a:latin typeface="Trebuchet MS" pitchFamily="34" charset="0"/>
              </a:rPr>
              <a:t>Qualitative</a:t>
            </a:r>
          </a:p>
          <a:p>
            <a:pPr algn="ctr"/>
            <a:r>
              <a:rPr lang="pt-BR" sz="2000" dirty="0" smtClean="0">
                <a:latin typeface="Trebuchet MS" pitchFamily="34" charset="0"/>
              </a:rPr>
              <a:t>Étude de cas</a:t>
            </a:r>
            <a:endParaRPr lang="pt-BR" sz="2000" dirty="0">
              <a:latin typeface="Trebuchet MS" pitchFamily="34" charset="0"/>
            </a:endParaRPr>
          </a:p>
        </p:txBody>
      </p:sp>
      <p:sp>
        <p:nvSpPr>
          <p:cNvPr id="27" name="Rectangle horizontal à deux flèches 26"/>
          <p:cNvSpPr/>
          <p:nvPr/>
        </p:nvSpPr>
        <p:spPr>
          <a:xfrm>
            <a:off x="2843808" y="3078013"/>
            <a:ext cx="3456384" cy="2160240"/>
          </a:xfrm>
          <a:prstGeom prst="leftRightArrowCallou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200" dirty="0" smtClean="0">
              <a:solidFill>
                <a:schemeClr val="tx1"/>
              </a:solidFill>
            </a:endParaRPr>
          </a:p>
          <a:p>
            <a:pPr algn="ctr"/>
            <a:r>
              <a:rPr lang="fr-CA" sz="2200" dirty="0" smtClean="0">
                <a:solidFill>
                  <a:schemeClr val="tx1"/>
                </a:solidFill>
              </a:rPr>
              <a:t>Analyse de politiques</a:t>
            </a:r>
          </a:p>
          <a:p>
            <a:pPr algn="ctr"/>
            <a:endParaRPr lang="fr-CA" sz="2200" dirty="0" smtClean="0">
              <a:solidFill>
                <a:schemeClr val="tx1"/>
              </a:solidFill>
            </a:endParaRPr>
          </a:p>
          <a:p>
            <a:pPr algn="ctr"/>
            <a:r>
              <a:rPr lang="fr-CA" sz="2200" dirty="0" smtClean="0">
                <a:solidFill>
                  <a:schemeClr val="tx1"/>
                </a:solidFill>
              </a:rPr>
              <a:t>Analyse du travail</a:t>
            </a:r>
          </a:p>
          <a:p>
            <a:pPr algn="ctr"/>
            <a:endParaRPr lang="fr-CA" sz="2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294" grpId="0" animBg="1"/>
      <p:bldP spid="12305" grpId="0" animBg="1"/>
      <p:bldP spid="12306" grpId="0" animBg="1"/>
      <p:bldP spid="12307" grpId="0" animBg="1"/>
      <p:bldP spid="12328" grpId="0" animBg="1"/>
      <p:bldP spid="12329" grpId="0" animBg="1"/>
      <p:bldP spid="12330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7715250" cy="857250"/>
          </a:xfrm>
          <a:prstGeom prst="rect">
            <a:avLst/>
          </a:prstGeom>
          <a:gradFill rotWithShape="1">
            <a:gsLst>
              <a:gs pos="0">
                <a:srgbClr val="D014D0"/>
              </a:gs>
              <a:gs pos="100000">
                <a:srgbClr val="CC00CC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 dirty="0" smtClean="0">
                <a:latin typeface="Trebuchet MS" pitchFamily="34" charset="0"/>
              </a:rPr>
              <a:t>ÉTAPES DE LA RECHERCHE</a:t>
            </a:r>
            <a:endParaRPr lang="pt-BR" sz="2800" b="1" dirty="0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3346450" y="2278063"/>
            <a:ext cx="2663825" cy="15113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dirty="0"/>
              <a:t>Choix </a:t>
            </a:r>
            <a:r>
              <a:rPr lang="pt-BR" dirty="0" smtClean="0"/>
              <a:t>de l’état </a:t>
            </a:r>
            <a:r>
              <a:rPr lang="pt-BR" dirty="0"/>
              <a:t>de Goiás</a:t>
            </a:r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3346450" y="4078288"/>
            <a:ext cx="2665413" cy="16557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/>
              <a:t>Choix de Morrinhos</a:t>
            </a:r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250825" y="2278063"/>
            <a:ext cx="2663825" cy="15113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CA"/>
              <a:t>Collecte de données à Brasilia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250825" y="4078288"/>
            <a:ext cx="2735263" cy="16557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CA"/>
              <a:t>Étude exploratoire dans trois villes en octobre 2006</a:t>
            </a:r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6372225" y="4076700"/>
            <a:ext cx="2593975" cy="16573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/>
              <a:t>Réalisation du séminaire en avril 2008</a:t>
            </a:r>
          </a:p>
        </p:txBody>
      </p:sp>
      <p:sp>
        <p:nvSpPr>
          <p:cNvPr id="91151" name="AutoShape 15"/>
          <p:cNvSpPr>
            <a:spLocks noChangeArrowheads="1"/>
          </p:cNvSpPr>
          <p:nvPr/>
        </p:nvSpPr>
        <p:spPr bwMode="auto">
          <a:xfrm>
            <a:off x="2916238" y="2781300"/>
            <a:ext cx="431800" cy="360363"/>
          </a:xfrm>
          <a:prstGeom prst="rightArrow">
            <a:avLst>
              <a:gd name="adj1" fmla="val 50000"/>
              <a:gd name="adj2" fmla="val 24952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91152" name="AutoShape 16"/>
          <p:cNvSpPr>
            <a:spLocks noChangeArrowheads="1"/>
          </p:cNvSpPr>
          <p:nvPr/>
        </p:nvSpPr>
        <p:spPr bwMode="auto">
          <a:xfrm>
            <a:off x="2987675" y="4724821"/>
            <a:ext cx="431800" cy="360363"/>
          </a:xfrm>
          <a:prstGeom prst="rightArrow">
            <a:avLst>
              <a:gd name="adj1" fmla="val 50000"/>
              <a:gd name="adj2" fmla="val 24952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91153" name="AutoShape 17"/>
          <p:cNvSpPr>
            <a:spLocks noChangeArrowheads="1"/>
          </p:cNvSpPr>
          <p:nvPr/>
        </p:nvSpPr>
        <p:spPr bwMode="auto">
          <a:xfrm>
            <a:off x="6000977" y="4724822"/>
            <a:ext cx="431800" cy="360362"/>
          </a:xfrm>
          <a:prstGeom prst="rightArrow">
            <a:avLst>
              <a:gd name="adj1" fmla="val 50000"/>
              <a:gd name="adj2" fmla="val 24952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91154" name="AutoShape 18"/>
          <p:cNvSpPr>
            <a:spLocks noChangeArrowheads="1"/>
          </p:cNvSpPr>
          <p:nvPr/>
        </p:nvSpPr>
        <p:spPr bwMode="auto">
          <a:xfrm rot="8279510">
            <a:off x="2905125" y="3744913"/>
            <a:ext cx="431800" cy="350837"/>
          </a:xfrm>
          <a:prstGeom prst="rightArrow">
            <a:avLst>
              <a:gd name="adj1" fmla="val 50000"/>
              <a:gd name="adj2" fmla="val 2498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1144" grpId="0" animBg="1"/>
      <p:bldP spid="91146" grpId="0" animBg="1"/>
      <p:bldP spid="91148" grpId="0" animBg="1"/>
      <p:bldP spid="91149" grpId="0" animBg="1"/>
      <p:bldP spid="91150" grpId="0" animBg="1"/>
      <p:bldP spid="91151" grpId="0" animBg="1"/>
      <p:bldP spid="91152" grpId="0" animBg="1"/>
      <p:bldP spid="91153" grpId="0" animBg="1"/>
      <p:bldP spid="911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132856"/>
            <a:ext cx="7787208" cy="2654473"/>
          </a:xfrm>
        </p:spPr>
        <p:txBody>
          <a:bodyPr/>
          <a:lstStyle/>
          <a:p>
            <a:pPr marL="533400" indent="-533400" eaLnBrk="1" hangingPunct="1">
              <a:spcBef>
                <a:spcPct val="50000"/>
              </a:spcBef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Documents </a:t>
            </a:r>
          </a:p>
          <a:p>
            <a:pPr marL="533400" indent="-533400" eaLnBrk="1" hangingPunct="1">
              <a:spcBef>
                <a:spcPct val="50000"/>
              </a:spcBef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Entrevues</a:t>
            </a:r>
          </a:p>
          <a:p>
            <a:pPr marL="533400" indent="-533400" eaLnBrk="1" hangingPunct="1">
              <a:spcBef>
                <a:spcPct val="50000"/>
              </a:spcBef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Questionnaire</a:t>
            </a:r>
          </a:p>
          <a:p>
            <a:pPr marL="533400" indent="-533400" eaLnBrk="1" hangingPunct="1">
              <a:spcBef>
                <a:spcPct val="50000"/>
              </a:spcBef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Séminaire</a:t>
            </a:r>
          </a:p>
          <a:p>
            <a:pPr marL="952500" lvl="1" indent="-495300" eaLnBrk="1" hangingPunct="1">
              <a:spcBef>
                <a:spcPct val="50000"/>
              </a:spcBef>
            </a:pPr>
            <a:r>
              <a:rPr lang="pt-BR" sz="2000" dirty="0" smtClean="0">
                <a:solidFill>
                  <a:srgbClr val="333300"/>
                </a:solidFill>
                <a:latin typeface="Trebuchet MS" pitchFamily="34" charset="0"/>
              </a:rPr>
              <a:t>Dynamique de l’horloge (temps de travail)</a:t>
            </a:r>
          </a:p>
          <a:p>
            <a:pPr marL="952500" lvl="1" indent="-495300" eaLnBrk="1" hangingPunct="1">
              <a:spcBef>
                <a:spcPct val="50000"/>
              </a:spcBef>
            </a:pPr>
            <a:r>
              <a:rPr lang="pt-BR" sz="2000" dirty="0" smtClean="0">
                <a:solidFill>
                  <a:srgbClr val="333300"/>
                </a:solidFill>
                <a:latin typeface="Trebuchet MS" pitchFamily="34" charset="0"/>
              </a:rPr>
              <a:t>Panneau (organisation du travail)</a:t>
            </a:r>
          </a:p>
          <a:p>
            <a:pPr marL="952500" lvl="1" indent="-495300" eaLnBrk="1" hangingPunct="1">
              <a:spcBef>
                <a:spcPct val="50000"/>
              </a:spcBef>
            </a:pPr>
            <a:r>
              <a:rPr lang="pt-BR" sz="2000" dirty="0" smtClean="0">
                <a:solidFill>
                  <a:srgbClr val="333300"/>
                </a:solidFill>
                <a:latin typeface="Trebuchet MS" pitchFamily="34" charset="0"/>
              </a:rPr>
              <a:t>Groupe d’analyse de la situation éducative</a:t>
            </a:r>
          </a:p>
          <a:p>
            <a:pPr marL="952500" lvl="1" indent="-495300" eaLnBrk="1" hangingPunct="1">
              <a:spcBef>
                <a:spcPct val="50000"/>
              </a:spcBef>
            </a:pPr>
            <a:r>
              <a:rPr lang="pt-BR" sz="2000" dirty="0" smtClean="0">
                <a:solidFill>
                  <a:srgbClr val="333300"/>
                </a:solidFill>
                <a:latin typeface="Trebuchet MS" pitchFamily="34" charset="0"/>
              </a:rPr>
              <a:t>Évaluation</a:t>
            </a:r>
          </a:p>
          <a:p>
            <a:pPr marL="533400" indent="-533400" eaLnBrk="1" hangingPunct="1">
              <a:spcBef>
                <a:spcPct val="50000"/>
              </a:spcBef>
            </a:pPr>
            <a:endParaRPr lang="pt-BR" sz="2400" dirty="0" smtClean="0">
              <a:solidFill>
                <a:srgbClr val="333300"/>
              </a:solidFill>
              <a:latin typeface="Trebuchet MS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7715250" cy="857250"/>
          </a:xfrm>
          <a:prstGeom prst="rect">
            <a:avLst/>
          </a:prstGeom>
          <a:gradFill rotWithShape="1">
            <a:gsLst>
              <a:gs pos="0">
                <a:srgbClr val="CC00CC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 dirty="0" smtClean="0">
                <a:solidFill>
                  <a:srgbClr val="000000"/>
                </a:solidFill>
                <a:latin typeface="Trebuchet MS" pitchFamily="34" charset="0"/>
              </a:rPr>
              <a:t>COLECTE DE DONNÉS</a:t>
            </a:r>
            <a:endParaRPr lang="pt-BR" sz="2800" b="1" dirty="0">
              <a:solidFill>
                <a:srgbClr val="A844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7715250" cy="857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FFCC0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>
                <a:latin typeface="Trebuchet MS" pitchFamily="34" charset="0"/>
              </a:rPr>
              <a:t>PROBLÉMATIQUE</a:t>
            </a:r>
            <a:endParaRPr lang="pt-BR" sz="2800" b="1">
              <a:solidFill>
                <a:srgbClr val="A84400"/>
              </a:solidFill>
              <a:latin typeface="Trebuchet MS" pitchFamily="34" charset="0"/>
            </a:endParaRPr>
          </a:p>
        </p:txBody>
      </p:sp>
      <p:grpSp>
        <p:nvGrpSpPr>
          <p:cNvPr id="6147" name="Group 20"/>
          <p:cNvGrpSpPr>
            <a:grpSpLocks/>
          </p:cNvGrpSpPr>
          <p:nvPr/>
        </p:nvGrpSpPr>
        <p:grpSpPr bwMode="auto">
          <a:xfrm>
            <a:off x="1870075" y="2781300"/>
            <a:ext cx="5680075" cy="2592388"/>
            <a:chOff x="1247" y="1842"/>
            <a:chExt cx="3130" cy="1316"/>
          </a:xfrm>
        </p:grpSpPr>
        <p:sp>
          <p:nvSpPr>
            <p:cNvPr id="6154" name="Oval 7"/>
            <p:cNvSpPr>
              <a:spLocks noChangeArrowheads="1"/>
            </p:cNvSpPr>
            <p:nvPr/>
          </p:nvSpPr>
          <p:spPr bwMode="auto">
            <a:xfrm>
              <a:off x="1247" y="1842"/>
              <a:ext cx="3130" cy="131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fr-CA" dirty="0"/>
            </a:p>
          </p:txBody>
        </p:sp>
        <p:sp>
          <p:nvSpPr>
            <p:cNvPr id="6155" name="Rectangle 8"/>
            <p:cNvSpPr>
              <a:spLocks noChangeArrowheads="1"/>
            </p:cNvSpPr>
            <p:nvPr/>
          </p:nvSpPr>
          <p:spPr bwMode="auto">
            <a:xfrm>
              <a:off x="1287" y="2207"/>
              <a:ext cx="2798" cy="609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3600" dirty="0">
                  <a:solidFill>
                    <a:srgbClr val="333300"/>
                  </a:solidFill>
                </a:rPr>
                <a:t>Programme Escola Ativa (PEA )1997-2008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258888" y="1700213"/>
            <a:ext cx="6697488" cy="1728787"/>
            <a:chOff x="1258888" y="1700213"/>
            <a:chExt cx="6697488" cy="1728787"/>
          </a:xfrm>
        </p:grpSpPr>
        <p:grpSp>
          <p:nvGrpSpPr>
            <p:cNvPr id="12" name="Groupe 11"/>
            <p:cNvGrpSpPr/>
            <p:nvPr/>
          </p:nvGrpSpPr>
          <p:grpSpPr>
            <a:xfrm>
              <a:off x="1258888" y="1700213"/>
              <a:ext cx="6697488" cy="1512887"/>
              <a:chOff x="1258888" y="1700213"/>
              <a:chExt cx="6697488" cy="1512887"/>
            </a:xfrm>
          </p:grpSpPr>
          <p:sp>
            <p:nvSpPr>
              <p:cNvPr id="6148" name="Oval 15"/>
              <p:cNvSpPr>
                <a:spLocks noChangeArrowheads="1"/>
              </p:cNvSpPr>
              <p:nvPr/>
            </p:nvSpPr>
            <p:spPr bwMode="auto">
              <a:xfrm>
                <a:off x="1330325" y="1700213"/>
                <a:ext cx="6264275" cy="151288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CA" dirty="0"/>
              </a:p>
            </p:txBody>
          </p:sp>
          <p:sp>
            <p:nvSpPr>
              <p:cNvPr id="6149" name="Rectangle 2"/>
              <p:cNvSpPr txBox="1">
                <a:spLocks noChangeArrowheads="1"/>
              </p:cNvSpPr>
              <p:nvPr/>
            </p:nvSpPr>
            <p:spPr bwMode="auto">
              <a:xfrm>
                <a:off x="1258888" y="2060575"/>
                <a:ext cx="6697488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buFont typeface="Arial" charset="0"/>
                  <a:buNone/>
                </a:pPr>
                <a:r>
                  <a:rPr lang="fr-CA" sz="2200" dirty="0"/>
                  <a:t>Discussion sur l'accès et la qualité de l'éducation en milieu rural</a:t>
                </a:r>
                <a:r>
                  <a:rPr lang="pt-BR" sz="2200" dirty="0">
                    <a:solidFill>
                      <a:srgbClr val="000000"/>
                    </a:solidFill>
                    <a:latin typeface="Trebuchet MS" pitchFamily="34" charset="0"/>
                  </a:rPr>
                  <a:t>: politiques </a:t>
                </a:r>
                <a:r>
                  <a:rPr lang="pt-BR" sz="2200" dirty="0" smtClean="0">
                    <a:solidFill>
                      <a:srgbClr val="000000"/>
                    </a:solidFill>
                    <a:latin typeface="Trebuchet MS" pitchFamily="34" charset="0"/>
                  </a:rPr>
                  <a:t>ciblées</a:t>
                </a:r>
                <a:endParaRPr lang="pt-BR" sz="2200" dirty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14" name="Flèche vers le bas 13"/>
            <p:cNvSpPr/>
            <p:nvPr/>
          </p:nvSpPr>
          <p:spPr>
            <a:xfrm rot="10800000">
              <a:off x="4343400" y="2954338"/>
              <a:ext cx="407988" cy="474662"/>
            </a:xfrm>
            <a:prstGeom prst="downArrow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042988" y="4860925"/>
            <a:ext cx="7070725" cy="1960563"/>
            <a:chOff x="1042988" y="4860925"/>
            <a:chExt cx="7070725" cy="1960563"/>
          </a:xfrm>
        </p:grpSpPr>
        <p:sp>
          <p:nvSpPr>
            <p:cNvPr id="6151" name="Oval 10"/>
            <p:cNvSpPr>
              <a:spLocks noChangeArrowheads="1"/>
            </p:cNvSpPr>
            <p:nvPr/>
          </p:nvSpPr>
          <p:spPr bwMode="auto">
            <a:xfrm>
              <a:off x="1042988" y="4941888"/>
              <a:ext cx="7019925" cy="187960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65E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fr-CA" sz="2200" dirty="0">
                <a:solidFill>
                  <a:srgbClr val="000000"/>
                </a:solidFill>
              </a:endParaRPr>
            </a:p>
          </p:txBody>
        </p:sp>
        <p:sp>
          <p:nvSpPr>
            <p:cNvPr id="6152" name="Rectangle 11"/>
            <p:cNvSpPr>
              <a:spLocks noChangeArrowheads="1"/>
            </p:cNvSpPr>
            <p:nvPr/>
          </p:nvSpPr>
          <p:spPr bwMode="auto">
            <a:xfrm>
              <a:off x="1476375" y="5403850"/>
              <a:ext cx="6637338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Arial" charset="0"/>
                <a:buNone/>
              </a:pPr>
              <a:r>
                <a:rPr lang="fr-CA" sz="2200" dirty="0">
                  <a:solidFill>
                    <a:srgbClr val="000000"/>
                  </a:solidFill>
                  <a:latin typeface="Trebuchet MS" pitchFamily="34" charset="0"/>
                </a:rPr>
                <a:t>Discussion d’un projet sur l'éducation rurale par les mouvements sociaux </a:t>
              </a:r>
              <a:r>
                <a:rPr lang="fr-CA" sz="2200" dirty="0" smtClean="0">
                  <a:solidFill>
                    <a:srgbClr val="000000"/>
                  </a:solidFill>
                  <a:latin typeface="Trebuchet MS" pitchFamily="34" charset="0"/>
                </a:rPr>
                <a:t>(Mouvement des travailleurs ruraux sans terre - MST) </a:t>
              </a:r>
              <a:endParaRPr lang="fr-CA" sz="2200" dirty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18" name="Flèche vers le bas 17"/>
            <p:cNvSpPr/>
            <p:nvPr/>
          </p:nvSpPr>
          <p:spPr>
            <a:xfrm>
              <a:off x="4319588" y="4860925"/>
              <a:ext cx="422275" cy="512763"/>
            </a:xfrm>
            <a:prstGeom prst="downArrow">
              <a:avLst/>
            </a:prstGeom>
            <a:solidFill>
              <a:srgbClr val="FFD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39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39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175" y="4149080"/>
            <a:ext cx="9147175" cy="872183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pt-BR" sz="2400" dirty="0" smtClean="0"/>
              <a:t>RÉSULTATS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7715250" cy="857250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smtClean="0">
                <a:solidFill>
                  <a:srgbClr val="000000"/>
                </a:solidFill>
                <a:latin typeface="Trebuchet MS" pitchFamily="34" charset="0"/>
              </a:rPr>
              <a:t>PROFIL DES ENSEIGNANTES</a:t>
            </a:r>
            <a:endParaRPr lang="pt-BR" sz="2800" dirty="0">
              <a:solidFill>
                <a:srgbClr val="A84400"/>
              </a:solidFill>
              <a:latin typeface="Trebuchet MS" pitchFamily="34" charset="0"/>
            </a:endParaRPr>
          </a:p>
        </p:txBody>
      </p:sp>
      <p:graphicFrame>
        <p:nvGraphicFramePr>
          <p:cNvPr id="58525" name="Group 157"/>
          <p:cNvGraphicFramePr>
            <a:graphicFrameLocks noGrp="1"/>
          </p:cNvGraphicFramePr>
          <p:nvPr/>
        </p:nvGraphicFramePr>
        <p:xfrm>
          <a:off x="250825" y="2133600"/>
          <a:ext cx="8641656" cy="39319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13321"/>
                <a:gridCol w="1385667"/>
                <a:gridCol w="1385667"/>
                <a:gridCol w="1276680"/>
                <a:gridCol w="1440160"/>
                <a:gridCol w="1440161"/>
              </a:tblGrid>
              <a:tr h="580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Noms (</a:t>
                      </a:r>
                      <a:r>
                        <a:rPr lang="pt-BR" sz="1800" b="1" dirty="0" smtClean="0">
                          <a:latin typeface="+mn-lt"/>
                        </a:rPr>
                        <a:t>fictifs)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Âge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Rel. travail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Distance (KM)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Niveaux de scolarité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Expérience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4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Marta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39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sec.+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20 ans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Noêmia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42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Bacc.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26 ans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Selma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30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Bacc.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 </a:t>
                      </a:r>
                      <a:r>
                        <a:rPr kumimoji="0" lang="pt-B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an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3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Juçara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6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Bacc.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 ans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Terezinha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37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28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Bacc.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16 ans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40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Liliane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Bacc.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8 ans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Cláudia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22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À contrat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sec.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 an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1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Isaura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À contrat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sec.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 mois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142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Rita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À contrat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Bacc.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 ans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7715250" cy="857250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smtClean="0">
                <a:solidFill>
                  <a:srgbClr val="000000"/>
                </a:solidFill>
                <a:latin typeface="Trebuchet MS" pitchFamily="34" charset="0"/>
              </a:rPr>
              <a:t>CARACTÉRISTIQUES DES ÉCOLES</a:t>
            </a:r>
            <a:endParaRPr lang="pt-BR" sz="2800" dirty="0">
              <a:solidFill>
                <a:srgbClr val="A84400"/>
              </a:solidFill>
              <a:latin typeface="Trebuchet MS" pitchFamily="34" charset="0"/>
            </a:endParaRPr>
          </a:p>
        </p:txBody>
      </p:sp>
      <p:graphicFrame>
        <p:nvGraphicFramePr>
          <p:cNvPr id="17825" name="Group 417"/>
          <p:cNvGraphicFramePr>
            <a:graphicFrameLocks noGrp="1"/>
          </p:cNvGraphicFramePr>
          <p:nvPr/>
        </p:nvGraphicFramePr>
        <p:xfrm>
          <a:off x="322833" y="2108800"/>
          <a:ext cx="8353623" cy="42976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4598"/>
                <a:gridCol w="1295764"/>
                <a:gridCol w="1310773"/>
                <a:gridCol w="1460415"/>
                <a:gridCol w="1499846"/>
                <a:gridCol w="1432227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Écoles</a:t>
                      </a:r>
                      <a:endParaRPr kumimoji="0" 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Alamim Vieira de Melo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José Candido da Silva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José Albino Cavalcante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São Domingos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Padre Scussolino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Localis.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Village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Village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Réf. Agraire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Réf. Agraire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Ferme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Nbre. d’élèves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Nbre. de classes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Édifice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permanent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temporaire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temporaire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Nbre d’ens.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Pers. de soutien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oui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oui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oui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oui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oui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Horaire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après-midi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après-midi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avant-midi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après-midi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avant-midi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4036" name="Picture 4" descr="jose candido da silv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612313" cy="68453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lamim vieira de melo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39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8243888" cy="857250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smtClean="0">
                <a:solidFill>
                  <a:srgbClr val="000000"/>
                </a:solidFill>
                <a:latin typeface="Trebuchet MS" pitchFamily="34" charset="0"/>
              </a:rPr>
              <a:t>Adhésion au programme Escola Ativa</a:t>
            </a:r>
            <a:endParaRPr lang="pt-BR" sz="2800" dirty="0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2348880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endParaRPr lang="pt-BR" sz="2200" dirty="0" smtClean="0">
              <a:solidFill>
                <a:srgbClr val="333300"/>
              </a:solidFill>
              <a:latin typeface="+mn-lt"/>
            </a:endParaRPr>
          </a:p>
          <a:p>
            <a:pPr algn="ctr"/>
            <a:endParaRPr lang="pt-BR" sz="2200" dirty="0" smtClean="0">
              <a:solidFill>
                <a:srgbClr val="3333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08" y="2348880"/>
            <a:ext cx="248376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333300"/>
                </a:solidFill>
              </a:rPr>
              <a:t>Enseignants </a:t>
            </a:r>
            <a:r>
              <a:rPr lang="pt-BR" dirty="0" err="1" smtClean="0">
                <a:solidFill>
                  <a:srgbClr val="333300"/>
                </a:solidFill>
              </a:rPr>
              <a:t>et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responsables</a:t>
            </a:r>
            <a:r>
              <a:rPr lang="pt-BR" dirty="0" smtClean="0">
                <a:solidFill>
                  <a:srgbClr val="333300"/>
                </a:solidFill>
              </a:rPr>
              <a:t> locaux</a:t>
            </a:r>
            <a:endParaRPr lang="fr-CA" dirty="0"/>
          </a:p>
        </p:txBody>
      </p:sp>
      <p:sp>
        <p:nvSpPr>
          <p:cNvPr id="10" name="Rectangle 9"/>
          <p:cNvSpPr/>
          <p:nvPr/>
        </p:nvSpPr>
        <p:spPr>
          <a:xfrm>
            <a:off x="72008" y="3789040"/>
            <a:ext cx="248376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333300"/>
                </a:solidFill>
              </a:rPr>
              <a:t>Enseignants</a:t>
            </a:r>
            <a:endParaRPr lang="fr-CA" dirty="0"/>
          </a:p>
        </p:txBody>
      </p:sp>
      <p:sp>
        <p:nvSpPr>
          <p:cNvPr id="12" name="Rectangle 11"/>
          <p:cNvSpPr/>
          <p:nvPr/>
        </p:nvSpPr>
        <p:spPr>
          <a:xfrm>
            <a:off x="3491880" y="2276872"/>
            <a:ext cx="557275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C’est meilleur que ce que nous avions avant, </a:t>
            </a:r>
            <a:r>
              <a:rPr lang="pt-BR" dirty="0" err="1" smtClean="0">
                <a:solidFill>
                  <a:srgbClr val="333300"/>
                </a:solidFill>
              </a:rPr>
              <a:t>le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matériel</a:t>
            </a:r>
            <a:r>
              <a:rPr lang="pt-BR" dirty="0" smtClean="0">
                <a:solidFill>
                  <a:srgbClr val="333300"/>
                </a:solidFill>
              </a:rPr>
              <a:t> que </a:t>
            </a:r>
            <a:r>
              <a:rPr lang="pt-BR" dirty="0" err="1" smtClean="0">
                <a:solidFill>
                  <a:srgbClr val="333300"/>
                </a:solidFill>
              </a:rPr>
              <a:t>l’école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reçoit</a:t>
            </a:r>
            <a:r>
              <a:rPr lang="pt-BR" dirty="0" smtClean="0">
                <a:solidFill>
                  <a:srgbClr val="333300"/>
                </a:solidFill>
              </a:rPr>
              <a:t> est bon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Les </a:t>
            </a:r>
            <a:r>
              <a:rPr lang="pt-BR" dirty="0" err="1" smtClean="0">
                <a:solidFill>
                  <a:srgbClr val="333300"/>
                </a:solidFill>
              </a:rPr>
              <a:t>élèves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apprennent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>
                <a:solidFill>
                  <a:srgbClr val="333300"/>
                </a:solidFill>
              </a:rPr>
              <a:t>à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lire</a:t>
            </a:r>
            <a:r>
              <a:rPr lang="pt-BR" dirty="0" smtClean="0">
                <a:solidFill>
                  <a:srgbClr val="333300"/>
                </a:solidFill>
              </a:rPr>
              <a:t> et à écrire plus vite »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63744" y="3789040"/>
            <a:ext cx="557275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Les élèves aiment ça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Les </a:t>
            </a:r>
            <a:r>
              <a:rPr lang="pt-BR" dirty="0" err="1" smtClean="0">
                <a:solidFill>
                  <a:srgbClr val="333300"/>
                </a:solidFill>
              </a:rPr>
              <a:t>élèves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deviennent</a:t>
            </a:r>
            <a:r>
              <a:rPr lang="pt-BR" dirty="0" smtClean="0">
                <a:solidFill>
                  <a:srgbClr val="333300"/>
                </a:solidFill>
              </a:rPr>
              <a:t> plus autonomes »</a:t>
            </a:r>
            <a:endParaRPr lang="fr-CA" dirty="0"/>
          </a:p>
        </p:txBody>
      </p:sp>
      <p:sp>
        <p:nvSpPr>
          <p:cNvPr id="17" name="Flèche droite 16"/>
          <p:cNvSpPr/>
          <p:nvPr/>
        </p:nvSpPr>
        <p:spPr>
          <a:xfrm>
            <a:off x="2555776" y="2708920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Flèche droite 17"/>
          <p:cNvSpPr/>
          <p:nvPr/>
        </p:nvSpPr>
        <p:spPr>
          <a:xfrm>
            <a:off x="2555776" y="4005064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66316" y="5157192"/>
            <a:ext cx="2489460" cy="93610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333300"/>
                </a:solidFill>
              </a:rPr>
              <a:t>Champ de l’éducation de la campagne*</a:t>
            </a:r>
            <a:endParaRPr lang="fr-CA" dirty="0"/>
          </a:p>
        </p:txBody>
      </p:sp>
      <p:sp>
        <p:nvSpPr>
          <p:cNvPr id="13" name="Rectangle 12"/>
          <p:cNvSpPr/>
          <p:nvPr/>
        </p:nvSpPr>
        <p:spPr>
          <a:xfrm>
            <a:off x="3491880" y="5085184"/>
            <a:ext cx="5574420" cy="1080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C’est bien parce qu’il soutient l’école de village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</a:t>
            </a:r>
            <a:r>
              <a:rPr lang="pt-BR" dirty="0" err="1" smtClean="0">
                <a:solidFill>
                  <a:srgbClr val="333300"/>
                </a:solidFill>
              </a:rPr>
              <a:t>Les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ressources</a:t>
            </a:r>
            <a:r>
              <a:rPr lang="pt-BR" dirty="0" smtClean="0">
                <a:solidFill>
                  <a:srgbClr val="333300"/>
                </a:solidFill>
              </a:rPr>
              <a:t> arrivent aux écoles </a:t>
            </a:r>
            <a:r>
              <a:rPr lang="pt-BR" dirty="0" err="1" smtClean="0">
                <a:solidFill>
                  <a:srgbClr val="333300"/>
                </a:solidFill>
              </a:rPr>
              <a:t>multi-niveaux</a:t>
            </a:r>
            <a:r>
              <a:rPr lang="pt-BR" dirty="0" smtClean="0">
                <a:solidFill>
                  <a:srgbClr val="333300"/>
                </a:solidFill>
              </a:rPr>
              <a:t> »</a:t>
            </a:r>
          </a:p>
        </p:txBody>
      </p:sp>
      <p:sp>
        <p:nvSpPr>
          <p:cNvPr id="15" name="Flèche droite 14"/>
          <p:cNvSpPr/>
          <p:nvPr/>
        </p:nvSpPr>
        <p:spPr>
          <a:xfrm>
            <a:off x="2555776" y="5445224"/>
            <a:ext cx="5703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 animBg="1"/>
      <p:bldP spid="12" grpId="0" animBg="1"/>
      <p:bldP spid="14" grpId="0" animBg="1"/>
      <p:bldP spid="17" grpId="0" animBg="1"/>
      <p:bldP spid="18" grpId="0" animBg="1"/>
      <p:bldP spid="11" grpId="0" animBg="1"/>
      <p:bldP spid="13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11268" name="Picture 4" descr="DSCN06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28688"/>
            <a:ext cx="8675688" cy="857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rgbClr val="33CC33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30000"/>
              </a:spcBef>
              <a:buSzPct val="110000"/>
              <a:defRPr/>
            </a:pPr>
            <a:r>
              <a:rPr lang="fr-CA" sz="2800" dirty="0" err="1">
                <a:solidFill>
                  <a:srgbClr val="000000"/>
                </a:solidFill>
                <a:latin typeface="+mn-lt"/>
                <a:cs typeface="+mn-cs"/>
              </a:rPr>
              <a:t>Contextualisation</a:t>
            </a:r>
            <a:r>
              <a:rPr lang="fr-CA" sz="2800" dirty="0">
                <a:solidFill>
                  <a:srgbClr val="000000"/>
                </a:solidFill>
                <a:latin typeface="+mn-lt"/>
                <a:cs typeface="+mn-cs"/>
              </a:rPr>
              <a:t> des </a:t>
            </a:r>
            <a:r>
              <a:rPr lang="fr-CA" sz="2800" dirty="0">
                <a:latin typeface="+mn-lt"/>
                <a:cs typeface="+mn-cs"/>
              </a:rPr>
              <a:t>classes </a:t>
            </a:r>
            <a:r>
              <a:rPr lang="fr-CA" sz="2800" dirty="0" err="1" smtClean="0">
                <a:latin typeface="+mn-lt"/>
                <a:cs typeface="+mn-cs"/>
              </a:rPr>
              <a:t>multi-niveaux</a:t>
            </a:r>
            <a:r>
              <a:rPr lang="fr-CA" sz="2800" dirty="0" smtClean="0">
                <a:latin typeface="+mn-lt"/>
                <a:cs typeface="+mn-cs"/>
              </a:rPr>
              <a:t> </a:t>
            </a:r>
            <a:r>
              <a:rPr lang="fr-CA" sz="2800" dirty="0">
                <a:solidFill>
                  <a:srgbClr val="000000"/>
                </a:solidFill>
                <a:latin typeface="+mn-lt"/>
                <a:cs typeface="+mn-cs"/>
              </a:rPr>
              <a:t>au Brésil</a:t>
            </a:r>
            <a:endParaRPr lang="pt-BR" sz="2800" dirty="0">
              <a:solidFill>
                <a:srgbClr val="A84400"/>
              </a:solidFill>
              <a:latin typeface="+mn-lt"/>
              <a:cs typeface="+mn-cs"/>
            </a:endParaRPr>
          </a:p>
        </p:txBody>
      </p:sp>
      <p:graphicFrame>
        <p:nvGraphicFramePr>
          <p:cNvPr id="4" name="Graphique 3"/>
          <p:cNvGraphicFramePr/>
          <p:nvPr/>
        </p:nvGraphicFramePr>
        <p:xfrm>
          <a:off x="179512" y="2276872"/>
          <a:ext cx="468052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076056" y="3573016"/>
            <a:ext cx="3600400" cy="203132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Presque 50% </a:t>
            </a:r>
            <a:r>
              <a:rPr lang="pt-BR" dirty="0" err="1" smtClean="0"/>
              <a:t>des</a:t>
            </a:r>
            <a:r>
              <a:rPr lang="pt-BR" dirty="0" smtClean="0"/>
              <a:t> écoles sont rurales;</a:t>
            </a:r>
          </a:p>
          <a:p>
            <a:pPr algn="r"/>
            <a:endParaRPr lang="pt-BR" dirty="0" smtClean="0"/>
          </a:p>
          <a:p>
            <a:pPr algn="r"/>
            <a:r>
              <a:rPr lang="pt-BR" dirty="0" smtClean="0"/>
              <a:t>59% des écoles rurales ont des classes multi-niveaux.</a:t>
            </a:r>
          </a:p>
          <a:p>
            <a:pPr algn="r"/>
            <a:endParaRPr lang="pt-BR" dirty="0" smtClean="0"/>
          </a:p>
          <a:p>
            <a:pPr algn="r"/>
            <a:r>
              <a:rPr lang="pt-BR" dirty="0" smtClean="0"/>
              <a:t>(INEP, 2005) </a:t>
            </a:r>
            <a:endParaRPr lang="fr-C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39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smtClean="0"/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2052" name="Picture 5" descr="DSCN07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8243888" cy="857250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err="1" smtClean="0">
                <a:solidFill>
                  <a:srgbClr val="000000"/>
                </a:solidFill>
                <a:latin typeface="Trebuchet MS" pitchFamily="34" charset="0"/>
              </a:rPr>
              <a:t>Résistance</a:t>
            </a:r>
            <a:r>
              <a:rPr lang="pt-BR" sz="2800" dirty="0" smtClean="0">
                <a:solidFill>
                  <a:srgbClr val="000000"/>
                </a:solidFill>
                <a:latin typeface="Trebuchet MS" pitchFamily="34" charset="0"/>
              </a:rPr>
              <a:t> au programme Escola Ativa</a:t>
            </a:r>
            <a:endParaRPr lang="pt-BR" sz="2800" dirty="0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08" y="2276872"/>
            <a:ext cx="17636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333300"/>
                </a:solidFill>
              </a:rPr>
              <a:t>Enseignants</a:t>
            </a:r>
            <a:endParaRPr lang="fr-CA" dirty="0"/>
          </a:p>
        </p:txBody>
      </p:sp>
      <p:sp>
        <p:nvSpPr>
          <p:cNvPr id="14" name="Rectangle 13"/>
          <p:cNvSpPr/>
          <p:nvPr/>
        </p:nvSpPr>
        <p:spPr>
          <a:xfrm>
            <a:off x="2339752" y="1844824"/>
            <a:ext cx="6732240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L’évaluation qualitative individualisée est difficille à faire »</a:t>
            </a:r>
            <a:endParaRPr lang="fr-CA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Les parents demandent des évaluations quantitatives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Il faut travailler l’autonomie des élèves, ils ne savent pas </a:t>
            </a:r>
            <a:r>
              <a:rPr lang="pt-BR" dirty="0" err="1" smtClean="0">
                <a:solidFill>
                  <a:srgbClr val="333300"/>
                </a:solidFill>
              </a:rPr>
              <a:t>travailler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seuls</a:t>
            </a:r>
            <a:r>
              <a:rPr lang="pt-BR" dirty="0" smtClean="0">
                <a:solidFill>
                  <a:srgbClr val="333300"/>
                </a:solidFill>
              </a:rPr>
              <a:t> avec les guides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C’est très difficile d’obtenir la coopération des parents pour la gestion de l’école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Le </a:t>
            </a:r>
            <a:r>
              <a:rPr lang="pt-BR" dirty="0" err="1" smtClean="0">
                <a:solidFill>
                  <a:srgbClr val="333300"/>
                </a:solidFill>
              </a:rPr>
              <a:t>mécanisme</a:t>
            </a:r>
            <a:r>
              <a:rPr lang="pt-BR" dirty="0" smtClean="0">
                <a:solidFill>
                  <a:srgbClr val="333300"/>
                </a:solidFill>
              </a:rPr>
              <a:t> de gestion scolaire avec la participation des élèves c’est compliqué »</a:t>
            </a:r>
          </a:p>
        </p:txBody>
      </p:sp>
      <p:sp>
        <p:nvSpPr>
          <p:cNvPr id="19" name="Flèche droite 18"/>
          <p:cNvSpPr/>
          <p:nvPr/>
        </p:nvSpPr>
        <p:spPr>
          <a:xfrm>
            <a:off x="1835696" y="2492896"/>
            <a:ext cx="43204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 24"/>
          <p:cNvSpPr/>
          <p:nvPr/>
        </p:nvSpPr>
        <p:spPr>
          <a:xfrm>
            <a:off x="72008" y="4365104"/>
            <a:ext cx="1979712" cy="93610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333300"/>
                </a:solidFill>
              </a:rPr>
              <a:t>Champ de l’éducation de la campagne</a:t>
            </a:r>
            <a:endParaRPr lang="fr-CA" dirty="0"/>
          </a:p>
        </p:txBody>
      </p:sp>
      <p:sp>
        <p:nvSpPr>
          <p:cNvPr id="26" name="Rectangle 25"/>
          <p:cNvSpPr/>
          <p:nvPr/>
        </p:nvSpPr>
        <p:spPr>
          <a:xfrm>
            <a:off x="2699792" y="4149080"/>
            <a:ext cx="6372200" cy="15121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Un seul guide </a:t>
            </a:r>
            <a:r>
              <a:rPr lang="pt-BR" dirty="0" err="1" smtClean="0">
                <a:solidFill>
                  <a:srgbClr val="333300"/>
                </a:solidFill>
              </a:rPr>
              <a:t>pour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toutes</a:t>
            </a:r>
            <a:r>
              <a:rPr lang="pt-BR" dirty="0" smtClean="0">
                <a:solidFill>
                  <a:srgbClr val="333300"/>
                </a:solidFill>
              </a:rPr>
              <a:t> les communautés rurales du  </a:t>
            </a:r>
            <a:r>
              <a:rPr lang="pt-BR" dirty="0" err="1" smtClean="0">
                <a:solidFill>
                  <a:srgbClr val="333300"/>
                </a:solidFill>
              </a:rPr>
              <a:t>Brésil</a:t>
            </a:r>
            <a:r>
              <a:rPr lang="pt-BR" dirty="0" smtClean="0">
                <a:solidFill>
                  <a:srgbClr val="333300"/>
                </a:solidFill>
              </a:rPr>
              <a:t>?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La conception du programme est </a:t>
            </a:r>
            <a:r>
              <a:rPr lang="pt-BR" dirty="0" err="1" smtClean="0">
                <a:solidFill>
                  <a:srgbClr val="333300"/>
                </a:solidFill>
              </a:rPr>
              <a:t>naïve</a:t>
            </a:r>
            <a:r>
              <a:rPr lang="pt-BR" dirty="0" smtClean="0">
                <a:solidFill>
                  <a:srgbClr val="333300"/>
                </a:solidFill>
              </a:rPr>
              <a:t> par rapport à </a:t>
            </a:r>
            <a:r>
              <a:rPr lang="pt-BR" dirty="0" err="1" smtClean="0">
                <a:solidFill>
                  <a:srgbClr val="333300"/>
                </a:solidFill>
              </a:rPr>
              <a:t>la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participation</a:t>
            </a:r>
            <a:r>
              <a:rPr lang="pt-BR" dirty="0" smtClean="0">
                <a:solidFill>
                  <a:srgbClr val="333300"/>
                </a:solidFill>
              </a:rPr>
              <a:t> et à la démocratie</a:t>
            </a:r>
            <a:r>
              <a:rPr lang="fr-CA" dirty="0" smtClean="0">
                <a:solidFill>
                  <a:srgbClr val="333300"/>
                </a:solidFill>
              </a:rPr>
              <a:t> (du point de vue de la gestion et du point de vue pédagogique)</a:t>
            </a:r>
            <a:endParaRPr lang="pt-BR" dirty="0" smtClean="0">
              <a:solidFill>
                <a:srgbClr val="3333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2051720" y="4624670"/>
            <a:ext cx="43204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Rectangle 27"/>
          <p:cNvSpPr/>
          <p:nvPr/>
        </p:nvSpPr>
        <p:spPr>
          <a:xfrm>
            <a:off x="63632" y="5877272"/>
            <a:ext cx="2420136" cy="79208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333300"/>
                </a:solidFill>
              </a:rPr>
              <a:t>Résponsables locaux*</a:t>
            </a:r>
            <a:endParaRPr lang="fr-CA" dirty="0"/>
          </a:p>
        </p:txBody>
      </p:sp>
      <p:sp>
        <p:nvSpPr>
          <p:cNvPr id="29" name="Rectangle 28"/>
          <p:cNvSpPr/>
          <p:nvPr/>
        </p:nvSpPr>
        <p:spPr>
          <a:xfrm>
            <a:off x="2987824" y="5733256"/>
            <a:ext cx="6075792" cy="100811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Le </a:t>
            </a:r>
            <a:r>
              <a:rPr lang="pt-BR" i="1" dirty="0" smtClean="0">
                <a:solidFill>
                  <a:srgbClr val="333300"/>
                </a:solidFill>
              </a:rPr>
              <a:t>microcentro</a:t>
            </a:r>
            <a:r>
              <a:rPr lang="pt-BR" dirty="0" smtClean="0">
                <a:solidFill>
                  <a:srgbClr val="333300"/>
                </a:solidFill>
              </a:rPr>
              <a:t> ne marche pas »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« Il n’y a pas assez de </a:t>
            </a:r>
            <a:r>
              <a:rPr lang="pt-BR" dirty="0" err="1" smtClean="0">
                <a:solidFill>
                  <a:srgbClr val="333300"/>
                </a:solidFill>
              </a:rPr>
              <a:t>ressources</a:t>
            </a:r>
            <a:r>
              <a:rPr lang="pt-BR" dirty="0" smtClean="0">
                <a:solidFill>
                  <a:srgbClr val="333300"/>
                </a:solidFill>
              </a:rPr>
              <a:t> pour faire le suivi des municipalité et des écoles »</a:t>
            </a:r>
            <a:endParaRPr lang="fr-CA" dirty="0" smtClean="0"/>
          </a:p>
        </p:txBody>
      </p:sp>
      <p:sp>
        <p:nvSpPr>
          <p:cNvPr id="30" name="Flèche droite 29"/>
          <p:cNvSpPr/>
          <p:nvPr/>
        </p:nvSpPr>
        <p:spPr>
          <a:xfrm>
            <a:off x="2483768" y="6021288"/>
            <a:ext cx="432048" cy="43204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19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5124" name="Picture 4" descr="JA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8243888" cy="857250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smtClean="0">
                <a:solidFill>
                  <a:srgbClr val="000000"/>
                </a:solidFill>
                <a:latin typeface="Trebuchet MS" pitchFamily="34" charset="0"/>
              </a:rPr>
              <a:t>Changements dans l’organisation du travail</a:t>
            </a:r>
            <a:endParaRPr lang="pt-BR" sz="2800" dirty="0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504" y="2276872"/>
            <a:ext cx="187220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333300"/>
                </a:solidFill>
              </a:rPr>
              <a:t>Conditions matérielles de travail</a:t>
            </a:r>
            <a:endParaRPr lang="fr-CA" b="1" dirty="0"/>
          </a:p>
        </p:txBody>
      </p:sp>
      <p:sp>
        <p:nvSpPr>
          <p:cNvPr id="16" name="Rectangle 15"/>
          <p:cNvSpPr/>
          <p:nvPr/>
        </p:nvSpPr>
        <p:spPr>
          <a:xfrm>
            <a:off x="2699792" y="2060848"/>
            <a:ext cx="568863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rgbClr val="333300"/>
                </a:solidFill>
              </a:rPr>
              <a:t>Positives: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Il y a </a:t>
            </a:r>
            <a:r>
              <a:rPr lang="pt-BR" dirty="0" err="1" smtClean="0">
                <a:solidFill>
                  <a:srgbClr val="333300"/>
                </a:solidFill>
              </a:rPr>
              <a:t>du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bon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matériel</a:t>
            </a:r>
            <a:r>
              <a:rPr lang="pt-BR" dirty="0" smtClean="0">
                <a:solidFill>
                  <a:srgbClr val="333300"/>
                </a:solidFill>
              </a:rPr>
              <a:t> de lecture et de </a:t>
            </a:r>
            <a:r>
              <a:rPr lang="pt-BR" dirty="0" err="1" smtClean="0">
                <a:solidFill>
                  <a:srgbClr val="333300"/>
                </a:solidFill>
              </a:rPr>
              <a:t>recherche</a:t>
            </a:r>
            <a:endParaRPr lang="pt-BR" dirty="0" smtClean="0">
              <a:solidFill>
                <a:srgbClr val="3333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La nouvelle forme de regroupement des </a:t>
            </a:r>
            <a:r>
              <a:rPr lang="pt-BR" dirty="0" err="1" smtClean="0">
                <a:solidFill>
                  <a:srgbClr val="333300"/>
                </a:solidFill>
              </a:rPr>
              <a:t>élèves</a:t>
            </a:r>
            <a:endParaRPr lang="pt-BR" dirty="0" smtClean="0">
              <a:solidFill>
                <a:srgbClr val="3333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Les</a:t>
            </a:r>
            <a:r>
              <a:rPr lang="pt-BR" dirty="0" smtClean="0">
                <a:solidFill>
                  <a:srgbClr val="333300"/>
                </a:solidFill>
              </a:rPr>
              <a:t> coins d’apprentissage</a:t>
            </a:r>
            <a:endParaRPr lang="fr-CA" dirty="0"/>
          </a:p>
        </p:txBody>
      </p:sp>
      <p:sp>
        <p:nvSpPr>
          <p:cNvPr id="17" name="Rectangle 16"/>
          <p:cNvSpPr/>
          <p:nvPr/>
        </p:nvSpPr>
        <p:spPr>
          <a:xfrm>
            <a:off x="2699792" y="3717032"/>
            <a:ext cx="568863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pt-BR" b="1" dirty="0" smtClean="0">
                <a:solidFill>
                  <a:srgbClr val="333300"/>
                </a:solidFill>
              </a:rPr>
              <a:t>Negatives: </a:t>
            </a:r>
            <a:endParaRPr lang="pt-BR" dirty="0" smtClean="0">
              <a:solidFill>
                <a:srgbClr val="333300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Mauvaise</a:t>
            </a:r>
            <a:r>
              <a:rPr lang="pt-BR" dirty="0" smtClean="0">
                <a:solidFill>
                  <a:srgbClr val="333300"/>
                </a:solidFill>
              </a:rPr>
              <a:t> qualité des </a:t>
            </a:r>
            <a:r>
              <a:rPr lang="pt-BR" dirty="0" err="1" smtClean="0">
                <a:solidFill>
                  <a:srgbClr val="333300"/>
                </a:solidFill>
              </a:rPr>
              <a:t>guides</a:t>
            </a:r>
            <a:endParaRPr lang="pt-BR" dirty="0" smtClean="0">
              <a:solidFill>
                <a:srgbClr val="333300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Parfois</a:t>
            </a:r>
            <a:r>
              <a:rPr lang="pt-BR" dirty="0" smtClean="0">
                <a:solidFill>
                  <a:srgbClr val="333300"/>
                </a:solidFill>
              </a:rPr>
              <a:t> les guides arrivent tard</a:t>
            </a:r>
          </a:p>
        </p:txBody>
      </p:sp>
      <p:sp>
        <p:nvSpPr>
          <p:cNvPr id="18" name="Flèche droite 17"/>
          <p:cNvSpPr/>
          <p:nvPr/>
        </p:nvSpPr>
        <p:spPr>
          <a:xfrm>
            <a:off x="1979712" y="263691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Flèche droite 18"/>
          <p:cNvSpPr/>
          <p:nvPr/>
        </p:nvSpPr>
        <p:spPr>
          <a:xfrm>
            <a:off x="1979712" y="3933056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2699792" y="5597624"/>
            <a:ext cx="5976664" cy="1071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Les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écoles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manquent</a:t>
            </a:r>
            <a:r>
              <a:rPr lang="pt-BR" dirty="0" smtClean="0">
                <a:solidFill>
                  <a:srgbClr val="333300"/>
                </a:solidFill>
              </a:rPr>
              <a:t> encore d’autres ressources importantes (ordinateur, téléphone, DVD, </a:t>
            </a:r>
            <a:r>
              <a:rPr lang="pt-BR" dirty="0" err="1" smtClean="0">
                <a:solidFill>
                  <a:srgbClr val="333300"/>
                </a:solidFill>
              </a:rPr>
              <a:t>téléviseur</a:t>
            </a:r>
            <a:r>
              <a:rPr lang="pt-BR" dirty="0" smtClean="0">
                <a:solidFill>
                  <a:srgbClr val="333300"/>
                </a:solidFill>
              </a:rPr>
              <a:t>) et ne sont pas très </a:t>
            </a:r>
            <a:r>
              <a:rPr lang="pt-BR" dirty="0" err="1" smtClean="0">
                <a:solidFill>
                  <a:srgbClr val="333300"/>
                </a:solidFill>
              </a:rPr>
              <a:t>bien</a:t>
            </a:r>
            <a:r>
              <a:rPr lang="pt-BR" dirty="0" smtClean="0">
                <a:solidFill>
                  <a:srgbClr val="333300"/>
                </a:solidFill>
              </a:rPr>
              <a:t> </a:t>
            </a:r>
            <a:r>
              <a:rPr lang="pt-BR" dirty="0" err="1" smtClean="0">
                <a:solidFill>
                  <a:srgbClr val="333300"/>
                </a:solidFill>
              </a:rPr>
              <a:t>entretenues</a:t>
            </a:r>
            <a:endParaRPr lang="fr-CA" dirty="0" smtClean="0">
              <a:solidFill>
                <a:srgbClr val="3333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589240"/>
            <a:ext cx="1872208" cy="1009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333300"/>
                </a:solidFill>
              </a:rPr>
              <a:t>Continuités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1979712" y="587727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0180" name="Picture 4" descr="DSCN39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7089" y="0"/>
            <a:ext cx="514318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7" descr="DSCN0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957" y="0"/>
            <a:ext cx="516524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10246" name="Picture 9" descr="DSCN05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723" y="0"/>
            <a:ext cx="9167723" cy="6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8243888" cy="857250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smtClean="0">
                <a:solidFill>
                  <a:srgbClr val="000000"/>
                </a:solidFill>
                <a:latin typeface="Trebuchet MS" pitchFamily="34" charset="0"/>
              </a:rPr>
              <a:t>Changements dans l’organisation du travail</a:t>
            </a:r>
            <a:endParaRPr lang="pt-BR" sz="2800" dirty="0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504" y="2204864"/>
            <a:ext cx="18722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333300"/>
                </a:solidFill>
              </a:rPr>
              <a:t>Intensification du travail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2" y="2060848"/>
            <a:ext cx="597666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Les élèves ont besoin de surveillance même dans les moments où ils doivent travailler seuls, ce qui empêche alors l'enseignant de se consacrer à d'autres tâches (autonomie);</a:t>
            </a:r>
          </a:p>
          <a:p>
            <a:pPr>
              <a:buFont typeface="Arial" pitchFamily="34" charset="0"/>
              <a:buChar char="•"/>
            </a:pPr>
            <a:endParaRPr lang="fr-CA" dirty="0" smtClean="0">
              <a:solidFill>
                <a:srgbClr val="3333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Les nouvelles tâches liées à l’évaluation et gestion s’ajoutent à plusieurs autres</a:t>
            </a:r>
            <a:r>
              <a:rPr lang="fr-CA" dirty="0">
                <a:solidFill>
                  <a:srgbClr val="333300"/>
                </a:solidFill>
              </a:rPr>
              <a:t> </a:t>
            </a:r>
            <a:r>
              <a:rPr lang="fr-CA" dirty="0" smtClean="0">
                <a:solidFill>
                  <a:srgbClr val="333300"/>
                </a:solidFill>
              </a:rPr>
              <a:t>tâches « traditionnelles ».</a:t>
            </a:r>
          </a:p>
        </p:txBody>
      </p:sp>
      <p:sp>
        <p:nvSpPr>
          <p:cNvPr id="17" name="Flèche droite 16"/>
          <p:cNvSpPr/>
          <p:nvPr/>
        </p:nvSpPr>
        <p:spPr>
          <a:xfrm>
            <a:off x="1979712" y="263691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2699792" y="4941168"/>
            <a:ext cx="597666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Plus grand risque pour les enseignantes qui travaillent seules et pour les moins expérimentées;</a:t>
            </a:r>
          </a:p>
          <a:p>
            <a:pPr>
              <a:buFont typeface="Arial" pitchFamily="34" charset="0"/>
              <a:buChar char="•"/>
            </a:pPr>
            <a:endParaRPr lang="fr-CA" dirty="0" smtClean="0">
              <a:solidFill>
                <a:srgbClr val="3333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La dynamique de résolution des problèmes d'infrastructure à l'école.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5229200"/>
            <a:ext cx="18002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333300"/>
                </a:solidFill>
              </a:rPr>
              <a:t>Continuités</a:t>
            </a:r>
          </a:p>
        </p:txBody>
      </p:sp>
      <p:sp>
        <p:nvSpPr>
          <p:cNvPr id="11" name="Flèche droite 10"/>
          <p:cNvSpPr/>
          <p:nvPr/>
        </p:nvSpPr>
        <p:spPr>
          <a:xfrm>
            <a:off x="1979712" y="5590908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9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10244" name="Picture 6" descr="DSCN06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7601" y="-243408"/>
            <a:ext cx="13048551" cy="733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08050"/>
            <a:ext cx="8243888" cy="857250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6666FF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dirty="0" smtClean="0">
                <a:solidFill>
                  <a:srgbClr val="000000"/>
                </a:solidFill>
                <a:latin typeface="Trebuchet MS" pitchFamily="34" charset="0"/>
              </a:rPr>
              <a:t>Changements dans l’organisation du travail</a:t>
            </a:r>
            <a:endParaRPr lang="pt-BR" sz="2800" dirty="0">
              <a:solidFill>
                <a:srgbClr val="A84400"/>
              </a:solidFill>
              <a:latin typeface="Trebuchet MS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504" y="2204864"/>
            <a:ext cx="18722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333300"/>
                </a:solidFill>
              </a:rPr>
              <a:t>Prolongement de la journée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2" y="2276872"/>
            <a:ext cx="597666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Assurer la participation des parents à l'école;</a:t>
            </a:r>
          </a:p>
          <a:p>
            <a:pPr>
              <a:buFont typeface="Arial" pitchFamily="34" charset="0"/>
              <a:buChar char="•"/>
            </a:pPr>
            <a:endParaRPr lang="fr-CA" dirty="0" smtClean="0">
              <a:solidFill>
                <a:srgbClr val="3333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Entretien du potager.</a:t>
            </a:r>
          </a:p>
        </p:txBody>
      </p:sp>
      <p:sp>
        <p:nvSpPr>
          <p:cNvPr id="17" name="Flèche droite 16"/>
          <p:cNvSpPr/>
          <p:nvPr/>
        </p:nvSpPr>
        <p:spPr>
          <a:xfrm>
            <a:off x="1979712" y="263691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2699792" y="4077072"/>
            <a:ext cx="597666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L’obligation de rester à l'école au-delà du délai fixé, pour attendre le transport;</a:t>
            </a:r>
          </a:p>
          <a:p>
            <a:pPr>
              <a:buFont typeface="Arial" pitchFamily="34" charset="0"/>
              <a:buChar char="•"/>
            </a:pPr>
            <a:endParaRPr lang="fr-CA" dirty="0" smtClean="0">
              <a:solidFill>
                <a:srgbClr val="3333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CA" dirty="0" smtClean="0">
                <a:solidFill>
                  <a:srgbClr val="333300"/>
                </a:solidFill>
              </a:rPr>
              <a:t> « Je pense qu'il n’y a pas un professeur qui quitte la salle de classe et va à la maison sans penser [au travail]. Nous avons déjà cette responsabilité (...) moi, je sens une obligation que l'élève doit apprendre... ».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4797152"/>
            <a:ext cx="18722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333300"/>
                </a:solidFill>
              </a:rPr>
              <a:t>Continuités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1979712" y="5013176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15566"/>
            <a:ext cx="7667625" cy="857250"/>
          </a:xfrm>
          <a:prstGeom prst="rect">
            <a:avLst/>
          </a:prstGeom>
          <a:gradFill rotWithShape="1">
            <a:gsLst>
              <a:gs pos="0">
                <a:srgbClr val="E15D14"/>
              </a:gs>
              <a:gs pos="100000">
                <a:srgbClr val="DE4F0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>
                <a:solidFill>
                  <a:srgbClr val="000000"/>
                </a:solidFill>
                <a:latin typeface="Trebuchet MS" pitchFamily="34" charset="0"/>
              </a:rPr>
              <a:t>PERSPECTIVES</a:t>
            </a: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0" y="2273424"/>
            <a:ext cx="9144000" cy="1079500"/>
          </a:xfrm>
          <a:prstGeom prst="ellipse">
            <a:avLst/>
          </a:prstGeom>
          <a:gradFill rotWithShape="1">
            <a:gsLst>
              <a:gs pos="0">
                <a:srgbClr val="FF8C19"/>
              </a:gs>
              <a:gs pos="100000">
                <a:srgbClr val="76410C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CA" sz="2200">
              <a:solidFill>
                <a:srgbClr val="000000"/>
              </a:solidFill>
            </a:endParaRP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-34925" y="3569568"/>
            <a:ext cx="9144000" cy="1079500"/>
          </a:xfrm>
          <a:prstGeom prst="ellipse">
            <a:avLst/>
          </a:prstGeom>
          <a:gradFill rotWithShape="1">
            <a:gsLst>
              <a:gs pos="0">
                <a:srgbClr val="FF8C19"/>
              </a:gs>
              <a:gs pos="100000">
                <a:srgbClr val="76410C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CA" sz="220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416820"/>
            <a:ext cx="90011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Importance </a:t>
            </a:r>
            <a:r>
              <a:rPr lang="pt-BR" sz="2400" dirty="0">
                <a:solidFill>
                  <a:srgbClr val="333300"/>
                </a:solidFill>
                <a:latin typeface="Trebuchet MS" pitchFamily="34" charset="0"/>
              </a:rPr>
              <a:t>des études inductives 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sur </a:t>
            </a:r>
            <a:r>
              <a:rPr lang="pt-BR" sz="2400" dirty="0">
                <a:solidFill>
                  <a:srgbClr val="333300"/>
                </a:solidFill>
                <a:latin typeface="Trebuchet MS" pitchFamily="34" charset="0"/>
              </a:rPr>
              <a:t>le travail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enseignant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en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milieu rural.</a:t>
            </a:r>
            <a:endParaRPr lang="pt-BR" sz="2400" dirty="0">
              <a:solidFill>
                <a:srgbClr val="333300"/>
              </a:solidFill>
              <a:latin typeface="Trebuchet MS" pitchFamily="34" charset="0"/>
            </a:endParaRPr>
          </a:p>
          <a:p>
            <a:pPr algn="ctr">
              <a:buFont typeface="Arial" charset="0"/>
              <a:buNone/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	</a:t>
            </a:r>
            <a:endParaRPr lang="pt-BR" sz="2400" dirty="0">
              <a:solidFill>
                <a:srgbClr val="333300"/>
              </a:solidFill>
              <a:latin typeface="Trebuchet MS" pitchFamily="34" charset="0"/>
            </a:endParaRPr>
          </a:p>
          <a:p>
            <a:pPr algn="ctr"/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Importance de la synergie avec d’autres politiques publiques pour le milieu rural de façon à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promouvoir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l’efficacité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de la politique.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579" grpId="0" animBg="1"/>
      <p:bldP spid="24580" grpId="0" animBg="1"/>
      <p:bldP spid="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915566"/>
            <a:ext cx="7667625" cy="857250"/>
          </a:xfrm>
          <a:prstGeom prst="rect">
            <a:avLst/>
          </a:prstGeom>
          <a:gradFill rotWithShape="1">
            <a:gsLst>
              <a:gs pos="0">
                <a:srgbClr val="E15D14"/>
              </a:gs>
              <a:gs pos="100000">
                <a:srgbClr val="DE4F0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800" b="1" dirty="0" smtClean="0">
                <a:solidFill>
                  <a:srgbClr val="000000"/>
                </a:solidFill>
                <a:latin typeface="Trebuchet MS" pitchFamily="34" charset="0"/>
              </a:rPr>
              <a:t>Mise à jour...</a:t>
            </a:r>
            <a:endParaRPr lang="pt-BR" sz="28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0" y="1916832"/>
            <a:ext cx="9144000" cy="1079500"/>
          </a:xfrm>
          <a:prstGeom prst="ellipse">
            <a:avLst/>
          </a:prstGeom>
          <a:gradFill rotWithShape="1">
            <a:gsLst>
              <a:gs pos="0">
                <a:srgbClr val="FF8C19"/>
              </a:gs>
              <a:gs pos="100000">
                <a:srgbClr val="76410C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CA" sz="2200">
              <a:solidFill>
                <a:srgbClr val="000000"/>
              </a:solidFill>
            </a:endParaRP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-34925" y="3212976"/>
            <a:ext cx="9144000" cy="1079500"/>
          </a:xfrm>
          <a:prstGeom prst="ellipse">
            <a:avLst/>
          </a:prstGeom>
          <a:gradFill rotWithShape="1">
            <a:gsLst>
              <a:gs pos="0">
                <a:srgbClr val="FF8C19"/>
              </a:gs>
              <a:gs pos="100000">
                <a:srgbClr val="76410C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CA" sz="2200">
              <a:solidFill>
                <a:srgbClr val="000000"/>
              </a:solidFill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-8753" y="4221088"/>
            <a:ext cx="9144000" cy="1079500"/>
          </a:xfrm>
          <a:prstGeom prst="ellipse">
            <a:avLst/>
          </a:prstGeom>
          <a:gradFill rotWithShape="1">
            <a:gsLst>
              <a:gs pos="0">
                <a:srgbClr val="FF8C19"/>
              </a:gs>
              <a:gs pos="100000">
                <a:srgbClr val="76410C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CA" sz="220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060228"/>
            <a:ext cx="9001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Nationalisation du programme par le biais du Plan de développement de l’éducation (MEC)</a:t>
            </a:r>
            <a:endParaRPr lang="pt-BR" sz="2400" dirty="0">
              <a:solidFill>
                <a:srgbClr val="333300"/>
              </a:solidFill>
              <a:latin typeface="Trebuchet MS" pitchFamily="34" charset="0"/>
            </a:endParaRPr>
          </a:p>
          <a:p>
            <a:pPr algn="ctr">
              <a:buFont typeface="Arial" charset="0"/>
              <a:buNone/>
            </a:pP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	</a:t>
            </a:r>
            <a:endParaRPr lang="pt-BR" sz="2400" dirty="0">
              <a:solidFill>
                <a:srgbClr val="333300"/>
              </a:solidFill>
              <a:latin typeface="Trebuchet MS" pitchFamily="34" charset="0"/>
            </a:endParaRPr>
          </a:p>
          <a:p>
            <a:pPr algn="ctr"/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Participation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des universités publiques au processus de formation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des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enseignants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et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</a:t>
            </a:r>
            <a:r>
              <a:rPr lang="pt-BR" sz="2400" dirty="0" err="1" smtClean="0">
                <a:solidFill>
                  <a:srgbClr val="333300"/>
                </a:solidFill>
                <a:latin typeface="Trebuchet MS" pitchFamily="34" charset="0"/>
              </a:rPr>
              <a:t>responsables</a:t>
            </a:r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 locaux</a:t>
            </a:r>
          </a:p>
          <a:p>
            <a:pPr algn="ctr"/>
            <a:endParaRPr lang="pt-BR" sz="2400" dirty="0" smtClean="0">
              <a:solidFill>
                <a:srgbClr val="333300"/>
              </a:solidFill>
              <a:latin typeface="Trebuchet MS" pitchFamily="34" charset="0"/>
            </a:endParaRPr>
          </a:p>
          <a:p>
            <a:pPr algn="ctr"/>
            <a:r>
              <a:rPr lang="pt-BR" sz="2400" dirty="0" smtClean="0">
                <a:solidFill>
                  <a:srgbClr val="333300"/>
                </a:solidFill>
                <a:latin typeface="Trebuchet MS" pitchFamily="34" charset="0"/>
              </a:rPr>
              <a:t>Incorporation du discours de l’éducation « de la campagne » dans le cadre des municipalités</a:t>
            </a:r>
          </a:p>
          <a:p>
            <a:pPr algn="ctr">
              <a:buFont typeface="Arial" charset="0"/>
              <a:buNone/>
            </a:pPr>
            <a:endParaRPr lang="pt-BR" sz="2400" dirty="0">
              <a:solidFill>
                <a:srgbClr val="3333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579" grpId="0" animBg="1"/>
      <p:bldP spid="24580" grpId="0" animBg="1"/>
      <p:bldP spid="8" grpId="0" animBg="1"/>
      <p:bldP spid="9" grpId="0" build="p" advAuto="50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72816"/>
            <a:ext cx="8229600" cy="355699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Oliveira, D. A. (2006) Gestão escolar e trabalho docente: relatório de pesquisa CNPq Fapemig. Belo Horizonte: UFMG.</a:t>
            </a:r>
            <a:r>
              <a:rPr lang="pt-BR" altLang="zh-CN" sz="1800" dirty="0" smtClean="0">
                <a:ea typeface="宋体" pitchFamily="2" charset="-122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s-ES" sz="1800" dirty="0" smtClean="0"/>
              <a:t>Programa de Promoción de la Reforma Educativa en América Latina y el Caribe (</a:t>
            </a:r>
            <a:r>
              <a:rPr lang="en-US" sz="1800" dirty="0" smtClean="0"/>
              <a:t>1998). El </a:t>
            </a:r>
            <a:r>
              <a:rPr lang="en-US" sz="1800" dirty="0" err="1" smtClean="0"/>
              <a:t>futuro</a:t>
            </a:r>
            <a:r>
              <a:rPr lang="en-US" sz="1800" dirty="0" smtClean="0"/>
              <a:t> </a:t>
            </a:r>
            <a:r>
              <a:rPr lang="en-US" sz="1800" dirty="0" err="1" smtClean="0"/>
              <a:t>esta</a:t>
            </a:r>
            <a:r>
              <a:rPr lang="en-US" sz="1800" dirty="0" smtClean="0"/>
              <a:t> en </a:t>
            </a:r>
            <a:r>
              <a:rPr lang="en-US" sz="1800" dirty="0" err="1" smtClean="0"/>
              <a:t>juego</a:t>
            </a:r>
            <a:r>
              <a:rPr lang="en-US" sz="1800" dirty="0" smtClean="0"/>
              <a:t>. </a:t>
            </a:r>
            <a:r>
              <a:rPr lang="en-US" sz="1800" dirty="0" err="1" smtClean="0"/>
              <a:t>Corporación</a:t>
            </a:r>
            <a:r>
              <a:rPr lang="en-US" sz="1800" dirty="0" smtClean="0"/>
              <a:t> de </a:t>
            </a:r>
            <a:r>
              <a:rPr lang="en-US" sz="1800" dirty="0" err="1" smtClean="0"/>
              <a:t>Investigadores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el </a:t>
            </a:r>
            <a:r>
              <a:rPr lang="en-US" sz="1800" dirty="0" err="1" smtClean="0"/>
              <a:t>Desarrollo</a:t>
            </a:r>
            <a:r>
              <a:rPr lang="en-US" sz="1800" dirty="0" smtClean="0"/>
              <a:t>. Santiago.</a:t>
            </a:r>
          </a:p>
          <a:p>
            <a:pPr eaLnBrk="1" hangingPunct="1">
              <a:spcBef>
                <a:spcPct val="0"/>
              </a:spcBef>
            </a:pPr>
            <a:r>
              <a:rPr lang="en-US" sz="1800" dirty="0" err="1" smtClean="0"/>
              <a:t>Psacharopoulos</a:t>
            </a:r>
            <a:r>
              <a:rPr lang="en-US" sz="1800" dirty="0" smtClean="0"/>
              <a:t>, George; Rojas, Carlos; Velez, Eduardo (1992) Achievement evaluation of Colombia's </a:t>
            </a:r>
            <a:r>
              <a:rPr lang="en-US" sz="1800" dirty="0" err="1" smtClean="0"/>
              <a:t>Escuela</a:t>
            </a:r>
            <a:r>
              <a:rPr lang="en-US" sz="1800" dirty="0" smtClean="0"/>
              <a:t> Nueva: is </a:t>
            </a:r>
            <a:r>
              <a:rPr lang="en-US" sz="1800" dirty="0" err="1" smtClean="0"/>
              <a:t>multigrade</a:t>
            </a:r>
            <a:r>
              <a:rPr lang="en-US" sz="1800" dirty="0" smtClean="0"/>
              <a:t> the answer? No 896, Policy Research Working Paper Series. The World Bank.</a:t>
            </a:r>
          </a:p>
          <a:p>
            <a:pPr eaLnBrk="1" hangingPunct="1">
              <a:spcBef>
                <a:spcPct val="0"/>
              </a:spcBef>
            </a:pPr>
            <a:r>
              <a:rPr lang="en-US" sz="1800" dirty="0" err="1" smtClean="0"/>
              <a:t>Schiefelbein</a:t>
            </a:r>
            <a:r>
              <a:rPr lang="en-US" sz="1800" dirty="0" smtClean="0"/>
              <a:t>, Ernesto (1992) Redefining basic education for Latin America: lessons to be learn from the Colombian </a:t>
            </a:r>
            <a:r>
              <a:rPr lang="en-US" sz="1800" dirty="0" err="1" smtClean="0"/>
              <a:t>Escuela</a:t>
            </a:r>
            <a:r>
              <a:rPr lang="en-US" sz="1800" dirty="0" smtClean="0"/>
              <a:t> Nueva. </a:t>
            </a:r>
            <a:r>
              <a:rPr lang="en-US" sz="1800" dirty="0" err="1" smtClean="0"/>
              <a:t>Unesco</a:t>
            </a:r>
            <a:r>
              <a:rPr lang="en-US" sz="1800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pt-B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Secad/ MEC. (2008)</a:t>
            </a:r>
            <a:r>
              <a:rPr lang="pt-BR" altLang="zh-CN" sz="1800" dirty="0" smtClean="0">
                <a:ea typeface="宋体" pitchFamily="2" charset="-122"/>
                <a:cs typeface="Times New Roman" pitchFamily="18" charset="0"/>
              </a:rPr>
              <a:t> </a:t>
            </a:r>
            <a:r>
              <a:rPr lang="pt-B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Orientações pedagógicas para formação de educadoras e educadores. Brasília: MEC. </a:t>
            </a:r>
            <a:endParaRPr lang="pt-BR" altLang="zh-CN" sz="1800" dirty="0" smtClean="0">
              <a:ea typeface="宋体" pitchFamily="2" charset="-122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Tardif, M.; Lessard, C. (2005)</a:t>
            </a:r>
            <a:r>
              <a:rPr lang="pt-BR" sz="1800" dirty="0" smtClean="0">
                <a:ea typeface="宋体" pitchFamily="2" charset="-122"/>
                <a:cs typeface="Times New Roman" pitchFamily="18" charset="0"/>
              </a:rPr>
              <a:t> </a:t>
            </a:r>
            <a:r>
              <a:rPr lang="pt-B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O trabalho docente: elementos para uma teoria da docência como profissão de interações humanas. Petrópolis: Vozes, </a:t>
            </a:r>
            <a:endParaRPr lang="pt-BR" sz="1800" dirty="0" smtClean="0">
              <a:ea typeface="宋体" pitchFamily="2" charset="-122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A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Torres, R. M. (</a:t>
            </a:r>
            <a:r>
              <a:rPr lang="pt-B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1992) </a:t>
            </a:r>
            <a:r>
              <a:rPr lang="es-A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Alternativas dentro de la educación formal: el programa Escuela Nueva de Colombia. </a:t>
            </a:r>
            <a:r>
              <a:rPr lang="pt-BR" altLang="zh-CN" sz="1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Perspectivas, n. 84. París: UNESCO.</a:t>
            </a:r>
            <a:r>
              <a:rPr lang="pt-BR" altLang="zh-CN" sz="1800" dirty="0" smtClean="0">
                <a:ea typeface="宋体" pitchFamily="2" charset="-122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pt-BR" sz="1800" dirty="0" smtClean="0">
              <a:ea typeface="宋体" pitchFamily="2" charset="-122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pt-BR" sz="1800" dirty="0" smtClean="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76250"/>
            <a:ext cx="8027988" cy="64928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92157"/>
                  <a:invGamma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dirty="0" smtClean="0">
                <a:solidFill>
                  <a:srgbClr val="000000"/>
                </a:solidFill>
                <a:cs typeface="+mn-cs"/>
              </a:rPr>
              <a:t>  </a:t>
            </a:r>
            <a:r>
              <a:rPr lang="fr-CA" altLang="zh-CN" sz="2800" dirty="0" smtClean="0">
                <a:solidFill>
                  <a:srgbClr val="000000"/>
                </a:solidFill>
                <a:ea typeface="宋体" pitchFamily="2" charset="-122"/>
                <a:cs typeface="Times New Roman" pitchFamily="18" charset="0"/>
              </a:rPr>
              <a:t>gustavo.goncalves@umontreal.ca</a:t>
            </a:r>
            <a:endParaRPr lang="pt-BR" sz="2800" dirty="0" smtClean="0"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671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1430</Words>
  <Application>Microsoft Office PowerPoint</Application>
  <PresentationFormat>Affichage à l'écran (4:3)</PresentationFormat>
  <Paragraphs>317</Paragraphs>
  <Slides>53</Slides>
  <Notes>30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53</vt:i4>
      </vt:variant>
    </vt:vector>
  </HeadingPairs>
  <TitlesOfParts>
    <vt:vector size="55" baseType="lpstr">
      <vt:lpstr>Default Design</vt:lpstr>
      <vt:lpstr>1_Default Design</vt:lpstr>
      <vt:lpstr>PROGRAMME ESCOLA ATIVA:  éducation rurale et travail enseignant au Brésil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docente en la Escuela Nueva y la Escola Ativa</dc:title>
  <dc:creator>Maria José</dc:creator>
  <cp:lastModifiedBy>Gustavo</cp:lastModifiedBy>
  <cp:revision>336</cp:revision>
  <dcterms:created xsi:type="dcterms:W3CDTF">2011-02-17T18:08:59Z</dcterms:created>
  <dcterms:modified xsi:type="dcterms:W3CDTF">2011-02-17T22:15:38Z</dcterms:modified>
</cp:coreProperties>
</file>