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96" r:id="rId2"/>
    <p:sldId id="525" r:id="rId3"/>
    <p:sldId id="538" r:id="rId4"/>
    <p:sldId id="539" r:id="rId5"/>
    <p:sldId id="547" r:id="rId6"/>
    <p:sldId id="566" r:id="rId7"/>
    <p:sldId id="567" r:id="rId8"/>
    <p:sldId id="548" r:id="rId9"/>
    <p:sldId id="533" r:id="rId10"/>
    <p:sldId id="549" r:id="rId11"/>
    <p:sldId id="541" r:id="rId12"/>
    <p:sldId id="543" r:id="rId13"/>
    <p:sldId id="542" r:id="rId14"/>
    <p:sldId id="520" r:id="rId15"/>
    <p:sldId id="521" r:id="rId16"/>
    <p:sldId id="540" r:id="rId17"/>
    <p:sldId id="560" r:id="rId18"/>
    <p:sldId id="561" r:id="rId19"/>
    <p:sldId id="562" r:id="rId20"/>
    <p:sldId id="568" r:id="rId21"/>
    <p:sldId id="550" r:id="rId22"/>
    <p:sldId id="563" r:id="rId23"/>
    <p:sldId id="564" r:id="rId24"/>
    <p:sldId id="565" r:id="rId25"/>
    <p:sldId id="570" r:id="rId26"/>
    <p:sldId id="571" r:id="rId27"/>
    <p:sldId id="569" r:id="rId28"/>
    <p:sldId id="461" r:id="rId29"/>
  </p:sldIdLst>
  <p:sldSz cx="9144000" cy="6858000" type="screen4x3"/>
  <p:notesSz cx="7102475" cy="102298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8E1800"/>
    <a:srgbClr val="860000"/>
    <a:srgbClr val="993300"/>
    <a:srgbClr val="FBFBFB"/>
    <a:srgbClr val="F7F7F7"/>
    <a:srgbClr val="F2F2F2"/>
    <a:srgbClr val="99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60870" autoAdjust="0"/>
  </p:normalViewPr>
  <p:slideViewPr>
    <p:cSldViewPr>
      <p:cViewPr varScale="1">
        <p:scale>
          <a:sx n="60" d="100"/>
          <a:sy n="60" d="100"/>
        </p:scale>
        <p:origin x="-17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66" y="-90"/>
      </p:cViewPr>
      <p:guideLst>
        <p:guide orient="horz" pos="3222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A56C96-C330-CC42-B4D2-A56B52976E90}" type="datetime1">
              <a:rPr lang="de-DE"/>
              <a:pPr>
                <a:defRPr/>
              </a:pPr>
              <a:t>7/02/11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7088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7088"/>
            <a:ext cx="3078163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FC10D6-231A-C446-A6D6-A4D4C36786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08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708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346E326-8E6E-464E-B7E9-932DA3ADE6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C368DC9-E32C-A441-9E0C-EC3925B5E5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B15CB-8265-2348-985C-38BE20261E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943-35D6-874E-9352-8F456D8527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B7FD-7401-3046-938F-520FBBDD19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BDD6-0317-8C4E-9359-1A095FD77D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6871C-D990-3D4F-95AF-B51E99B5B7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1797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38138E-46A2-124D-9EDD-FD1DD034E2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6" r:id="rId7"/>
    <p:sldLayoutId id="2147484827" r:id="rId8"/>
    <p:sldLayoutId id="2147484828" r:id="rId9"/>
    <p:sldLayoutId id="2147484829" r:id="rId10"/>
    <p:sldLayoutId id="2147484830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zonedetests/Desktop/Mendeley_word.png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file://localhost/Users/zonedetests/Desktop/Mendeley_word3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file://localhost/Users/zonedetests/Desktop/Mendeley_word4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file://localhost/Users/zonedetests/Desktop/Mendeley_groupe_public.p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file://localhost/Users/zonedetests/Desktop/Mendeley_groupe_public2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file://localhost/Users/zonedetests/Desktop/Mendeley_groupe_prive%CC%81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file://localhost/Users/zonedetests/Desktop/Mendeley_groupe_prive%CC%812.p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zonedetests/Desktop/Mendeley_ajouter1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file://localhost/Users/zonedetests/Desktop/Mendeley_ajouter2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143125"/>
            <a:ext cx="87979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743200" y="5486400"/>
            <a:ext cx="34215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00" dirty="0" smtClean="0">
                <a:solidFill>
                  <a:srgbClr val="FFFFFF"/>
                </a:solidFill>
              </a:rPr>
              <a:t>Gabriel </a:t>
            </a:r>
            <a:r>
              <a:rPr lang="fr-FR" sz="1900" dirty="0" err="1" smtClean="0">
                <a:solidFill>
                  <a:srgbClr val="FFFFFF"/>
                </a:solidFill>
              </a:rPr>
              <a:t>Dumouchel</a:t>
            </a:r>
            <a:r>
              <a:rPr lang="fr-FR" sz="1900" dirty="0" smtClean="0">
                <a:solidFill>
                  <a:srgbClr val="FFFFFF"/>
                </a:solidFill>
              </a:rPr>
              <a:t>, doctorant</a:t>
            </a:r>
          </a:p>
          <a:p>
            <a:r>
              <a:rPr lang="fr-FR" sz="1900" dirty="0" smtClean="0">
                <a:solidFill>
                  <a:srgbClr val="FFFFFF"/>
                </a:solidFill>
              </a:rPr>
              <a:t>Université de Montréal</a:t>
            </a: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43200" y="4191000"/>
            <a:ext cx="397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smtClean="0">
                <a:solidFill>
                  <a:srgbClr val="FFFFFF"/>
                </a:solidFill>
              </a:rPr>
              <a:t>Atelier Jouvence 2011</a:t>
            </a:r>
            <a:endParaRPr lang="fr-FR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600200" y="304800"/>
            <a:ext cx="74295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2600" dirty="0" err="1" smtClean="0">
                <a:solidFill>
                  <a:srgbClr val="FFFFFF"/>
                </a:solidFill>
                <a:latin typeface="Arial"/>
                <a:cs typeface="Arial"/>
              </a:rPr>
              <a:t>Synchronisez/gérez</a:t>
            </a:r>
            <a:r>
              <a:rPr lang="en-GB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600" dirty="0" err="1" smtClean="0">
                <a:solidFill>
                  <a:srgbClr val="FFFFFF"/>
                </a:solidFill>
                <a:latin typeface="Arial"/>
                <a:cs typeface="Arial"/>
              </a:rPr>
              <a:t>votre</a:t>
            </a:r>
            <a:r>
              <a:rPr lang="en-GB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600" dirty="0" err="1" smtClean="0">
                <a:solidFill>
                  <a:srgbClr val="FFFFFF"/>
                </a:solidFill>
                <a:latin typeface="Arial"/>
                <a:cs typeface="Arial"/>
              </a:rPr>
              <a:t>bibliothèque</a:t>
            </a:r>
            <a:r>
              <a:rPr lang="en-GB" sz="2600" dirty="0" smtClean="0">
                <a:solidFill>
                  <a:srgbClr val="FFFFFF"/>
                </a:solidFill>
                <a:latin typeface="Arial"/>
                <a:cs typeface="Arial"/>
              </a:rPr>
              <a:t> en </a:t>
            </a:r>
            <a:r>
              <a:rPr lang="en-GB" sz="2600" dirty="0" err="1" smtClean="0">
                <a:solidFill>
                  <a:srgbClr val="FFFFFF"/>
                </a:solidFill>
                <a:latin typeface="Arial"/>
                <a:cs typeface="Arial"/>
              </a:rPr>
              <a:t>ligne</a:t>
            </a:r>
            <a:endParaRPr lang="en-GB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285720" y="2214582"/>
            <a:ext cx="6079787" cy="4000500"/>
            <a:chOff x="285720" y="2214582"/>
            <a:chExt cx="6079787" cy="4000500"/>
          </a:xfrm>
        </p:grpSpPr>
        <p:pic>
          <p:nvPicPr>
            <p:cNvPr id="20483" name="Picture 2" descr="Z:\Documents\(2) Mendeley\Screenshots\mendeley_full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85720" y="2214582"/>
              <a:ext cx="6079787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275" endPos="40000" dist="101600" dir="5400000" sy="-100000" algn="bl" rotWithShape="0"/>
            </a:effectLst>
          </p:spPr>
        </p:pic>
        <p:sp>
          <p:nvSpPr>
            <p:cNvPr id="7" name="Rechteckige Legende 6"/>
            <p:cNvSpPr/>
            <p:nvPr/>
          </p:nvSpPr>
          <p:spPr>
            <a:xfrm>
              <a:off x="457200" y="3352800"/>
              <a:ext cx="2057400" cy="676276"/>
            </a:xfrm>
            <a:prstGeom prst="wedgeRectCallout">
              <a:avLst>
                <a:gd name="adj1" fmla="val 24499"/>
                <a:gd name="adj2" fmla="val -124416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177800" indent="-177800"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Synchronisez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votre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bibliothèque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2185988" y="1000108"/>
            <a:ext cx="6886575" cy="3985200"/>
            <a:chOff x="2185988" y="1000108"/>
            <a:chExt cx="6886575" cy="3985200"/>
          </a:xfrm>
        </p:grpSpPr>
        <p:grpSp>
          <p:nvGrpSpPr>
            <p:cNvPr id="14" name="Grouper 13"/>
            <p:cNvGrpSpPr/>
            <p:nvPr/>
          </p:nvGrpSpPr>
          <p:grpSpPr>
            <a:xfrm>
              <a:off x="3929058" y="1000108"/>
              <a:ext cx="5143505" cy="3985200"/>
              <a:chOff x="3929058" y="1000108"/>
              <a:chExt cx="5143505" cy="3985200"/>
            </a:xfrm>
          </p:grpSpPr>
          <p:pic>
            <p:nvPicPr>
              <p:cNvPr id="12" name="Picture 2" descr="Z:\Documents\(2) Mendeley\Screenshots\library_2.tif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29058" y="1000108"/>
                <a:ext cx="4557452" cy="3985200"/>
              </a:xfrm>
              <a:prstGeom prst="rect">
                <a:avLst/>
              </a:prstGeom>
              <a:noFill/>
              <a:effectLst>
                <a:reflection blurRad="6350" stA="50000" endA="275" endPos="40000" dist="101600" dir="5400000" sy="-100000" algn="bl" rotWithShape="0"/>
              </a:effectLst>
            </p:spPr>
          </p:pic>
          <p:sp>
            <p:nvSpPr>
              <p:cNvPr id="8" name="Rechteckige Legende 7"/>
              <p:cNvSpPr/>
              <p:nvPr/>
            </p:nvSpPr>
            <p:spPr>
              <a:xfrm>
                <a:off x="7072313" y="1643062"/>
                <a:ext cx="2000250" cy="1862137"/>
              </a:xfrm>
              <a:prstGeom prst="wedgeRectCallout">
                <a:avLst>
                  <a:gd name="adj1" fmla="val -87693"/>
                  <a:gd name="adj2" fmla="val 59547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US" sz="160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Vous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pouvez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aussi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ajouter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des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références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et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éditer/gérer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votre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bibliothèque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en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ligne</a:t>
                </a:r>
                <a:endParaRPr lang="de-DE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" name="Bogen 9"/>
            <p:cNvSpPr>
              <a:spLocks/>
            </p:cNvSpPr>
            <p:nvPr/>
          </p:nvSpPr>
          <p:spPr bwMode="auto">
            <a:xfrm rot="1100442">
              <a:off x="2185988" y="1543050"/>
              <a:ext cx="1476375" cy="1476375"/>
            </a:xfrm>
            <a:custGeom>
              <a:avLst/>
              <a:gdLst>
                <a:gd name="T0" fmla="*/ 1893 w 1476375"/>
                <a:gd name="T1" fmla="*/ 791025 h 1476375"/>
                <a:gd name="T2" fmla="*/ 738188 w 1476375"/>
                <a:gd name="T3" fmla="*/ 738188 h 1476375"/>
                <a:gd name="T4" fmla="*/ 758990 w 1476375"/>
                <a:gd name="T5" fmla="*/ 293 h 1476375"/>
                <a:gd name="T6" fmla="*/ 5898240 60000 65536"/>
                <a:gd name="T7" fmla="*/ 11796480 60000 65536"/>
                <a:gd name="T8" fmla="*/ 0 60000 65536"/>
                <a:gd name="T9" fmla="*/ 0 w 1476375"/>
                <a:gd name="T10" fmla="*/ 0 h 1476375"/>
                <a:gd name="T11" fmla="*/ 758990 w 1476375"/>
                <a:gd name="T12" fmla="*/ 791025 h 147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375" h="1476375" stroke="0">
                  <a:moveTo>
                    <a:pt x="1893" y="791025"/>
                  </a:moveTo>
                  <a:lnTo>
                    <a:pt x="1893" y="791024"/>
                  </a:lnTo>
                  <a:cubicBezTo>
                    <a:pt x="631" y="773440"/>
                    <a:pt x="0" y="755816"/>
                    <a:pt x="0" y="738187"/>
                  </a:cubicBezTo>
                  <a:cubicBezTo>
                    <a:pt x="0" y="330497"/>
                    <a:pt x="330498" y="-1"/>
                    <a:pt x="738188" y="-1"/>
                  </a:cubicBezTo>
                  <a:cubicBezTo>
                    <a:pt x="745123" y="-1"/>
                    <a:pt x="752057" y="96"/>
                    <a:pt x="758990" y="292"/>
                  </a:cubicBezTo>
                  <a:lnTo>
                    <a:pt x="738188" y="738188"/>
                  </a:lnTo>
                  <a:close/>
                </a:path>
                <a:path w="1476375" h="1476375" fill="none">
                  <a:moveTo>
                    <a:pt x="1893" y="791025"/>
                  </a:moveTo>
                  <a:lnTo>
                    <a:pt x="1893" y="791024"/>
                  </a:lnTo>
                  <a:cubicBezTo>
                    <a:pt x="631" y="773440"/>
                    <a:pt x="0" y="755816"/>
                    <a:pt x="0" y="738187"/>
                  </a:cubicBezTo>
                  <a:cubicBezTo>
                    <a:pt x="0" y="330497"/>
                    <a:pt x="330498" y="-1"/>
                    <a:pt x="738188" y="-1"/>
                  </a:cubicBezTo>
                  <a:cubicBezTo>
                    <a:pt x="745123" y="-1"/>
                    <a:pt x="752057" y="96"/>
                    <a:pt x="758990" y="292"/>
                  </a:cubicBezTo>
                </a:path>
              </a:pathLst>
            </a:custGeom>
            <a:noFill/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feld 1"/>
          <p:cNvSpPr txBox="1">
            <a:spLocks noChangeArrowheads="1"/>
          </p:cNvSpPr>
          <p:nvPr/>
        </p:nvSpPr>
        <p:spPr bwMode="auto">
          <a:xfrm>
            <a:off x="1285874" y="3167063"/>
            <a:ext cx="6791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Gestion</a:t>
            </a: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 des </a:t>
            </a:r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documents</a:t>
            </a: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 et des </a:t>
            </a:r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références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52328" y="945000"/>
            <a:ext cx="7239344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Gérez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votre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bibliothèque</a:t>
            </a:r>
            <a:endParaRPr lang="en-US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3402012" y="2801938"/>
            <a:ext cx="4370388" cy="398462"/>
          </a:xfrm>
          <a:prstGeom prst="wedgeRectCallout">
            <a:avLst>
              <a:gd name="adj1" fmla="val -65611"/>
              <a:gd name="adj2" fmla="val -161946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177800" indent="-177800"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Joignez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une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étoile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à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vos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références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préférées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hteckige Legende 5"/>
          <p:cNvSpPr/>
          <p:nvPr/>
        </p:nvSpPr>
        <p:spPr>
          <a:xfrm>
            <a:off x="3352800" y="3505200"/>
            <a:ext cx="3857625" cy="614362"/>
          </a:xfrm>
          <a:prstGeom prst="wedgeRectCallout">
            <a:avLst>
              <a:gd name="adj1" fmla="val -65360"/>
              <a:gd name="adj2" fmla="val -5083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177800" indent="-177800"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Vous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pouvez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signaler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si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une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référence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été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lue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non avec un point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vert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hteckige Legende 5"/>
          <p:cNvSpPr/>
          <p:nvPr/>
        </p:nvSpPr>
        <p:spPr>
          <a:xfrm>
            <a:off x="3402013" y="5121274"/>
            <a:ext cx="4370387" cy="593726"/>
          </a:xfrm>
          <a:prstGeom prst="wedgeRectCallout">
            <a:avLst>
              <a:gd name="adj1" fmla="val -80277"/>
              <a:gd name="adj2" fmla="val -263095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177800" indent="-177800"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Filtrez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par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auteurs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marqueurs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publications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mots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clés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hteckige Legende 5"/>
          <p:cNvSpPr/>
          <p:nvPr/>
        </p:nvSpPr>
        <p:spPr>
          <a:xfrm>
            <a:off x="3630612" y="1857375"/>
            <a:ext cx="4598988" cy="428625"/>
          </a:xfrm>
          <a:prstGeom prst="wedgeRectCallout">
            <a:avLst>
              <a:gd name="adj1" fmla="val -62835"/>
              <a:gd name="adj2" fmla="val 3536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177800" indent="-177800"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Ouvrez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les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fichiers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PDF joints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à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vos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références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Recherche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instantannée</a:t>
            </a:r>
            <a:endParaRPr lang="en-US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pic>
        <p:nvPicPr>
          <p:cNvPr id="40962" name="Picture 2" descr="Z:\Documents\(2) Mendeley\Screenshots\search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52328" y="945000"/>
            <a:ext cx="7239344" cy="4968000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Ellipse 3"/>
          <p:cNvSpPr/>
          <p:nvPr/>
        </p:nvSpPr>
        <p:spPr>
          <a:xfrm>
            <a:off x="6643688" y="1214438"/>
            <a:ext cx="1428750" cy="428625"/>
          </a:xfrm>
          <a:prstGeom prst="ellips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Recherche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le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texte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d’un PDF</a:t>
            </a:r>
            <a:endParaRPr lang="en-US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9500" y="945000"/>
            <a:ext cx="7245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Annotez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et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surlignez</a:t>
            </a:r>
            <a:endParaRPr lang="en-US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9500" y="945000"/>
            <a:ext cx="7245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feld 1"/>
          <p:cNvSpPr txBox="1">
            <a:spLocks noChangeArrowheads="1"/>
          </p:cNvSpPr>
          <p:nvPr/>
        </p:nvSpPr>
        <p:spPr bwMode="auto">
          <a:xfrm>
            <a:off x="2000250" y="3167063"/>
            <a:ext cx="5314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Citer des 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références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dans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 Word</a:t>
            </a: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Citer des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références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Word (Mac)</a:t>
            </a:r>
            <a:endParaRPr lang="en-US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0" y="990600"/>
            <a:ext cx="9144000" cy="1764898"/>
            <a:chOff x="0" y="990600"/>
            <a:chExt cx="9144000" cy="1764898"/>
          </a:xfrm>
        </p:grpSpPr>
        <p:pic>
          <p:nvPicPr>
            <p:cNvPr id="8" name="Mendeley_Word.png" descr="/Users/zonedetests/Desktop/Mendeley_Word.png"/>
            <p:cNvPicPr>
              <a:picLocks noChangeAspect="1"/>
            </p:cNvPicPr>
            <p:nvPr/>
          </p:nvPicPr>
          <p:blipFill>
            <a:blip r:embed="rId2" r:link="rId3"/>
            <a:stretch>
              <a:fillRect/>
            </a:stretch>
          </p:blipFill>
          <p:spPr>
            <a:xfrm>
              <a:off x="0" y="990600"/>
              <a:ext cx="9144000" cy="1764898"/>
            </a:xfrm>
            <a:prstGeom prst="rect">
              <a:avLst/>
            </a:prstGeom>
          </p:spPr>
        </p:pic>
        <p:sp>
          <p:nvSpPr>
            <p:cNvPr id="5" name="Rechteckige Legende 4"/>
            <p:cNvSpPr/>
            <p:nvPr/>
          </p:nvSpPr>
          <p:spPr>
            <a:xfrm>
              <a:off x="4800600" y="2362200"/>
              <a:ext cx="2895600" cy="381000"/>
            </a:xfrm>
            <a:prstGeom prst="wedgeRectCallout">
              <a:avLst>
                <a:gd name="adj1" fmla="val -40964"/>
                <a:gd name="adj2" fmla="val -211658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177800" indent="-177800"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Cliquez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sur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“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Insert Citation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”</a:t>
              </a:r>
              <a:endParaRPr lang="de-DE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1447800" y="2895600"/>
            <a:ext cx="6252075" cy="3777296"/>
            <a:chOff x="1447800" y="2895600"/>
            <a:chExt cx="6252075" cy="3777296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2895600"/>
              <a:ext cx="6252075" cy="377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275" endPos="40000" dist="101600" dir="5400000" sy="-100000" algn="bl" rotWithShape="0"/>
            </a:effectLst>
          </p:spPr>
        </p:pic>
        <p:sp>
          <p:nvSpPr>
            <p:cNvPr id="4" name="Rechteckige Legende 3"/>
            <p:cNvSpPr/>
            <p:nvPr/>
          </p:nvSpPr>
          <p:spPr>
            <a:xfrm>
              <a:off x="2209800" y="5486400"/>
              <a:ext cx="3643312" cy="614362"/>
            </a:xfrm>
            <a:prstGeom prst="wedgeRectCallout">
              <a:avLst>
                <a:gd name="adj1" fmla="val -6146"/>
                <a:gd name="adj2" fmla="val -206110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177800" indent="-177800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	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Sélectionnez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la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référence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que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vous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voulez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citer</a:t>
              </a:r>
              <a:endParaRPr lang="de-DE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Citer des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références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Word (Mac)</a:t>
            </a:r>
            <a:endParaRPr lang="en-US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160069" y="928670"/>
            <a:ext cx="7198013" cy="4348800"/>
            <a:chOff x="160069" y="928670"/>
            <a:chExt cx="7198013" cy="4348800"/>
          </a:xfrm>
        </p:grpSpPr>
        <p:pic>
          <p:nvPicPr>
            <p:cNvPr id="2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69" y="928670"/>
              <a:ext cx="7198013" cy="434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275" endPos="40000" dist="101600" dir="5400000" sy="-100000" algn="bl" rotWithShape="0"/>
            </a:effectLst>
          </p:spPr>
        </p:pic>
        <p:sp>
          <p:nvSpPr>
            <p:cNvPr id="5" name="Rechteckige Legende 3"/>
            <p:cNvSpPr/>
            <p:nvPr/>
          </p:nvSpPr>
          <p:spPr>
            <a:xfrm>
              <a:off x="1785938" y="2214563"/>
              <a:ext cx="2428875" cy="357187"/>
            </a:xfrm>
            <a:prstGeom prst="wedgeRectCallout">
              <a:avLst>
                <a:gd name="adj1" fmla="val -27870"/>
                <a:gd name="adj2" fmla="val -237363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177800" indent="-177800">
                <a:defRPr/>
              </a:pP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Cliquez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“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Send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citation”</a:t>
              </a:r>
              <a:endParaRPr lang="de-DE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0" y="3069928"/>
            <a:ext cx="9144000" cy="3535659"/>
            <a:chOff x="0" y="3069928"/>
            <a:chExt cx="9144000" cy="3535659"/>
          </a:xfrm>
        </p:grpSpPr>
        <p:pic>
          <p:nvPicPr>
            <p:cNvPr id="11" name="Mendeley_word3.png" descr="/Users/zonedetests/Desktop/Mendeley_word3.png"/>
            <p:cNvPicPr>
              <a:picLocks noChangeAspect="1"/>
            </p:cNvPicPr>
            <p:nvPr/>
          </p:nvPicPr>
          <p:blipFill>
            <a:blip r:embed="rId3" r:link="rId4"/>
            <a:stretch>
              <a:fillRect/>
            </a:stretch>
          </p:blipFill>
          <p:spPr>
            <a:xfrm>
              <a:off x="0" y="3069928"/>
              <a:ext cx="9144000" cy="3026072"/>
            </a:xfrm>
            <a:prstGeom prst="rect">
              <a:avLst/>
            </a:prstGeom>
          </p:spPr>
        </p:pic>
        <p:sp>
          <p:nvSpPr>
            <p:cNvPr id="6" name="Rechteckige Legende 4"/>
            <p:cNvSpPr/>
            <p:nvPr/>
          </p:nvSpPr>
          <p:spPr>
            <a:xfrm>
              <a:off x="3505200" y="6248400"/>
              <a:ext cx="4214812" cy="357187"/>
            </a:xfrm>
            <a:prstGeom prst="wedgeRectCallout">
              <a:avLst>
                <a:gd name="adj1" fmla="val -29754"/>
                <a:gd name="adj2" fmla="val -143257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177800" indent="-177800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La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référence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apparaîtra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selon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 le style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choisi</a:t>
              </a:r>
              <a:endParaRPr lang="de-DE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ndeley_word4.png" descr="/Users/zonedetests/Desktop/Mendeley_word4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0" y="1404316"/>
            <a:ext cx="9144000" cy="4049368"/>
          </a:xfrm>
          <a:prstGeom prst="rect">
            <a:avLst/>
          </a:prstGeom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Créer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des bibliographies (Mac)</a:t>
            </a:r>
            <a:endParaRPr lang="en-US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sp>
        <p:nvSpPr>
          <p:cNvPr id="4" name="Rechteckige Legende 3"/>
          <p:cNvSpPr/>
          <p:nvPr/>
        </p:nvSpPr>
        <p:spPr>
          <a:xfrm>
            <a:off x="5715000" y="2362200"/>
            <a:ext cx="3048000" cy="914400"/>
          </a:xfrm>
          <a:prstGeom prst="wedgeRectCallout">
            <a:avLst>
              <a:gd name="adj1" fmla="val -67872"/>
              <a:gd name="adj2" fmla="val -67095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177800" indent="-177800"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Insérez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une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bibliographie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basée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sur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les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références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citées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dans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le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texte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160463" y="2090738"/>
            <a:ext cx="7297737" cy="393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Vue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d’ensemble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Mendeley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Création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d’une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bibliothèque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Gestion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des documents et des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références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Citer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références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Word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Partager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des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références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Avantages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et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limites</a:t>
            </a:r>
            <a:endParaRPr lang="en-US" sz="28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sz="2600" dirty="0" smtClean="0">
                <a:solidFill>
                  <a:schemeClr val="bg1"/>
                </a:solidFill>
                <a:latin typeface="Arial"/>
                <a:cs typeface="Arial"/>
              </a:rPr>
              <a:t>Plan de la </a:t>
            </a:r>
            <a:r>
              <a:rPr lang="de-DE" sz="2600" dirty="0" err="1" smtClean="0">
                <a:solidFill>
                  <a:schemeClr val="bg1"/>
                </a:solidFill>
                <a:latin typeface="Arial"/>
                <a:cs typeface="Arial"/>
              </a:rPr>
              <a:t>présentation</a:t>
            </a:r>
            <a:endParaRPr lang="de-DE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2667000" y="3124200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Partager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 des 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références</a:t>
            </a: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endeley_groupe_public.png" descr="/Users/zonedetests/Desktop/Mendeley_groupe_public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81000" y="990600"/>
            <a:ext cx="8356600" cy="5283200"/>
          </a:xfrm>
          <a:prstGeom prst="rect">
            <a:avLst/>
          </a:prstGeom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Groupes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publics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eckige Legende 3"/>
          <p:cNvSpPr/>
          <p:nvPr/>
        </p:nvSpPr>
        <p:spPr>
          <a:xfrm>
            <a:off x="4191000" y="4038600"/>
            <a:ext cx="2786063" cy="838200"/>
          </a:xfrm>
          <a:prstGeom prst="wedgeRectCallout">
            <a:avLst>
              <a:gd name="adj1" fmla="val -76659"/>
              <a:gd name="adj2" fmla="val -13263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Tout le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monde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peut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voir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ce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groupe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et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son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contenu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en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ligne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ndeley_groupe_public2.png" descr="/Users/zonedetests/Desktop/Mendeley_groupe_public2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1086556"/>
            <a:ext cx="9144000" cy="5390444"/>
          </a:xfrm>
          <a:prstGeom prst="rect">
            <a:avLst/>
          </a:prstGeom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Groupes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publics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eckige Legende 3"/>
          <p:cNvSpPr/>
          <p:nvPr/>
        </p:nvSpPr>
        <p:spPr>
          <a:xfrm>
            <a:off x="5638800" y="4648200"/>
            <a:ext cx="2786063" cy="685800"/>
          </a:xfrm>
          <a:prstGeom prst="wedgeRectCallout">
            <a:avLst>
              <a:gd name="adj1" fmla="val -76659"/>
              <a:gd name="adj2" fmla="val -13263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Par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contre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aucun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PDF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n‘est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disponible de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cette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façon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ndeley_groupe_privé.png" descr="/Users/zonedetests/Desktop/Mendeley_groupe_privé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19100" y="1143000"/>
            <a:ext cx="8305800" cy="5334000"/>
          </a:xfrm>
          <a:prstGeom prst="rect">
            <a:avLst/>
          </a:prstGeom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Groupes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privés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eckige Legende 3"/>
          <p:cNvSpPr/>
          <p:nvPr/>
        </p:nvSpPr>
        <p:spPr>
          <a:xfrm>
            <a:off x="4038600" y="3962400"/>
            <a:ext cx="2786063" cy="1371600"/>
          </a:xfrm>
          <a:prstGeom prst="wedgeRectCallout">
            <a:avLst>
              <a:gd name="adj1" fmla="val -76659"/>
              <a:gd name="adj2" fmla="val -13263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Les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groupes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privés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permettent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partager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des PDF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sur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le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site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web de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Mendeley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uniquement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avec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les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membres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ndeley_groupe_privé2.png" descr="/Users/zonedetests/Desktop/Mendeley_groupe_privé2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801584"/>
            <a:ext cx="9144000" cy="6056416"/>
          </a:xfrm>
          <a:prstGeom prst="rect">
            <a:avLst/>
          </a:prstGeom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Groupes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privés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eckige Legende 3"/>
          <p:cNvSpPr/>
          <p:nvPr/>
        </p:nvSpPr>
        <p:spPr>
          <a:xfrm>
            <a:off x="5867400" y="5105400"/>
            <a:ext cx="2786063" cy="685800"/>
          </a:xfrm>
          <a:prstGeom prst="wedgeRectCallout">
            <a:avLst>
              <a:gd name="adj1" fmla="val -76659"/>
              <a:gd name="adj2" fmla="val -13263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PDF disponible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uniquement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aux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membres</a:t>
            </a:r>
            <a:r>
              <a:rPr lang="de-DE" sz="1600" dirty="0" smtClean="0">
                <a:solidFill>
                  <a:schemeClr val="bg1"/>
                </a:solidFill>
                <a:latin typeface="Arial"/>
                <a:cs typeface="Arial"/>
              </a:rPr>
              <a:t> du </a:t>
            </a:r>
            <a:r>
              <a:rPr lang="de-DE" sz="1600" dirty="0" err="1" smtClean="0">
                <a:solidFill>
                  <a:schemeClr val="bg1"/>
                </a:solidFill>
                <a:latin typeface="Arial"/>
                <a:cs typeface="Arial"/>
              </a:rPr>
              <a:t>groupe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1981200" y="31242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Avantages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 et 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limites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Mendeley</a:t>
            </a: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3124200" y="2286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Avantages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 et 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limites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Mendeley</a:t>
            </a: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57200" y="1417638"/>
          <a:ext cx="3727137" cy="473902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727137"/>
              </a:tblGrid>
              <a:tr h="453468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AVANTAGES</a:t>
                      </a:r>
                      <a:endParaRPr lang="fr-FR" sz="220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Gratuit</a:t>
                      </a:r>
                      <a:endParaRPr lang="fr-FR" sz="22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Rapide</a:t>
                      </a:r>
                      <a:endParaRPr lang="fr-FR" sz="22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Prise</a:t>
                      </a:r>
                      <a:r>
                        <a:rPr lang="fr-FR" sz="2200" baseline="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de notes</a:t>
                      </a:r>
                      <a:endParaRPr lang="fr-FR" sz="22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Partage</a:t>
                      </a:r>
                      <a:endParaRPr lang="fr-FR" sz="22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Synchronisation</a:t>
                      </a:r>
                      <a:endParaRPr lang="fr-FR" sz="22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Lecteur PDF intégré</a:t>
                      </a:r>
                      <a:endParaRPr lang="fr-FR" sz="22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Outil indépendant</a:t>
                      </a:r>
                      <a:r>
                        <a:rPr lang="fr-FR" sz="2200" baseline="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d’un navigateur</a:t>
                      </a:r>
                      <a:endParaRPr lang="fr-FR" sz="22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Fonctionne</a:t>
                      </a:r>
                      <a:r>
                        <a:rPr lang="fr-FR" sz="2200" baseline="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 avec tous les navigateurs</a:t>
                      </a:r>
                      <a:endParaRPr lang="fr-FR" sz="22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89631" y="1417638"/>
          <a:ext cx="3997169" cy="40364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97169"/>
              </a:tblGrid>
              <a:tr h="453468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LIMITES</a:t>
                      </a:r>
                      <a:endParaRPr lang="fr-FR" sz="2200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Sauvegardez</a:t>
                      </a:r>
                      <a:r>
                        <a:rPr lang="fr-FR" sz="2200" baseline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souvent </a:t>
                      </a:r>
                      <a:br>
                        <a:rPr lang="fr-FR" sz="2200" baseline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</a:br>
                      <a:r>
                        <a:rPr lang="fr-FR" sz="2200" baseline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votre </a:t>
                      </a:r>
                      <a:r>
                        <a:rPr lang="fr-FR" sz="220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bibliothèque</a:t>
                      </a:r>
                      <a:endParaRPr lang="fr-FR" sz="2200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Interface unilingue</a:t>
                      </a:r>
                      <a:r>
                        <a:rPr lang="fr-FR" sz="2200" baseline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anglaise</a:t>
                      </a:r>
                      <a:endParaRPr lang="fr-FR" sz="2200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Impossible</a:t>
                      </a:r>
                      <a:r>
                        <a:rPr lang="fr-FR" sz="2200" baseline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de créer des sous-dossiers</a:t>
                      </a:r>
                      <a:endParaRPr lang="fr-FR" sz="2200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Vérifiez</a:t>
                      </a:r>
                      <a:r>
                        <a:rPr lang="fr-FR" sz="2200" baseline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toujours l’information des références obtenues </a:t>
                      </a:r>
                    </a:p>
                  </a:txBody>
                  <a:tcPr marL="111814" marR="111814" marT="55907" marB="55907"/>
                </a:tc>
              </a:tr>
              <a:tr h="453468">
                <a:tc>
                  <a:txBody>
                    <a:bodyPr/>
                    <a:lstStyle/>
                    <a:p>
                      <a:r>
                        <a:rPr lang="fr-FR" sz="2200" baseline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APA francisé de l’</a:t>
                      </a:r>
                      <a:r>
                        <a:rPr lang="fr-FR" sz="2200" baseline="0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UdeM</a:t>
                      </a:r>
                      <a:r>
                        <a:rPr lang="fr-FR" sz="2200" baseline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non disponible</a:t>
                      </a:r>
                    </a:p>
                  </a:txBody>
                  <a:tcPr marL="111814" marR="111814" marT="55907" marB="55907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1871" y="1426892"/>
            <a:ext cx="5509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smtClean="0">
                <a:solidFill>
                  <a:srgbClr val="FFFFFF"/>
                </a:solidFill>
              </a:rPr>
              <a:t>Documentation supplémentaire</a:t>
            </a:r>
            <a:endParaRPr lang="fr-FR" sz="30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690336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solidFill>
                  <a:srgbClr val="FFFFFF"/>
                </a:solidFill>
              </a:rPr>
              <a:t>Sévillano</a:t>
            </a:r>
            <a:r>
              <a:rPr lang="fr-FR" sz="2000" dirty="0">
                <a:solidFill>
                  <a:srgbClr val="FFFFFF"/>
                </a:solidFill>
              </a:rPr>
              <a:t>, S. et </a:t>
            </a:r>
            <a:r>
              <a:rPr lang="fr-FR" sz="2000" dirty="0" err="1">
                <a:solidFill>
                  <a:srgbClr val="FFFFFF"/>
                </a:solidFill>
              </a:rPr>
              <a:t>Cadiou</a:t>
            </a:r>
            <a:r>
              <a:rPr lang="fr-FR" sz="2000" dirty="0">
                <a:solidFill>
                  <a:srgbClr val="FFFFFF"/>
                </a:solidFill>
              </a:rPr>
              <a:t>, C. (2010). </a:t>
            </a:r>
            <a:r>
              <a:rPr lang="fr-FR" sz="2000" i="1" dirty="0">
                <a:solidFill>
                  <a:srgbClr val="FFFFFF"/>
                </a:solidFill>
              </a:rPr>
              <a:t>Manuel d'utilisation du logiciel de gestion bibliographique </a:t>
            </a:r>
            <a:r>
              <a:rPr lang="fr-FR" sz="2000" i="1" dirty="0" err="1">
                <a:solidFill>
                  <a:srgbClr val="FFFFFF"/>
                </a:solidFill>
              </a:rPr>
              <a:t>Mendeley</a:t>
            </a:r>
            <a:r>
              <a:rPr lang="fr-FR" sz="2000" dirty="0">
                <a:solidFill>
                  <a:srgbClr val="FFFFFF"/>
                </a:solidFill>
              </a:rPr>
              <a:t>. Aubière, France : </a:t>
            </a:r>
            <a:r>
              <a:rPr lang="fr-FR" sz="2000" dirty="0" err="1">
                <a:solidFill>
                  <a:srgbClr val="FFFFFF"/>
                </a:solidFill>
              </a:rPr>
              <a:t>Cemagref</a:t>
            </a:r>
            <a:r>
              <a:rPr lang="fr-FR" sz="2000" dirty="0">
                <a:solidFill>
                  <a:srgbClr val="FFFFFF"/>
                </a:solidFill>
              </a:rPr>
              <a:t> Aubière</a:t>
            </a:r>
            <a:r>
              <a:rPr lang="fr-FR" sz="2000" dirty="0" smtClean="0">
                <a:solidFill>
                  <a:srgbClr val="FFFFFF"/>
                </a:solidFill>
              </a:rPr>
              <a:t>.</a:t>
            </a:r>
            <a:br>
              <a:rPr lang="fr-FR" sz="2000" dirty="0" smtClean="0">
                <a:solidFill>
                  <a:srgbClr val="FFFFFF"/>
                </a:solidFill>
              </a:rPr>
            </a:br>
            <a:r>
              <a:rPr lang="fr-FR" sz="2000" u="sng" dirty="0" smtClean="0">
                <a:solidFill>
                  <a:srgbClr val="FFFFFF"/>
                </a:solidFill>
              </a:rPr>
              <a:t>http</a:t>
            </a:r>
            <a:r>
              <a:rPr lang="fr-FR" sz="2000" u="sng" dirty="0">
                <a:solidFill>
                  <a:srgbClr val="FFFFFF"/>
                </a:solidFill>
              </a:rPr>
              <a:t>://bit.ly/fGxc47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5"/>
          <p:cNvGrpSpPr>
            <a:grpSpLocks/>
          </p:cNvGrpSpPr>
          <p:nvPr/>
        </p:nvGrpSpPr>
        <p:grpSpPr bwMode="auto">
          <a:xfrm>
            <a:off x="4883150" y="4008438"/>
            <a:ext cx="3714750" cy="525462"/>
            <a:chOff x="3105" y="1266"/>
            <a:chExt cx="2340" cy="331"/>
          </a:xfrm>
        </p:grpSpPr>
        <p:sp>
          <p:nvSpPr>
            <p:cNvPr id="47108" name="Rectangle 7"/>
            <p:cNvSpPr>
              <a:spLocks noChangeArrowheads="1"/>
            </p:cNvSpPr>
            <p:nvPr/>
          </p:nvSpPr>
          <p:spPr bwMode="auto">
            <a:xfrm>
              <a:off x="3328" y="1319"/>
              <a:ext cx="2093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109" name="Text Box 8"/>
            <p:cNvSpPr txBox="1">
              <a:spLocks noChangeArrowheads="1"/>
            </p:cNvSpPr>
            <p:nvPr/>
          </p:nvSpPr>
          <p:spPr bwMode="auto">
            <a:xfrm>
              <a:off x="3105" y="1266"/>
              <a:ext cx="2340" cy="3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FFFFFF"/>
                </a:buClr>
                <a:buFont typeface="Myriad Pro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800" dirty="0" err="1">
                  <a:solidFill>
                    <a:srgbClr val="8E1800"/>
                  </a:solidFill>
                  <a:latin typeface="Georgia" charset="0"/>
                </a:rPr>
                <a:t>www.mendeley.com</a:t>
              </a:r>
              <a:endParaRPr lang="de-DE" sz="2800" dirty="0">
                <a:solidFill>
                  <a:srgbClr val="8E1800"/>
                </a:solidFill>
                <a:latin typeface="Georgia" charset="0"/>
              </a:endParaRPr>
            </a:p>
          </p:txBody>
        </p:sp>
      </p:grpSp>
      <p:pic>
        <p:nvPicPr>
          <p:cNvPr id="4710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643188"/>
            <a:ext cx="879792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098755" y="5867400"/>
            <a:ext cx="604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Modèle de Power Point utilisé disponible librement sur</a:t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smtClean="0">
                <a:solidFill>
                  <a:srgbClr val="FFFFFF"/>
                </a:solidFill>
              </a:rPr>
              <a:t>http://</a:t>
            </a:r>
            <a:r>
              <a:rPr lang="fr-FR" dirty="0" err="1" smtClean="0">
                <a:solidFill>
                  <a:srgbClr val="FFFFFF"/>
                </a:solidFill>
              </a:rPr>
              <a:t>www.mendeley.com/blog/tag/teaching-presentation</a:t>
            </a:r>
            <a:r>
              <a:rPr lang="fr-FR" dirty="0" smtClean="0">
                <a:solidFill>
                  <a:srgbClr val="FFFFFF"/>
                </a:solidFill>
              </a:rPr>
              <a:t>/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86200" y="1143000"/>
            <a:ext cx="14064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00" dirty="0" smtClean="0">
                <a:solidFill>
                  <a:srgbClr val="FFFFFF"/>
                </a:solidFill>
              </a:rPr>
              <a:t>Merci!</a:t>
            </a:r>
            <a:endParaRPr lang="fr-FR" sz="3500" dirty="0">
              <a:solidFill>
                <a:srgbClr val="FFFF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8600" y="4876800"/>
            <a:ext cx="3639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Gabriel </a:t>
            </a:r>
            <a:r>
              <a:rPr lang="fr-FR" dirty="0" err="1" smtClean="0">
                <a:solidFill>
                  <a:schemeClr val="bg1"/>
                </a:solidFill>
              </a:rPr>
              <a:t>Dumouchel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gabriel.dumouchel@umontreal.ca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1"/>
          <p:cNvSpPr txBox="1">
            <a:spLocks noChangeArrowheads="1"/>
          </p:cNvSpPr>
          <p:nvPr/>
        </p:nvSpPr>
        <p:spPr bwMode="auto">
          <a:xfrm>
            <a:off x="2057400" y="3167063"/>
            <a:ext cx="4952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Vue</a:t>
            </a: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 d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ensemble</a:t>
            </a: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Mendeley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feld 1"/>
          <p:cNvSpPr txBox="1">
            <a:spLocks noChangeArrowheads="1"/>
          </p:cNvSpPr>
          <p:nvPr/>
        </p:nvSpPr>
        <p:spPr bwMode="auto">
          <a:xfrm>
            <a:off x="2133600" y="3167063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Création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d’une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bibliothèque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Z:\Documents\(2) Mendeley\Screenshots\add_file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1149" y="1109673"/>
            <a:ext cx="7641701" cy="5033971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Pour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ajouter</a:t>
            </a:r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 des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références</a:t>
            </a:r>
            <a:endParaRPr lang="de-DE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2000250" y="1571625"/>
            <a:ext cx="4500563" cy="1247775"/>
          </a:xfrm>
          <a:prstGeom prst="wedgeRectCallout">
            <a:avLst>
              <a:gd name="adj1" fmla="val -56151"/>
              <a:gd name="adj2" fmla="val -4149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177800" indent="-177800"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Vous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avez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plusieurs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options pour arranger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votre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bibliothèque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Ajouter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des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fichiers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un dossier en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entier</a:t>
            </a:r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77800" indent="-177800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Option “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Watch a folder”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afin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d’importer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automatiquement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des PDF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43000" y="3581400"/>
            <a:ext cx="3857625" cy="582612"/>
          </a:xfrm>
          <a:prstGeom prst="wedgeRectCallout">
            <a:avLst>
              <a:gd name="adj1" fmla="val 2428"/>
              <a:gd name="adj2" fmla="val -126711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177800" indent="-177800"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Glisser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et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déposer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des PDF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dans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bibliothèque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pour les importer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hteckige Legende 3"/>
          <p:cNvSpPr/>
          <p:nvPr/>
        </p:nvSpPr>
        <p:spPr>
          <a:xfrm>
            <a:off x="2143125" y="4857750"/>
            <a:ext cx="3286125" cy="857250"/>
          </a:xfrm>
          <a:prstGeom prst="wedgeRectCallout">
            <a:avLst>
              <a:gd name="adj1" fmla="val 81109"/>
              <a:gd name="adj2" fmla="val -217126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77800" indent="-177800">
              <a:defRPr/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et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Mendeley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tentera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d’extraire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automatiquement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 les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métadonnées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des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références</a:t>
            </a:r>
            <a:endParaRPr lang="de-DE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Pour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ajouter</a:t>
            </a:r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 des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références</a:t>
            </a:r>
            <a:endParaRPr lang="de-DE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9600" y="1295400"/>
            <a:ext cx="7113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>
                <a:solidFill>
                  <a:srgbClr val="FFFFFF"/>
                </a:solidFill>
              </a:rPr>
              <a:t>Ajouter un document dans votre bibliothèque</a:t>
            </a:r>
          </a:p>
          <a:p>
            <a:pPr marL="342900" indent="-342900"/>
            <a:r>
              <a:rPr lang="fr-FR" dirty="0" smtClean="0">
                <a:solidFill>
                  <a:srgbClr val="FFFFFF"/>
                </a:solidFill>
              </a:rPr>
              <a:t>		</a:t>
            </a:r>
          </a:p>
          <a:p>
            <a:pPr marL="342900" indent="-342900"/>
            <a:r>
              <a:rPr lang="fr-FR" dirty="0" smtClean="0">
                <a:solidFill>
                  <a:srgbClr val="FFFFFF"/>
                </a:solidFill>
              </a:rPr>
              <a:t>		a) Glisser et déposer un document dans la bibliothèque OU</a:t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smtClean="0">
                <a:solidFill>
                  <a:srgbClr val="FFFFFF"/>
                </a:solidFill>
              </a:rPr>
              <a:t>	b) Insérer un document par le biais du menu de </a:t>
            </a:r>
            <a:r>
              <a:rPr lang="fr-FR" dirty="0" err="1" smtClean="0">
                <a:solidFill>
                  <a:srgbClr val="FFFFFF"/>
                </a:solidFill>
              </a:rPr>
              <a:t>Mendeley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2" name="Mendeley_ajouter1.png" descr="/Users/zonedetests/Desktop/Mendeley_ajouter1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85800" y="2664290"/>
            <a:ext cx="7829550" cy="43461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Pour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ajouter</a:t>
            </a:r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 des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références</a:t>
            </a:r>
            <a:endParaRPr lang="de-DE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9600" y="1295400"/>
            <a:ext cx="77160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fr-FR" b="1" dirty="0" smtClean="0">
                <a:solidFill>
                  <a:srgbClr val="FFFFFF"/>
                </a:solidFill>
              </a:rPr>
              <a:t>2.  Mettre un dossier sous surveillance par </a:t>
            </a:r>
            <a:r>
              <a:rPr lang="fr-FR" b="1" dirty="0" err="1" smtClean="0">
                <a:solidFill>
                  <a:srgbClr val="FFFFFF"/>
                </a:solidFill>
              </a:rPr>
              <a:t>Mendeley</a:t>
            </a:r>
            <a:r>
              <a:rPr lang="fr-FR" b="1" dirty="0" smtClean="0">
                <a:solidFill>
                  <a:srgbClr val="FFFFFF"/>
                </a:solidFill>
              </a:rPr>
              <a:t> afin d’importer</a:t>
            </a:r>
            <a:br>
              <a:rPr lang="fr-FR" b="1" dirty="0" smtClean="0">
                <a:solidFill>
                  <a:srgbClr val="FFFFFF"/>
                </a:solidFill>
              </a:rPr>
            </a:br>
            <a:r>
              <a:rPr lang="fr-FR" b="1" dirty="0" smtClean="0">
                <a:solidFill>
                  <a:srgbClr val="FFFFFF"/>
                </a:solidFill>
              </a:rPr>
              <a:t>automatiquement les PDF dans la bibliothèque</a:t>
            </a:r>
          </a:p>
          <a:p>
            <a:pPr marL="342900" indent="-342900"/>
            <a:r>
              <a:rPr lang="fr-FR" dirty="0" smtClean="0">
                <a:solidFill>
                  <a:srgbClr val="FFFFFF"/>
                </a:solidFill>
              </a:rPr>
              <a:t>		</a:t>
            </a:r>
          </a:p>
          <a:p>
            <a:pPr marL="342900" indent="-342900"/>
            <a:r>
              <a:rPr lang="fr-FR" dirty="0" smtClean="0">
                <a:solidFill>
                  <a:srgbClr val="FFFFFF"/>
                </a:solidFill>
              </a:rPr>
              <a:t>		Aller dans les Préférences de </a:t>
            </a:r>
            <a:r>
              <a:rPr lang="fr-FR" dirty="0" err="1" smtClean="0">
                <a:solidFill>
                  <a:srgbClr val="FFFFFF"/>
                </a:solidFill>
              </a:rPr>
              <a:t>Mendeley</a:t>
            </a:r>
            <a:r>
              <a:rPr lang="fr-FR" dirty="0" smtClean="0">
                <a:solidFill>
                  <a:srgbClr val="FFFFFF"/>
                </a:solidFill>
              </a:rPr>
              <a:t> et permettre (</a:t>
            </a:r>
            <a:r>
              <a:rPr lang="fr-FR" dirty="0" err="1" smtClean="0">
                <a:solidFill>
                  <a:srgbClr val="FFFFFF"/>
                </a:solidFill>
              </a:rPr>
              <a:t>enable</a:t>
            </a:r>
            <a:r>
              <a:rPr lang="fr-FR" dirty="0" smtClean="0">
                <a:solidFill>
                  <a:srgbClr val="FFFFFF"/>
                </a:solidFill>
              </a:rPr>
              <a:t>) de</a:t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smtClean="0">
                <a:solidFill>
                  <a:srgbClr val="FFFFFF"/>
                </a:solidFill>
              </a:rPr>
              <a:t>	surveiller un dossier de votre ordinateur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5" name="Mendeley_ajouter2.png" descr="/Users/zonedetests/Desktop/Mendeley_ajouter2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828800" y="2819400"/>
            <a:ext cx="5410200" cy="38234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61257" y="832554"/>
            <a:ext cx="6821487" cy="552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Importer</a:t>
            </a:r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 des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références</a:t>
            </a:r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trouvées</a:t>
            </a:r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 Internet </a:t>
            </a:r>
            <a:endParaRPr lang="de-DE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sp>
        <p:nvSpPr>
          <p:cNvPr id="38" name="Rounded Rectangle 22"/>
          <p:cNvSpPr/>
          <p:nvPr/>
        </p:nvSpPr>
        <p:spPr bwMode="auto">
          <a:xfrm>
            <a:off x="3286125" y="1785938"/>
            <a:ext cx="2967038" cy="1143000"/>
          </a:xfrm>
          <a:prstGeom prst="wedgeRectCallout">
            <a:avLst>
              <a:gd name="adj1" fmla="val -72677"/>
              <a:gd name="adj2" fmla="val 1315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Pour installer le Web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Importer,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glissez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et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déposez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le rectangle rouge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dans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les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favoris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votre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navigateur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Internet</a:t>
            </a:r>
          </a:p>
        </p:txBody>
      </p:sp>
      <p:pic>
        <p:nvPicPr>
          <p:cNvPr id="46084" name="Picture 4" descr="Z:\Documents\(2) Mendeley\Screenshots\import_butt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8138" y="3803650"/>
            <a:ext cx="13954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gen 7"/>
          <p:cNvSpPr/>
          <p:nvPr/>
        </p:nvSpPr>
        <p:spPr>
          <a:xfrm rot="3023869">
            <a:off x="-103188" y="1317625"/>
            <a:ext cx="2643188" cy="2643188"/>
          </a:xfrm>
          <a:prstGeom prst="arc">
            <a:avLst>
              <a:gd name="adj1" fmla="val 15452820"/>
              <a:gd name="adj2" fmla="val 38221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ige Legende 3"/>
          <p:cNvSpPr/>
          <p:nvPr/>
        </p:nvSpPr>
        <p:spPr>
          <a:xfrm>
            <a:off x="5638800" y="4724400"/>
            <a:ext cx="3048000" cy="628650"/>
          </a:xfrm>
          <a:prstGeom prst="wedgeRectCallout">
            <a:avLst>
              <a:gd name="adj1" fmla="val -46467"/>
              <a:gd name="adj2" fmla="val 11752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>
            <a:prstTxWarp prst="textNoShape">
              <a:avLst/>
            </a:prstTxWarp>
          </a:bodyPr>
          <a:lstStyle/>
          <a:p>
            <a:pPr marL="177800" indent="-177800"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Sites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fonctionnant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avec le Web Importer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14625" y="1143000"/>
            <a:ext cx="3357563" cy="28575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www.mendeley.com/import</a:t>
            </a:r>
          </a:p>
        </p:txBody>
      </p:sp>
      <p:sp>
        <p:nvSpPr>
          <p:cNvPr id="9" name="Rechteckige Legende 3"/>
          <p:cNvSpPr/>
          <p:nvPr/>
        </p:nvSpPr>
        <p:spPr>
          <a:xfrm>
            <a:off x="5572125" y="3357563"/>
            <a:ext cx="3071813" cy="113823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Web Importer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vous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aide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à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obtenir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les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références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trouvées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sur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Internet de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manière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automatique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61624E-6 C 0.04218 -0.04974 0.08437 -0.09947 0.07847 -0.15753 C 0.07257 -0.21606 -0.0132 -0.32154 -0.03386 -0.3506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7526" y="1072000"/>
            <a:ext cx="5379340" cy="43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357313" y="285750"/>
            <a:ext cx="7429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Comment</a:t>
            </a:r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600" dirty="0" err="1" smtClean="0">
                <a:solidFill>
                  <a:srgbClr val="FFFFFF"/>
                </a:solidFill>
                <a:latin typeface="Arial"/>
                <a:cs typeface="Arial"/>
              </a:rPr>
              <a:t>utiliser</a:t>
            </a:r>
            <a:r>
              <a:rPr lang="de-DE" sz="2600" dirty="0" smtClean="0">
                <a:solidFill>
                  <a:srgbClr val="FFFFFF"/>
                </a:solidFill>
                <a:latin typeface="Arial"/>
                <a:cs typeface="Arial"/>
              </a:rPr>
              <a:t> le Web </a:t>
            </a:r>
            <a:r>
              <a:rPr lang="de-DE" sz="2600" dirty="0" err="1">
                <a:solidFill>
                  <a:srgbClr val="FFFFFF"/>
                </a:solidFill>
                <a:latin typeface="Arial"/>
                <a:cs typeface="Arial"/>
              </a:rPr>
              <a:t>Importer</a:t>
            </a:r>
            <a:r>
              <a:rPr lang="de-DE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de-DE" sz="2600" dirty="0">
              <a:solidFill>
                <a:srgbClr val="96361C"/>
              </a:solidFill>
              <a:latin typeface="Arial"/>
              <a:cs typeface="Arial"/>
            </a:endParaRPr>
          </a:p>
        </p:txBody>
      </p:sp>
      <p:sp>
        <p:nvSpPr>
          <p:cNvPr id="4" name="Rechteckige Legende 3"/>
          <p:cNvSpPr/>
          <p:nvPr/>
        </p:nvSpPr>
        <p:spPr>
          <a:xfrm>
            <a:off x="1000125" y="2286000"/>
            <a:ext cx="2733675" cy="1447800"/>
          </a:xfrm>
          <a:prstGeom prst="wedgeRectCallout">
            <a:avLst>
              <a:gd name="adj1" fmla="val -51443"/>
              <a:gd name="adj2" fmla="val -10145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Sur la page web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comprenant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les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référence(s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) qui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vous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intéresse(nt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) :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cliquez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sur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le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marque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-page…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14810" y="1493031"/>
            <a:ext cx="4429156" cy="46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5" name="Rechteckige Legende 4"/>
          <p:cNvSpPr/>
          <p:nvPr/>
        </p:nvSpPr>
        <p:spPr>
          <a:xfrm>
            <a:off x="5572125" y="2286000"/>
            <a:ext cx="3357563" cy="1066800"/>
          </a:xfrm>
          <a:prstGeom prst="wedgeRectCallout">
            <a:avLst>
              <a:gd name="adj1" fmla="val -79374"/>
              <a:gd name="adj2" fmla="val 105314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puis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cliquez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sur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“Import”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afin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d’importer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référence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dans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votre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bibliothèque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Mendeley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de-D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7173</TotalTime>
  <Words>622</Words>
  <Application>Microsoft Macintosh PowerPoint</Application>
  <PresentationFormat>Présentation à l'écran (4:3)</PresentationFormat>
  <Paragraphs>88</Paragraphs>
  <Slides>28</Slides>
  <Notes>14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Standarddesign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 Reichelt</dc:creator>
  <cp:lastModifiedBy>Zone de tests</cp:lastModifiedBy>
  <cp:revision>910</cp:revision>
  <dcterms:created xsi:type="dcterms:W3CDTF">2011-02-07T22:48:23Z</dcterms:created>
  <dcterms:modified xsi:type="dcterms:W3CDTF">2011-02-07T22:49:54Z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>396|394|392|390|378|376|374|372|371|363|355|349|337|333|332|324|322|299|298|285|282|280|270|269|267|264|262|257|255|253|251|248|247|236|230|228|221|217|215|204|200|198|185|174|172|169|167|157|155|153|151|149|142|141|129|127|125|122|118|117|113|111|110|105</vt:lpwstr>
  </property>
</Properties>
</file>