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52"/>
  </p:notesMasterIdLst>
  <p:sldIdLst>
    <p:sldId id="315" r:id="rId2"/>
    <p:sldId id="316" r:id="rId3"/>
    <p:sldId id="317" r:id="rId4"/>
    <p:sldId id="318" r:id="rId5"/>
    <p:sldId id="320" r:id="rId6"/>
    <p:sldId id="321" r:id="rId7"/>
    <p:sldId id="279" r:id="rId8"/>
    <p:sldId id="319" r:id="rId9"/>
    <p:sldId id="260" r:id="rId10"/>
    <p:sldId id="313" r:id="rId11"/>
    <p:sldId id="261" r:id="rId12"/>
    <p:sldId id="262" r:id="rId13"/>
    <p:sldId id="264" r:id="rId14"/>
    <p:sldId id="265" r:id="rId15"/>
    <p:sldId id="266" r:id="rId16"/>
    <p:sldId id="269" r:id="rId17"/>
    <p:sldId id="270" r:id="rId18"/>
    <p:sldId id="272" r:id="rId19"/>
    <p:sldId id="273" r:id="rId20"/>
    <p:sldId id="276" r:id="rId21"/>
    <p:sldId id="275" r:id="rId22"/>
    <p:sldId id="314" r:id="rId23"/>
    <p:sldId id="283" r:id="rId24"/>
    <p:sldId id="281" r:id="rId25"/>
    <p:sldId id="282" r:id="rId26"/>
    <p:sldId id="326" r:id="rId27"/>
    <p:sldId id="284" r:id="rId28"/>
    <p:sldId id="289" r:id="rId29"/>
    <p:sldId id="287" r:id="rId30"/>
    <p:sldId id="286" r:id="rId31"/>
    <p:sldId id="288" r:id="rId32"/>
    <p:sldId id="293" r:id="rId33"/>
    <p:sldId id="292" r:id="rId34"/>
    <p:sldId id="294" r:id="rId35"/>
    <p:sldId id="323" r:id="rId36"/>
    <p:sldId id="297" r:id="rId37"/>
    <p:sldId id="298" r:id="rId38"/>
    <p:sldId id="324" r:id="rId39"/>
    <p:sldId id="299" r:id="rId40"/>
    <p:sldId id="302" r:id="rId41"/>
    <p:sldId id="306" r:id="rId42"/>
    <p:sldId id="303" r:id="rId43"/>
    <p:sldId id="304" r:id="rId44"/>
    <p:sldId id="305" r:id="rId45"/>
    <p:sldId id="307" r:id="rId46"/>
    <p:sldId id="308" r:id="rId47"/>
    <p:sldId id="309" r:id="rId48"/>
    <p:sldId id="310" r:id="rId49"/>
    <p:sldId id="311" r:id="rId50"/>
    <p:sldId id="325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856D23-5809-4EC9-B876-56EEEFB1E527}" type="datetimeFigureOut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86016C-B1FC-4F56-B503-8D9E85CA0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6CBF-2DE2-4F42-9863-6C38AE7E8C9F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8BF498-BBA8-4903-88CF-16715DB4E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F679A-7C52-48D6-8026-9EF91AFA90B8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75A2B-CCBC-4E27-A6E7-75E53764D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F249-CF40-451E-A6AD-0D5528D57B1A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D657A-D841-45ED-9F56-C4BC1B82E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EF9-83C0-4528-85C4-5757EB401F2D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E01C4-6401-4493-9920-B46D8C3A2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9C5E-A4BB-4D17-947B-8D0A78905CD7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BAC1D-CE29-46EA-828B-B76E3368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82AB-5567-4FAF-B01C-361373D8C7B1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0439-6B4F-4010-8061-7A2447253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AD47-D8D6-4DF2-8872-940509E0BCD1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26C45-CC95-44C9-A53A-473B25F7F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1D439-9403-4F74-9C03-80B9AAEA9230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65327-3076-434A-A953-51D1A6A6E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79BDB-E5EF-467C-8D1B-A3666DCFE308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9879-892E-44B0-8AD0-F2A230D37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49277-517A-4275-AC6D-78D1447CAA4E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6D975-2B19-433A-9DCC-351AC8A4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ADCE5-7A25-4A79-84DE-B3379F1155B3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0DC6-3F04-468D-90C0-F043602F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7C9AD1-DA2F-49A9-83D2-81B02567BD77}" type="datetime1">
              <a:rPr lang="en-US"/>
              <a:pPr>
                <a:defRPr/>
              </a:pPr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E81C629-81F2-443E-86A8-3E6A4A62F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5" r:id="rId2"/>
    <p:sldLayoutId id="2147483843" r:id="rId3"/>
    <p:sldLayoutId id="2147483836" r:id="rId4"/>
    <p:sldLayoutId id="2147483837" r:id="rId5"/>
    <p:sldLayoutId id="2147483838" r:id="rId6"/>
    <p:sldLayoutId id="2147483839" r:id="rId7"/>
    <p:sldLayoutId id="2147483844" r:id="rId8"/>
    <p:sldLayoutId id="2147483845" r:id="rId9"/>
    <p:sldLayoutId id="2147483840" r:id="rId10"/>
    <p:sldLayoutId id="21474838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o.org/myp/" TargetMode="External"/><Relationship Id="rId2" Type="http://schemas.openxmlformats.org/officeDocument/2006/relationships/hyperlink" Target="http://www.ibo.org/py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o.org/diploma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o.org/diplom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Julia Resnik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Université </a:t>
            </a:r>
            <a:r>
              <a:rPr lang="fr-FR" dirty="0" smtClean="0"/>
              <a:t>hébraïque</a:t>
            </a:r>
            <a:r>
              <a:rPr lang="en-US" dirty="0" smtClean="0"/>
              <a:t> de Jerusalem 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12 </a:t>
            </a:r>
            <a:r>
              <a:rPr lang="fr-FR" dirty="0" smtClean="0"/>
              <a:t>Octobre</a:t>
            </a:r>
            <a:r>
              <a:rPr lang="en-US" dirty="0" smtClean="0"/>
              <a:t>  2011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Le CRIFPE  -  Université de Montréal</a:t>
            </a:r>
            <a:endParaRPr lang="en-US" dirty="0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0"/>
          </a:xfrm>
        </p:spPr>
        <p:txBody>
          <a:bodyPr/>
          <a:lstStyle/>
          <a:p>
            <a:pPr eaLnBrk="1" hangingPunct="1"/>
            <a:r>
              <a:rPr lang="fr-FR" sz="3600" smtClean="0"/>
              <a:t>Dénationalisation des systèmes éducatifs et expansion</a:t>
            </a:r>
            <a:br>
              <a:rPr lang="fr-FR" sz="3600" smtClean="0"/>
            </a:br>
            <a:r>
              <a:rPr sz="3600" smtClean="0"/>
              <a:t>du Baccalauréat International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Pourquoi</a:t>
            </a:r>
            <a:r>
              <a:rPr lang="en-US" sz="4400" b="1" dirty="0" smtClean="0">
                <a:solidFill>
                  <a:srgbClr val="C00000"/>
                </a:solidFill>
              </a:rPr>
              <a:t> le BI?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Ecoles BI – petit nombre mais beaucoup d’influence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BI  a une influence croissante sur les réformes et politiques curriculaires et dans les médias (Tarc 2009). 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Un exemple :  remplacement du Certificat d’ éducation australien par le DP et le certificat du BI (Doherty 2</a:t>
            </a:r>
            <a:r>
              <a:rPr lang="en-US" smtClean="0"/>
              <a:t>009).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2CF15-525C-4F37-9C00-33F5161D6959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Pourquoi</a:t>
            </a:r>
            <a:r>
              <a:rPr lang="en-US" sz="4400" b="1" dirty="0" smtClean="0">
                <a:solidFill>
                  <a:srgbClr val="C00000"/>
                </a:solidFill>
              </a:rPr>
              <a:t> le BI?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L 'importance théorique de l 'expansion des écoles du BI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Incarne la </a:t>
            </a:r>
            <a:r>
              <a:rPr lang="fr-FR" b="1" smtClean="0"/>
              <a:t>dénationalisation des systèmes éducatifs</a:t>
            </a:r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33E93-9CED-4EF2-A206-D5364590604E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Discussion </a:t>
            </a:r>
            <a:r>
              <a:rPr lang="en-US" sz="4400" b="1" dirty="0" err="1" smtClean="0">
                <a:solidFill>
                  <a:srgbClr val="C00000"/>
                </a:solidFill>
              </a:rPr>
              <a:t>théorique</a:t>
            </a:r>
            <a:endParaRPr lang="en-US" sz="4400" dirty="0" smtClean="0">
              <a:solidFill>
                <a:srgbClr val="C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Perspective fonctionnaliste 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Perspective critique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Une autre perspective: comment ? au lieu de : pourquoi ?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50AD0-9272-49CA-B17E-E324E62E736D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C00000"/>
                </a:solidFill>
              </a:rPr>
              <a:t>Perspective </a:t>
            </a:r>
            <a:r>
              <a:rPr lang="en-US" sz="4400" b="1" dirty="0" err="1" smtClean="0">
                <a:solidFill>
                  <a:srgbClr val="C00000"/>
                </a:solidFill>
              </a:rPr>
              <a:t>fonctionnaliste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Les écoles internationales sont une réponse du libre marché  aux besoins mondiaux (Pearce 1994)</a:t>
            </a:r>
          </a:p>
          <a:p>
            <a:pPr eaLnBrk="1" hangingPunct="1"/>
            <a:r>
              <a:rPr lang="fr-FR" dirty="0" smtClean="0"/>
              <a:t>Mobilité globale -“une demande croissante de certificats éducatifs qu’on peut transférer entre écoles et entre systèmes éducatifs” (Cambridge and Thompson (2004) 164) </a:t>
            </a:r>
          </a:p>
          <a:p>
            <a:pPr eaLnBrk="1" hangingPunct="1"/>
            <a:r>
              <a:rPr lang="fr-FR" dirty="0" smtClean="0"/>
              <a:t>BI représente une quête de diplômes internationaux au lieu de diplômes nationaux (Brown and Lauder 2009).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08938-A415-4068-9224-79C1BE8DE43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Perspective critique</a:t>
            </a:r>
            <a:br>
              <a:rPr lang="en-US" sz="4400" b="1" dirty="0" smtClean="0">
                <a:solidFill>
                  <a:srgbClr val="C00000"/>
                </a:solidFill>
              </a:rPr>
            </a:br>
            <a:r>
              <a:rPr lang="en-US" sz="4400" b="1" dirty="0" smtClean="0">
                <a:solidFill>
                  <a:srgbClr val="C00000"/>
                </a:solidFill>
              </a:rPr>
              <a:t>reproduction </a:t>
            </a:r>
            <a:r>
              <a:rPr lang="en-US" sz="4400" b="1" dirty="0" err="1" smtClean="0">
                <a:solidFill>
                  <a:srgbClr val="C00000"/>
                </a:solidFill>
              </a:rPr>
              <a:t>sociale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Le système d’écoles internationales (SEI) assure une voie rapide vers les universités les plus prestigieuses du monde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Met au jour l’ émergence d’une classe dirigeante mondiale (Lauder 2007)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Les écoles internationales représentent  une demande  croissante d’ éducation mondiale de la part d’une classe globale en augmentation (</a:t>
            </a:r>
            <a:r>
              <a:rPr lang="fr-FR" dirty="0" err="1" smtClean="0"/>
              <a:t>Ilon</a:t>
            </a:r>
            <a:r>
              <a:rPr lang="fr-FR" dirty="0" smtClean="0"/>
              <a:t> 1997, 620)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Une stratégie des classes supérieures pour conserver leurs avantages car  les cadres internationaux reproduisent leur capital culturel international  dans les écoles internationales (Wagner1997) 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95A02-E082-4021-921A-BF6FF905F840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pPr algn="ctr" eaLnBrk="1" hangingPunct="1"/>
            <a:r>
              <a:rPr lang="fr-FR" sz="4400" b="1" dirty="0" smtClean="0">
                <a:solidFill>
                  <a:srgbClr val="C00000"/>
                </a:solidFill>
              </a:rPr>
              <a:t>Reproduction ou mobilité sociale?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fr-FR" smtClean="0"/>
              <a:t>Des stratégies cosmopolites au Brésil</a:t>
            </a:r>
          </a:p>
          <a:p>
            <a:pPr eaLnBrk="1" hangingPunct="1"/>
            <a:r>
              <a:rPr lang="fr-FR" smtClean="0"/>
              <a:t>Elites traditionnelles centrées sur l’ éducation humaniste</a:t>
            </a:r>
          </a:p>
          <a:p>
            <a:pPr eaLnBrk="1" hangingPunct="1"/>
            <a:r>
              <a:rPr lang="fr-FR" smtClean="0"/>
              <a:t>Classes moyennes aspirant à des positions d’élite privilégient le capital linguistique – l’anglais (Nogueira and Aguiar 2008) 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  <a:p>
            <a:pPr eaLnBrk="1" hangingPunct="1">
              <a:buFont typeface="Wingdings 2" pitchFamily="18" charset="2"/>
              <a:buNone/>
            </a:pPr>
            <a:r>
              <a:rPr lang="fr-FR" smtClean="0"/>
              <a:t>Aux Pays-Bas</a:t>
            </a:r>
          </a:p>
          <a:p>
            <a:pPr eaLnBrk="1" hangingPunct="1"/>
            <a:r>
              <a:rPr lang="fr-FR" smtClean="0"/>
              <a:t>Les filières internationales sont perçues comme un capital social et culturel qui facilite la mobilité sociale (Weenink 2008).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A93B0-3787-426B-840E-B1C0308D532F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Une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</a:rPr>
              <a:t>autre</a:t>
            </a:r>
            <a:r>
              <a:rPr lang="en-US" sz="4400" b="1" dirty="0" smtClean="0">
                <a:solidFill>
                  <a:srgbClr val="C00000"/>
                </a:solidFill>
              </a:rPr>
              <a:t> perspective …….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Pourquoi …l’éducation internationale ? 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Comment l’ éducation internationale se propage-t-elle et quelles sont les implications de cette propagation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5F4FC-0C16-4B25-863C-629D14CC682E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Mondialisation</a:t>
            </a:r>
            <a:r>
              <a:rPr lang="en-US" sz="4400" b="1" dirty="0" smtClean="0">
                <a:solidFill>
                  <a:srgbClr val="C00000"/>
                </a:solidFill>
              </a:rPr>
              <a:t> (</a:t>
            </a:r>
            <a:r>
              <a:rPr lang="en-US" sz="4400" b="1" dirty="0" err="1" smtClean="0">
                <a:solidFill>
                  <a:srgbClr val="C00000"/>
                </a:solidFill>
              </a:rPr>
              <a:t>Sassen</a:t>
            </a:r>
            <a:r>
              <a:rPr lang="en-US" sz="4400" b="1" dirty="0" smtClean="0">
                <a:solidFill>
                  <a:srgbClr val="C00000"/>
                </a:solidFill>
              </a:rPr>
              <a:t> 2000)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848600" cy="39624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Comme dans le cas de la mondialisation économique,  la mondialisation de l’éducation  s’ étend au-delà des limites de l’état-nation en réduisant la souveraineté de d'état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 “ Quand des acteurs globaux interagissent avec le national […] ils produisent des formes institutionnelles nouvelles  qui transforment les anciennes”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“Celles nouvelles formes ne sont-elles ni internationales ni nationales ?”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A0397-E514-4543-B4E9-8D748E1018DE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Mondialisation</a:t>
            </a:r>
            <a:r>
              <a:rPr lang="en-US" sz="4400" b="1" dirty="0" smtClean="0">
                <a:solidFill>
                  <a:srgbClr val="C00000"/>
                </a:solidFill>
              </a:rPr>
              <a:t> (</a:t>
            </a:r>
            <a:r>
              <a:rPr lang="en-US" sz="4400" b="1" dirty="0" err="1" smtClean="0">
                <a:solidFill>
                  <a:srgbClr val="C00000"/>
                </a:solidFill>
              </a:rPr>
              <a:t>Sassen</a:t>
            </a:r>
            <a:r>
              <a:rPr lang="en-US" sz="4400" b="1" dirty="0" smtClean="0">
                <a:solidFill>
                  <a:srgbClr val="C00000"/>
                </a:solidFill>
              </a:rPr>
              <a:t> 2000)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La mondialisation implique une  “ dénationalisation partielle, c’est-à-dire la dénationalisation de ce qui a été construit comme national”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La diffusion de l’ éducation internationale, comme le BI, entraîne la dénationalisation de l’ éducation – qui efface ce qui a été construit en tant que éducation nationale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6F57D-ECDF-441B-A734-A3A1069BEE2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pPr algn="ctr" eaLnBrk="1" hangingPunct="1"/>
            <a:r>
              <a:rPr lang="fr-FR" b="1" dirty="0" smtClean="0">
                <a:solidFill>
                  <a:srgbClr val="C00000"/>
                </a:solidFill>
              </a:rPr>
              <a:t>Construction des systèmes éducatifs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8077200" cy="4038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fr-FR" smtClean="0"/>
              <a:t>Une construction progressive et au long terme…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Régulation des certifications et diplômes par une autorité centrale – Ministère de l’éducation</a:t>
            </a:r>
          </a:p>
          <a:p>
            <a:pPr eaLnBrk="1" hangingPunct="1"/>
            <a:r>
              <a:rPr lang="fr-FR" smtClean="0"/>
              <a:t>Contrôle de la formation des enseignants (Benavot and Resnik 2007)</a:t>
            </a:r>
          </a:p>
          <a:p>
            <a:pPr eaLnBrk="1" hangingPunct="1"/>
            <a:r>
              <a:rPr lang="fr-FR" smtClean="0"/>
              <a:t>Un curriculum national décidé par des professionnels locaux </a:t>
            </a:r>
          </a:p>
          <a:p>
            <a:pPr eaLnBrk="1" hangingPunct="1"/>
            <a:r>
              <a:rPr lang="fr-FR" smtClean="0"/>
              <a:t>Accord avec valeurs nationales et besoins économiques du pays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5DD36-4A3D-49A7-A763-2C41AA611A87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Education internationale et  le	Baccalauréat international (BI)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eaLnBrk="1" fontAlgn="auto" hangingPunct="1">
              <a:spcBef>
                <a:spcPts val="9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</a:t>
            </a:r>
            <a:r>
              <a:rPr lang="fr-FR" dirty="0" smtClean="0"/>
              <a:t>'éducation internationale</a:t>
            </a:r>
          </a:p>
          <a:p>
            <a:pPr marL="514350" indent="-514350" eaLnBrk="1" fontAlgn="auto" hangingPunct="1">
              <a:spcBef>
                <a:spcPts val="9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Les écoles BI </a:t>
            </a:r>
          </a:p>
          <a:p>
            <a:pPr marL="514350" indent="-514350" eaLnBrk="1" fontAlgn="auto" hangingPunct="1">
              <a:spcBef>
                <a:spcPts val="9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Perspectives théoriques</a:t>
            </a:r>
          </a:p>
          <a:p>
            <a:pPr marL="514350" indent="-514350" eaLnBrk="1" fontAlgn="auto" hangingPunct="1">
              <a:spcBef>
                <a:spcPts val="9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Méthodologie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dirty="0" smtClean="0"/>
              <a:t>Résultats : </a:t>
            </a:r>
          </a:p>
          <a:p>
            <a:pPr marL="72000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/>
              <a:t>insertion</a:t>
            </a:r>
            <a:r>
              <a:rPr lang="fr-FR" dirty="0" smtClean="0"/>
              <a:t> du BI dans les marchés éducatifs nationaux</a:t>
            </a:r>
          </a:p>
          <a:p>
            <a:pPr marL="72000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/>
              <a:t>adaptation</a:t>
            </a:r>
            <a:r>
              <a:rPr lang="fr-FR" dirty="0" smtClean="0"/>
              <a:t> aux différents systèmes nationaux</a:t>
            </a:r>
          </a:p>
          <a:p>
            <a:pPr marL="72000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/>
              <a:t>influence </a:t>
            </a:r>
            <a:r>
              <a:rPr lang="fr-FR" dirty="0" smtClean="0"/>
              <a:t>du BI dans le système national</a:t>
            </a:r>
          </a:p>
          <a:p>
            <a:pPr marL="72000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/>
              <a:t>métamorphose </a:t>
            </a:r>
            <a:r>
              <a:rPr lang="fr-FR" dirty="0" smtClean="0"/>
              <a:t>du BI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Mondialisation</a:t>
            </a:r>
            <a:r>
              <a:rPr lang="en-US" sz="4400" b="1" dirty="0" smtClean="0">
                <a:solidFill>
                  <a:srgbClr val="C00000"/>
                </a:solidFill>
              </a:rPr>
              <a:t> de l’</a:t>
            </a:r>
            <a:r>
              <a:rPr lang="fr-FR" sz="4400" b="1" dirty="0" smtClean="0">
                <a:solidFill>
                  <a:srgbClr val="C00000"/>
                </a:solidFill>
              </a:rPr>
              <a:t>éducation</a:t>
            </a:r>
            <a:endParaRPr lang="en-US" sz="4400" b="1" dirty="0" smtClean="0">
              <a:solidFill>
                <a:srgbClr val="C000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910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marL="504000" eaLnBrk="1" hangingPunct="1">
              <a:defRPr/>
            </a:pPr>
            <a:r>
              <a:rPr lang="fr-FR" dirty="0" smtClean="0"/>
              <a:t>Comme dans le cas de la mondialisation économique, la mondialisation de l’ éducation présuppose “des processus globaux construits dans des espaces nationaux” (</a:t>
            </a:r>
            <a:r>
              <a:rPr lang="fr-FR" dirty="0" err="1" smtClean="0"/>
              <a:t>Sassen</a:t>
            </a:r>
            <a:r>
              <a:rPr lang="fr-FR" dirty="0" smtClean="0"/>
              <a:t> 2000). </a:t>
            </a:r>
          </a:p>
          <a:p>
            <a:pPr marL="504000" lvl="1" eaLnBrk="1" hangingPunct="1">
              <a:defRPr/>
            </a:pPr>
            <a:r>
              <a:rPr lang="fr-FR" dirty="0" smtClean="0"/>
              <a:t>L’infrastructure  matérielle et légale qui permet la circulation des programmes et certifications éducatifs est produite dans des institutions nationales:  des ministères de l’éducation , des universités , des commissions scolaires, etc. 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FE7B7-3E42-43BD-B897-725A4F899D89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sz="4400" b="1" dirty="0" smtClean="0">
                <a:solidFill>
                  <a:srgbClr val="C00000"/>
                </a:solidFill>
              </a:rPr>
              <a:t>Méthodologie</a:t>
            </a:r>
            <a:r>
              <a:rPr lang="fr-FR" sz="4400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Approche comparatiste globale 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 Méthodologie multi-échelle (Robertson 2006). </a:t>
            </a:r>
          </a:p>
          <a:p>
            <a:pPr eaLnBrk="1" hangingPunct="1"/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AA75D-35C1-44E3-91D6-056A20787A40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Méthodologie</a:t>
            </a:r>
            <a:r>
              <a:rPr lang="en-US" sz="4400" dirty="0" smtClean="0">
                <a:solidFill>
                  <a:srgbClr val="FF6600"/>
                </a:solidFill>
              </a:rPr>
              <a:t> 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3434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fr-FR" b="1" smtClean="0"/>
              <a:t>Une approche comparatiste globale </a:t>
            </a:r>
            <a:endParaRPr lang="fr-FR" smtClean="0"/>
          </a:p>
          <a:p>
            <a:pPr eaLnBrk="1" hangingPunct="1"/>
            <a:r>
              <a:rPr lang="fr-FR" smtClean="0"/>
              <a:t>Compare différentes unités d’analyse (des pays) pour mettre a jour l’interconnexion du processus d’expansion de l’éducation internationale (Angleterre, France, Israel, Chili  et Argentine).</a:t>
            </a:r>
          </a:p>
          <a:p>
            <a:pPr eaLnBrk="1" hangingPunct="1"/>
            <a:endParaRPr lang="fr-FR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fr-FR" b="1" smtClean="0"/>
              <a:t>Méthodologie multi-échelle</a:t>
            </a:r>
          </a:p>
          <a:p>
            <a:pPr eaLnBrk="1" hangingPunct="1"/>
            <a:r>
              <a:rPr lang="fr-FR" smtClean="0"/>
              <a:t>Chaque pays est étudié à l’échelle globale, nationale, régionale et institutionnelle (école)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E31D2-3B94-43E7-A3BA-1A951D50FE9F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534400" cy="12954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</a:rPr>
              <a:t>L 'insertion du BI </a:t>
            </a:r>
            <a:r>
              <a:rPr lang="fr-FR" b="1" dirty="0" smtClean="0">
                <a:solidFill>
                  <a:srgbClr val="C00000"/>
                </a:solidFill>
              </a:rPr>
              <a:t>auprès des systèmes éducatifs nationaux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09800"/>
            <a:ext cx="7772400" cy="3810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b="1" i="1" smtClean="0"/>
          </a:p>
          <a:p>
            <a:pPr eaLnBrk="1" hangingPunct="1"/>
            <a:r>
              <a:rPr lang="fr-FR" smtClean="0"/>
              <a:t>Contexte global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Le BI  en tant qu’acteur global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Contextes nationaux et contextes locaux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D7D3F-A19C-41C8-91AD-582498F7A5A2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808038"/>
          </a:xfrm>
        </p:spPr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Contexte</a:t>
            </a:r>
            <a:r>
              <a:rPr lang="en-US" sz="4400" b="1" dirty="0" smtClean="0">
                <a:solidFill>
                  <a:srgbClr val="C00000"/>
                </a:solidFill>
              </a:rPr>
              <a:t>  global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endParaRPr lang="en-US" smtClean="0"/>
          </a:p>
          <a:p>
            <a:pPr eaLnBrk="1" hangingPunct="1">
              <a:spcAft>
                <a:spcPts val="2400"/>
              </a:spcAft>
            </a:pPr>
            <a:r>
              <a:rPr lang="fr-FR" smtClean="0"/>
              <a:t>Les parents riches cherchent des voies qui assurent à leurs enfants l’insertion dans le marché global du travail (Phillip 2002)</a:t>
            </a:r>
          </a:p>
          <a:p>
            <a:pPr eaLnBrk="1" hangingPunct="1">
              <a:spcAft>
                <a:spcPts val="2400"/>
              </a:spcAft>
            </a:pPr>
            <a:r>
              <a:rPr lang="fr-FR" smtClean="0"/>
              <a:t>Les prédispositions cognitives, émotionnelles , socio-communicatives et éthiques encouragées dans le  BI rassemblent les capacités demandées aux cadres du plus haut niveau (Resnik 2008, 2009).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68C0B-C7A0-4345-82CD-9464EE5C38ED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Contexte</a:t>
            </a:r>
            <a:r>
              <a:rPr lang="en-US" sz="4400" b="1" dirty="0" smtClean="0">
                <a:solidFill>
                  <a:srgbClr val="C00000"/>
                </a:solidFill>
              </a:rPr>
              <a:t> Global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Les politiques éducatives néolibérales ont été mises en place dans le monde entier </a:t>
            </a:r>
          </a:p>
          <a:p>
            <a:pPr eaLnBrk="1" hangingPunct="1"/>
            <a:r>
              <a:rPr lang="fr-FR" dirty="0" smtClean="0"/>
              <a:t>Coupures budgétaires dans les écoles publiques </a:t>
            </a:r>
          </a:p>
          <a:p>
            <a:pPr eaLnBrk="1" hangingPunct="1"/>
            <a:r>
              <a:rPr lang="fr-FR" dirty="0" smtClean="0"/>
              <a:t>Discréditation de l école publique (PISA)</a:t>
            </a:r>
          </a:p>
          <a:p>
            <a:pPr eaLnBrk="1" hangingPunct="1"/>
            <a:r>
              <a:rPr lang="fr-FR" dirty="0" smtClean="0"/>
              <a:t>Parents des classes moyennes cherchent des alternatives (choix des parents)</a:t>
            </a:r>
          </a:p>
          <a:p>
            <a:pPr eaLnBrk="1" hangingPunct="1"/>
            <a:r>
              <a:rPr lang="fr-FR" dirty="0" smtClean="0"/>
              <a:t>Education internationale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F9C09-2505-4AF1-B9B5-EC90FBA15349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1371600"/>
          </a:xfrm>
        </p:spPr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Contexte</a:t>
            </a:r>
            <a:r>
              <a:rPr lang="en-US" sz="4400" b="1" dirty="0" smtClean="0">
                <a:solidFill>
                  <a:srgbClr val="C00000"/>
                </a:solidFill>
              </a:rPr>
              <a:t> Global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514600"/>
            <a:ext cx="7772400" cy="2895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L’IB en </a:t>
            </a:r>
            <a:r>
              <a:rPr lang="en-US" dirty="0" err="1" smtClean="0"/>
              <a:t>Australie</a:t>
            </a:r>
            <a:r>
              <a:rPr lang="en-US" dirty="0" smtClean="0"/>
              <a:t> correspond à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recherche</a:t>
            </a:r>
            <a:r>
              <a:rPr lang="en-US" dirty="0" smtClean="0"/>
              <a:t> par les parents des classes </a:t>
            </a:r>
            <a:r>
              <a:rPr lang="en-US" dirty="0" err="1" smtClean="0"/>
              <a:t>moyennes</a:t>
            </a:r>
            <a:r>
              <a:rPr lang="en-US" dirty="0" smtClean="0"/>
              <a:t> d’un </a:t>
            </a:r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éducatif</a:t>
            </a:r>
            <a:r>
              <a:rPr lang="en-US" dirty="0" smtClean="0"/>
              <a:t>  “rare”, qui </a:t>
            </a:r>
            <a:r>
              <a:rPr lang="en-US" dirty="0" err="1" smtClean="0"/>
              <a:t>représente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“ </a:t>
            </a:r>
            <a:r>
              <a:rPr lang="en-US" dirty="0" err="1" smtClean="0"/>
              <a:t>marque</a:t>
            </a:r>
            <a:r>
              <a:rPr lang="en-US" dirty="0" smtClean="0"/>
              <a:t> de distinction ”, </a:t>
            </a:r>
            <a:r>
              <a:rPr lang="en-US" dirty="0" err="1" smtClean="0"/>
              <a:t>selon</a:t>
            </a:r>
            <a:r>
              <a:rPr lang="en-US" dirty="0" smtClean="0"/>
              <a:t> </a:t>
            </a:r>
            <a:r>
              <a:rPr lang="en-US" dirty="0" err="1" smtClean="0"/>
              <a:t>l’expression</a:t>
            </a:r>
            <a:r>
              <a:rPr lang="en-US" dirty="0" smtClean="0"/>
              <a:t> de </a:t>
            </a:r>
            <a:r>
              <a:rPr lang="en-US" dirty="0" err="1" smtClean="0"/>
              <a:t>Bourdieu</a:t>
            </a:r>
            <a:r>
              <a:rPr lang="en-US" dirty="0" smtClean="0"/>
              <a:t> (Doherty 2009)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91AAEE-3BFF-45C4-A653-E4D74A1840A4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036638"/>
          </a:xfrm>
        </p:spPr>
        <p:txBody>
          <a:bodyPr/>
          <a:lstStyle/>
          <a:p>
            <a:pPr algn="ctr" eaLnBrk="1" hangingPunct="1"/>
            <a:r>
              <a:rPr lang="fr-FR" sz="4400" b="1" dirty="0" smtClean="0">
                <a:solidFill>
                  <a:srgbClr val="C00000"/>
                </a:solidFill>
              </a:rPr>
              <a:t>Malgré ce contexte global</a:t>
            </a:r>
            <a:r>
              <a:rPr lang="en-US" sz="4400" b="1" dirty="0" smtClean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Des pays possédant des traditions centraliste la France, Israel, le Chili et l’Argentine retardent le développement du BI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Les syndicats  d’enseignants en Argentine et au Chili sont traditionnellement de gauche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Ils  s’opposent à l’accès direct aux études supérieures avec le diplôme BI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1417B-3443-4892-B69D-C7922B78B04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458200" cy="13716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6600"/>
                </a:solidFill>
              </a:rPr>
              <a:t/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/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/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L 'insertion du BI 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fr-FR" sz="3200" b="1" dirty="0" smtClean="0">
                <a:solidFill>
                  <a:srgbClr val="C00000"/>
                </a:solidFill>
              </a:rPr>
              <a:t>l’acteur global dans les systèmes nationaux</a:t>
            </a:r>
            <a:endParaRPr lang="fr-FR" b="1" dirty="0" smtClean="0">
              <a:solidFill>
                <a:srgbClr val="C000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pPr eaLnBrk="1" hangingPunct="1"/>
            <a:endParaRPr lang="en-US" b="1" smtClean="0"/>
          </a:p>
          <a:p>
            <a:pPr eaLnBrk="1" hangingPunct="1">
              <a:buFont typeface="Wingdings 2" pitchFamily="18" charset="2"/>
              <a:buNone/>
            </a:pPr>
            <a:endParaRPr lang="en-US" b="1" smtClean="0"/>
          </a:p>
          <a:p>
            <a:pPr eaLnBrk="1" hangingPunct="1"/>
            <a:r>
              <a:rPr lang="fr-FR" smtClean="0"/>
              <a:t>Le PD – comme un  programme à qualité constante ou un “étalon or”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La  marque BI dans les écoles nationales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L’adaptation du BI au système éducatif national</a:t>
            </a:r>
          </a:p>
          <a:p>
            <a:pPr eaLnBrk="1" hangingPunct="1"/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A2FBD-CF90-4CCC-BA47-24273727793C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Un </a:t>
            </a:r>
            <a:r>
              <a:rPr lang="en-US" sz="4400" b="1" dirty="0" err="1" smtClean="0">
                <a:solidFill>
                  <a:srgbClr val="C00000"/>
                </a:solidFill>
              </a:rPr>
              <a:t>programme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fr-FR" sz="4400" b="1" dirty="0" smtClean="0">
                <a:solidFill>
                  <a:srgbClr val="C00000"/>
                </a:solidFill>
              </a:rPr>
              <a:t>“étalon or”</a:t>
            </a:r>
            <a:endParaRPr lang="en-US" sz="44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Réputation d’excellence du PD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Constitué sur la base des “plus hauts dénominateurs communs ” des systèmes les plus réputés à l’époque (1960) britannique, allemand et français</a:t>
            </a:r>
          </a:p>
          <a:p>
            <a:pPr eaLnBrk="1" hangingPunct="1"/>
            <a:endParaRPr lang="en-US" b="1" i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657E9-4028-4486-90BD-8362FFA609AF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Résultats de la recherche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7772400" cy="39624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Globalement,  la mondialisation économique et les politiques éducatives néolibérales facilitent la diffusion du BI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Cependant, certains contextes nationaux et traditions éducatives encouragent les écoles BI et d’autres entravent  leur propagation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rgbClr val="C00000"/>
                </a:solidFill>
              </a:rPr>
              <a:t>Le PD – un </a:t>
            </a:r>
            <a:r>
              <a:rPr lang="en-US" sz="3600" b="1" dirty="0" err="1" smtClean="0">
                <a:solidFill>
                  <a:srgbClr val="C00000"/>
                </a:solidFill>
              </a:rPr>
              <a:t>programme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fr-FR" sz="3600" b="1" dirty="0" smtClean="0">
                <a:solidFill>
                  <a:srgbClr val="C00000"/>
                </a:solidFill>
              </a:rPr>
              <a:t>à qualité constante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Augmenter le nombre d’universités reconnaissant le BI 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Evaluation externe 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“Contrôle de qualité” des écoles BI (ex: processus d’autorisation)</a:t>
            </a:r>
          </a:p>
          <a:p>
            <a:pPr eaLnBrk="1" hangingPunct="1"/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1CA19-2B55-4D21-B908-2DAEF7786BB2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Evaluation </a:t>
            </a:r>
            <a:r>
              <a:rPr lang="en-US" sz="4400" b="1" dirty="0" err="1" smtClean="0">
                <a:solidFill>
                  <a:srgbClr val="C00000"/>
                </a:solidFill>
              </a:rPr>
              <a:t>externe</a:t>
            </a:r>
            <a:endParaRPr lang="en-US" sz="4400" b="1" dirty="0" smtClean="0">
              <a:solidFill>
                <a:srgbClr val="C0000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fr-FR" smtClean="0"/>
              <a:t>Les étudiants font des examens écrits qui sont évalués par des examinateurs BI externes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Environ 5000 examinateurs dans le monde entier supervisés par des experts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Evaluation en relation à des standards fixes, et non selon la position relative de l’étudiant dans le groupe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5E52B-9945-4942-AB43-512C5677D1CE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1295400"/>
          </a:xfrm>
        </p:spPr>
        <p:txBody>
          <a:bodyPr/>
          <a:lstStyle/>
          <a:p>
            <a:pPr algn="ctr" eaLnBrk="1" hangingPunct="1"/>
            <a:r>
              <a:rPr lang="fr-FR" b="1" dirty="0" smtClean="0">
                <a:solidFill>
                  <a:srgbClr val="C00000"/>
                </a:solidFill>
              </a:rPr>
              <a:t>L’adaptation du BI aux systèmes nationaux</a:t>
            </a:r>
            <a:endParaRPr lang="fr-FR" dirty="0" smtClean="0">
              <a:solidFill>
                <a:srgbClr val="C0000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267200"/>
          </a:xfrm>
        </p:spPr>
        <p:txBody>
          <a:bodyPr/>
          <a:lstStyle/>
          <a:p>
            <a:pPr eaLnBrk="1" hangingPunct="1"/>
            <a:endParaRPr lang="en-US" b="1" i="1" smtClean="0"/>
          </a:p>
          <a:p>
            <a:pPr eaLnBrk="1" hangingPunct="1"/>
            <a:endParaRPr lang="en-US" b="1" i="1" smtClean="0"/>
          </a:p>
          <a:p>
            <a:pPr eaLnBrk="1" hangingPunct="1"/>
            <a:endParaRPr lang="en-US" b="1" i="1" smtClean="0"/>
          </a:p>
          <a:p>
            <a:pPr eaLnBrk="1" hangingPunct="1"/>
            <a:r>
              <a:rPr lang="fr-FR" b="1" smtClean="0"/>
              <a:t>Flexibilité concernant le “contrôle de qualité”</a:t>
            </a:r>
          </a:p>
          <a:p>
            <a:pPr eaLnBrk="1" hangingPunct="1">
              <a:buFont typeface="Wingdings 2" pitchFamily="18" charset="2"/>
              <a:buNone/>
            </a:pPr>
            <a:endParaRPr lang="fr-FR" b="1" smtClean="0"/>
          </a:p>
          <a:p>
            <a:pPr eaLnBrk="1" hangingPunct="1"/>
            <a:r>
              <a:rPr lang="fr-FR" b="1" smtClean="0"/>
              <a:t>Adaptation du BI  aux programmes nationaux</a:t>
            </a:r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E3C79-F67C-42D6-B9F2-4C3F26B57EB4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fr-FR" b="1" dirty="0" smtClean="0"/>
              <a:t>”</a:t>
            </a:r>
            <a:br>
              <a:rPr lang="fr-FR" b="1" dirty="0" smtClean="0"/>
            </a:br>
            <a:r>
              <a:rPr lang="fr-FR" b="1" dirty="0" smtClean="0">
                <a:solidFill>
                  <a:srgbClr val="C00000"/>
                </a:solidFill>
              </a:rPr>
              <a:t>Flexibilité concernant le “contrôle de qualité”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7772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Pour obtenir  le permis  et devenir une “école du monde du BI ” les écoles doivent respecter des règles très exigeantes : </a:t>
            </a:r>
          </a:p>
          <a:p>
            <a:pPr marL="432000" eaLnBrk="1" hangingPunct="1">
              <a:buNone/>
              <a:defRPr/>
            </a:pPr>
            <a:r>
              <a:rPr lang="fr-FR" dirty="0" smtClean="0"/>
              <a:t>&gt; des installations confortables, des laboratoires très bien équipés, un nombre des livres dans la bibliothèque, système d’informatique avancé, formation des enseignants</a:t>
            </a:r>
          </a:p>
          <a:p>
            <a:pPr marL="432000" eaLnBrk="1" hangingPunct="1">
              <a:defRPr/>
            </a:pPr>
            <a:r>
              <a:rPr lang="fr-FR" dirty="0" smtClean="0"/>
              <a:t>Certains établissement ont du mal à remplir les exigences, mais leur permis est toujours renouvelé : pourquoi?</a:t>
            </a:r>
          </a:p>
          <a:p>
            <a:pPr marL="432000" eaLnBrk="1" hangingPunct="1">
              <a:defRPr/>
            </a:pPr>
            <a:r>
              <a:rPr lang="fr-FR" dirty="0" smtClean="0"/>
              <a:t>Le  BI  a été critiqué par son élitisme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76481-B33E-49A1-B53F-2A08218CA062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solidFill>
                  <a:srgbClr val="C00000"/>
                </a:solidFill>
              </a:rPr>
              <a:t>L’adaptation</a:t>
            </a:r>
            <a:r>
              <a:rPr lang="en-US" b="1" dirty="0" smtClean="0">
                <a:solidFill>
                  <a:srgbClr val="C00000"/>
                </a:solidFill>
              </a:rPr>
              <a:t> du BI aux </a:t>
            </a:r>
            <a:r>
              <a:rPr lang="en-US" b="1" dirty="0" err="1" smtClean="0">
                <a:solidFill>
                  <a:srgbClr val="C00000"/>
                </a:solidFill>
              </a:rPr>
              <a:t>programmes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nationaux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endParaRPr lang="fr-FR" sz="3000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fr-FR" sz="3000" dirty="0" smtClean="0"/>
              <a:t>Sa flexibilité permet l’ intégration du programme d’histoire du PD avec le programme national du Chili et de l’Argentine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fr-FR" sz="3000" dirty="0" smtClean="0"/>
              <a:t>Propose des sujets optionnels : l’histoire d’ Amérique latine, l’histoire européenne du 20ème siècle, etc.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180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D038C7-FBDA-4E9B-8792-D963D6499D07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solidFill>
                  <a:srgbClr val="C00000"/>
                </a:solidFill>
              </a:rPr>
              <a:t>L’adaptation</a:t>
            </a:r>
            <a:r>
              <a:rPr lang="en-US" b="1" dirty="0" smtClean="0">
                <a:solidFill>
                  <a:srgbClr val="C00000"/>
                </a:solidFill>
              </a:rPr>
              <a:t> du BI aux </a:t>
            </a:r>
            <a:r>
              <a:rPr lang="en-US" b="1" dirty="0" err="1" smtClean="0">
                <a:solidFill>
                  <a:srgbClr val="C00000"/>
                </a:solidFill>
              </a:rPr>
              <a:t>programmes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nationaux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fr-FR" sz="3000" dirty="0" smtClean="0"/>
              <a:t>“Comme le programme d’histoire du BI est plutôt orienté vers des  thématiques, c'est-à-dire qu’il y a un schéma de contenus et des thèmes qu’il faut couvrir, cela permet d’utiliser l’histoire nationale pour les exemples. Un des thèmes d’étude c’est </a:t>
            </a:r>
            <a:r>
              <a:rPr lang="fr-FR" sz="3000" i="1" dirty="0" smtClean="0"/>
              <a:t>Les révolutions</a:t>
            </a:r>
            <a:r>
              <a:rPr lang="fr-FR" sz="3000" dirty="0" smtClean="0"/>
              <a:t>, les divers types de révolutions, on peut donc donner en exemple les contenus du programme officiel du pays</a:t>
            </a:r>
            <a:r>
              <a:rPr lang="fr-FR" sz="2800" dirty="0" smtClean="0"/>
              <a:t> ” </a:t>
            </a:r>
            <a:r>
              <a:rPr lang="fr-FR" sz="3000" dirty="0" smtClean="0"/>
              <a:t>(responsable du Bureau régional à Buenos Aires).</a:t>
            </a:r>
            <a:endParaRPr lang="en-US" sz="3000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180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D038C7-FBDA-4E9B-8792-D963D6499D07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1" dirty="0" smtClean="0">
                <a:solidFill>
                  <a:srgbClr val="C00000"/>
                </a:solidFill>
              </a:rPr>
              <a:t>L 'influence du BI </a:t>
            </a:r>
            <a:r>
              <a:rPr lang="en-US" sz="4400" b="1" dirty="0" err="1" smtClean="0">
                <a:solidFill>
                  <a:srgbClr val="C00000"/>
                </a:solidFill>
              </a:rPr>
              <a:t>sur</a:t>
            </a:r>
            <a:r>
              <a:rPr lang="en-US" sz="4400" b="1" dirty="0" smtClean="0">
                <a:solidFill>
                  <a:srgbClr val="C00000"/>
                </a:solidFill>
              </a:rPr>
              <a:t> des </a:t>
            </a:r>
            <a:r>
              <a:rPr lang="en-US" sz="4400" b="1" dirty="0" err="1" smtClean="0">
                <a:solidFill>
                  <a:srgbClr val="C00000"/>
                </a:solidFill>
              </a:rPr>
              <a:t>programmes</a:t>
            </a:r>
            <a:r>
              <a:rPr lang="en-US" sz="4400" b="1" dirty="0" smtClean="0">
                <a:solidFill>
                  <a:srgbClr val="C00000"/>
                </a:solidFill>
              </a:rPr>
              <a:t> non  BI 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590800"/>
            <a:ext cx="7772400" cy="2819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3200" dirty="0" smtClean="0"/>
              <a:t>Théorie de la connaissance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3200" baseline="30000" dirty="0" smtClean="0"/>
              <a:t> </a:t>
            </a:r>
            <a:r>
              <a:rPr lang="fr-FR" sz="3200" dirty="0" smtClean="0"/>
              <a:t>Mémoire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3200" dirty="0" smtClean="0"/>
              <a:t>Créativité, Action, Service (CAS</a:t>
            </a:r>
            <a:r>
              <a:rPr lang="fr-FR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0FBF8-D434-47F8-BB06-C5695EF2C960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610600" cy="914400"/>
          </a:xfrm>
        </p:spPr>
        <p:txBody>
          <a:bodyPr/>
          <a:lstStyle/>
          <a:p>
            <a:pPr algn="ctr" eaLnBrk="1" hangingPunct="1"/>
            <a:r>
              <a:rPr lang="en-US" sz="3200" b="1" dirty="0" err="1" smtClean="0">
                <a:solidFill>
                  <a:srgbClr val="C00000"/>
                </a:solidFill>
              </a:rPr>
              <a:t>L’influence</a:t>
            </a:r>
            <a:r>
              <a:rPr lang="en-US" sz="3200" b="1" dirty="0" smtClean="0">
                <a:solidFill>
                  <a:srgbClr val="C00000"/>
                </a:solidFill>
              </a:rPr>
              <a:t> du BI </a:t>
            </a:r>
            <a:r>
              <a:rPr lang="en-US" sz="3200" b="1" dirty="0" err="1" smtClean="0">
                <a:solidFill>
                  <a:srgbClr val="C00000"/>
                </a:solidFill>
              </a:rPr>
              <a:t>sur</a:t>
            </a:r>
            <a:r>
              <a:rPr lang="en-US" sz="3200" b="1" dirty="0" smtClean="0">
                <a:solidFill>
                  <a:srgbClr val="C00000"/>
                </a:solidFill>
              </a:rPr>
              <a:t> des </a:t>
            </a:r>
            <a:r>
              <a:rPr lang="en-US" sz="3200" b="1" dirty="0" err="1" smtClean="0">
                <a:solidFill>
                  <a:srgbClr val="C00000"/>
                </a:solidFill>
              </a:rPr>
              <a:t>programmes</a:t>
            </a:r>
            <a:r>
              <a:rPr lang="en-US" sz="3200" b="1" dirty="0" smtClean="0">
                <a:solidFill>
                  <a:srgbClr val="C00000"/>
                </a:solidFill>
              </a:rPr>
              <a:t> non  BI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fr-FR" sz="2400" dirty="0" smtClean="0"/>
          </a:p>
          <a:p>
            <a:pPr eaLnBrk="1" hangingPunct="1">
              <a:buFont typeface="Wingdings 2" pitchFamily="18" charset="2"/>
              <a:buNone/>
            </a:pPr>
            <a:endParaRPr lang="fr-FR" sz="2400" dirty="0" smtClean="0"/>
          </a:p>
          <a:p>
            <a:pPr eaLnBrk="1" hangingPunct="1"/>
            <a:r>
              <a:rPr lang="fr-FR" sz="2400" dirty="0" smtClean="0"/>
              <a:t>les activités ou demandes du BI ne s’adressent pas seulement aux étudiants du BI (parfois moins du 25% des effectifs) </a:t>
            </a:r>
          </a:p>
          <a:p>
            <a:pPr eaLnBrk="1" hangingPunct="1"/>
            <a:endParaRPr lang="fr-FR" sz="2400" dirty="0" smtClean="0"/>
          </a:p>
          <a:p>
            <a:pPr eaLnBrk="1" hangingPunct="1"/>
            <a:r>
              <a:rPr lang="fr-FR" sz="2400" dirty="0" smtClean="0"/>
              <a:t>mais à tous les étudiants de l’établissement :</a:t>
            </a:r>
          </a:p>
          <a:p>
            <a:pPr eaLnBrk="1" hangingPunct="1"/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A657A-2728-436F-AB79-55A6466F438E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610600" cy="914400"/>
          </a:xfrm>
        </p:spPr>
        <p:txBody>
          <a:bodyPr/>
          <a:lstStyle/>
          <a:p>
            <a:pPr algn="ctr" eaLnBrk="1" hangingPunct="1"/>
            <a:r>
              <a:rPr lang="en-US" sz="3200" b="1" dirty="0" err="1" smtClean="0">
                <a:solidFill>
                  <a:srgbClr val="C00000"/>
                </a:solidFill>
              </a:rPr>
              <a:t>L’influence</a:t>
            </a:r>
            <a:r>
              <a:rPr lang="en-US" sz="3200" b="1" dirty="0" smtClean="0">
                <a:solidFill>
                  <a:srgbClr val="C00000"/>
                </a:solidFill>
              </a:rPr>
              <a:t> du BI </a:t>
            </a:r>
            <a:r>
              <a:rPr lang="en-US" sz="3200" b="1" dirty="0" err="1" smtClean="0">
                <a:solidFill>
                  <a:srgbClr val="C00000"/>
                </a:solidFill>
              </a:rPr>
              <a:t>sur</a:t>
            </a:r>
            <a:r>
              <a:rPr lang="en-US" sz="3200" b="1" dirty="0" smtClean="0">
                <a:solidFill>
                  <a:srgbClr val="C00000"/>
                </a:solidFill>
              </a:rPr>
              <a:t> des </a:t>
            </a:r>
            <a:r>
              <a:rPr lang="en-US" sz="3200" b="1" dirty="0" err="1" smtClean="0">
                <a:solidFill>
                  <a:srgbClr val="C00000"/>
                </a:solidFill>
              </a:rPr>
              <a:t>programmes</a:t>
            </a:r>
            <a:r>
              <a:rPr lang="en-US" sz="3200" b="1" dirty="0" smtClean="0">
                <a:solidFill>
                  <a:srgbClr val="C00000"/>
                </a:solidFill>
              </a:rPr>
              <a:t> non  BI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“</a:t>
            </a:r>
            <a:r>
              <a:rPr lang="fr-FR" sz="2400" dirty="0" smtClean="0"/>
              <a:t>Nous avons  la pensée critique pour les étudiants du A </a:t>
            </a:r>
            <a:r>
              <a:rPr lang="fr-FR" sz="2400" dirty="0" err="1" smtClean="0"/>
              <a:t>levels</a:t>
            </a:r>
            <a:r>
              <a:rPr lang="fr-FR" sz="2400" dirty="0" smtClean="0"/>
              <a:t> qui ressemble à la </a:t>
            </a:r>
            <a:r>
              <a:rPr lang="fr-FR" sz="2400" b="1" dirty="0" smtClean="0"/>
              <a:t>Théorie de la connaissance</a:t>
            </a:r>
            <a:r>
              <a:rPr lang="fr-FR" sz="2400" dirty="0" smtClean="0"/>
              <a:t>.  L’ année prochaine nous pensons introduire le </a:t>
            </a:r>
            <a:r>
              <a:rPr lang="fr-FR" sz="2400" b="1" dirty="0" smtClean="0"/>
              <a:t>Mémoire</a:t>
            </a:r>
            <a:r>
              <a:rPr lang="fr-FR" sz="2400" dirty="0" smtClean="0"/>
              <a:t>  aussi pour les A </a:t>
            </a:r>
            <a:r>
              <a:rPr lang="fr-FR" sz="2400" dirty="0" err="1" smtClean="0"/>
              <a:t>levels</a:t>
            </a:r>
            <a:r>
              <a:rPr lang="fr-FR" sz="2400" dirty="0" smtClean="0"/>
              <a:t>. […] et en septembre nos étudiants  du A-</a:t>
            </a:r>
            <a:r>
              <a:rPr lang="fr-FR" sz="2400" dirty="0" err="1" smtClean="0"/>
              <a:t>level</a:t>
            </a:r>
            <a:r>
              <a:rPr lang="fr-FR" sz="2400" dirty="0" smtClean="0"/>
              <a:t> vont apprendre une </a:t>
            </a:r>
            <a:r>
              <a:rPr lang="fr-FR" sz="2400" b="1" dirty="0" smtClean="0"/>
              <a:t>langue étrangère moderne</a:t>
            </a:r>
            <a:r>
              <a:rPr lang="fr-FR" sz="2400" dirty="0" smtClean="0"/>
              <a:t>. De même, nous avons pour nos étudiants du  A-</a:t>
            </a:r>
            <a:r>
              <a:rPr lang="fr-FR" sz="2400" dirty="0" err="1" smtClean="0"/>
              <a:t>level</a:t>
            </a:r>
            <a:r>
              <a:rPr lang="fr-FR" sz="2400" dirty="0" smtClean="0"/>
              <a:t>  l’équivalent du </a:t>
            </a:r>
            <a:r>
              <a:rPr lang="fr-FR" sz="2400" b="1" i="1" dirty="0" smtClean="0"/>
              <a:t>CAS</a:t>
            </a:r>
            <a:r>
              <a:rPr lang="fr-FR" sz="2400" dirty="0" smtClean="0"/>
              <a:t> des étudiants du BI (vice principal,  Etablissement 8, Londres)</a:t>
            </a:r>
          </a:p>
          <a:p>
            <a:pPr eaLnBrk="1" hangingPunct="1"/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A657A-2728-436F-AB79-55A6466F438E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382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C00000"/>
                </a:solidFill>
              </a:rPr>
              <a:t>L’influence</a:t>
            </a:r>
            <a:r>
              <a:rPr lang="en-US" b="1" dirty="0" smtClean="0">
                <a:solidFill>
                  <a:srgbClr val="C00000"/>
                </a:solidFill>
              </a:rPr>
              <a:t> du BI </a:t>
            </a:r>
            <a:r>
              <a:rPr lang="en-US" b="1" dirty="0" err="1" smtClean="0">
                <a:solidFill>
                  <a:srgbClr val="C00000"/>
                </a:solidFill>
              </a:rPr>
              <a:t>sur</a:t>
            </a:r>
            <a:r>
              <a:rPr lang="en-US" b="1" dirty="0" smtClean="0">
                <a:solidFill>
                  <a:srgbClr val="C00000"/>
                </a:solidFill>
              </a:rPr>
              <a:t> les commissions </a:t>
            </a:r>
            <a:r>
              <a:rPr lang="en-US" b="1" dirty="0" err="1" smtClean="0">
                <a:solidFill>
                  <a:srgbClr val="C00000"/>
                </a:solidFill>
              </a:rPr>
              <a:t>scolaires</a:t>
            </a:r>
            <a:r>
              <a:rPr lang="en-US" b="1" dirty="0" smtClean="0">
                <a:solidFill>
                  <a:srgbClr val="C00000"/>
                </a:solidFill>
              </a:rPr>
              <a:t> et </a:t>
            </a:r>
            <a:r>
              <a:rPr lang="en-US" b="1" dirty="0" err="1" smtClean="0">
                <a:solidFill>
                  <a:srgbClr val="C00000"/>
                </a:solidFill>
              </a:rPr>
              <a:t>sur</a:t>
            </a:r>
            <a:r>
              <a:rPr lang="en-US" b="1" dirty="0" smtClean="0">
                <a:solidFill>
                  <a:srgbClr val="C00000"/>
                </a:solidFill>
              </a:rPr>
              <a:t> les </a:t>
            </a:r>
            <a:r>
              <a:rPr lang="en-US" b="1" dirty="0" err="1" smtClean="0">
                <a:solidFill>
                  <a:srgbClr val="C00000"/>
                </a:solidFill>
              </a:rPr>
              <a:t>politiques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nationales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057400"/>
            <a:ext cx="7696200" cy="3962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“</a:t>
            </a:r>
            <a:r>
              <a:rPr lang="fr-FR" dirty="0" smtClean="0"/>
              <a:t>Les gens dans la commission scolaire, ils essaient de penser aux idées pour améliorer les résultats, globalement, alors ils ont pense à cela. Ils ont amené un conférencier pour nous parler de la pensée critique. Donc, nous avons incorporé cette pensée critique qui ressemble beaucoup à </a:t>
            </a:r>
            <a:r>
              <a:rPr lang="fr-FR" b="1" dirty="0" smtClean="0"/>
              <a:t>la théorie de la connaissance</a:t>
            </a:r>
            <a:r>
              <a:rPr lang="fr-FR" dirty="0" smtClean="0"/>
              <a:t> “ (Entretien école  7, Londres)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D40CC-5502-415F-A2B7-0C46BB3B615B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Education internationale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Ecoles internationales </a:t>
            </a:r>
          </a:p>
          <a:p>
            <a:pPr eaLnBrk="1" hangingPunct="1"/>
            <a:r>
              <a:rPr lang="fr-FR" dirty="0" smtClean="0"/>
              <a:t>Ecoles européennes  (</a:t>
            </a:r>
            <a:r>
              <a:rPr lang="fr-FR" dirty="0" err="1" smtClean="0"/>
              <a:t>Savvides</a:t>
            </a:r>
            <a:r>
              <a:rPr lang="fr-FR" dirty="0" smtClean="0"/>
              <a:t> 2006), </a:t>
            </a:r>
          </a:p>
          <a:p>
            <a:pPr eaLnBrk="1" hangingPunct="1"/>
            <a:r>
              <a:rPr lang="fr-FR" dirty="0" smtClean="0"/>
              <a:t>Curriculum international dans des écoles privées et publiques (Doherty et al. 2009)</a:t>
            </a:r>
          </a:p>
          <a:p>
            <a:pPr eaLnBrk="1" hangingPunct="1"/>
            <a:r>
              <a:rPr lang="fr-FR" dirty="0" smtClean="0"/>
              <a:t>Filières internationales dans des écoles publiques (Weenink 2008)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r-FR" sz="4400" b="1" dirty="0" smtClean="0">
                <a:solidFill>
                  <a:srgbClr val="C00000"/>
                </a:solidFill>
              </a:rPr>
              <a:t>La métamorphose du BI: l’influence du local sur le global </a:t>
            </a:r>
            <a:endParaRPr lang="fr-FR" sz="4400" dirty="0">
              <a:solidFill>
                <a:srgbClr val="C00000"/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133600"/>
            <a:ext cx="7772400" cy="3886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Les adaptations continues du BI  aux différents systèmes éducatifs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  <a:p>
            <a:pPr eaLnBrk="1" hangingPunct="1"/>
            <a:r>
              <a:rPr lang="fr-FR" smtClean="0"/>
              <a:t>Son expansion produit en retour une altération, une métamorphose du BI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02266-BE5C-481C-AE79-6F18FD3971FC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La </a:t>
            </a:r>
            <a:r>
              <a:rPr lang="fr-FR" sz="4400" b="1" dirty="0" smtClean="0">
                <a:solidFill>
                  <a:srgbClr val="C00000"/>
                </a:solidFill>
              </a:rPr>
              <a:t>métamorphose </a:t>
            </a:r>
            <a:r>
              <a:rPr lang="en-US" sz="4400" b="1" dirty="0" smtClean="0">
                <a:solidFill>
                  <a:srgbClr val="C00000"/>
                </a:solidFill>
              </a:rPr>
              <a:t>du BI </a:t>
            </a:r>
            <a:endParaRPr lang="en-US" sz="4400" dirty="0" smtClean="0">
              <a:solidFill>
                <a:srgbClr val="C000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</a:t>
            </a:r>
            <a:r>
              <a:rPr lang="fr-FR" smtClean="0"/>
              <a:t>Comprend des transformations: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  <a:p>
            <a:pPr eaLnBrk="1" hangingPunct="1"/>
            <a:r>
              <a:rPr lang="fr-FR" smtClean="0"/>
              <a:t>Structurelles</a:t>
            </a:r>
          </a:p>
          <a:p>
            <a:pPr eaLnBrk="1" hangingPunct="1"/>
            <a:r>
              <a:rPr lang="fr-FR" smtClean="0"/>
              <a:t>Organisationnelles </a:t>
            </a:r>
          </a:p>
          <a:p>
            <a:pPr eaLnBrk="1" hangingPunct="1"/>
            <a:r>
              <a:rPr lang="fr-FR" smtClean="0"/>
              <a:t>Philosophiques </a:t>
            </a:r>
          </a:p>
          <a:p>
            <a:pPr eaLnBrk="1" hangingPunct="1"/>
            <a:r>
              <a:rPr lang="fr-FR" smtClean="0"/>
              <a:t>Curriculaires</a:t>
            </a:r>
          </a:p>
          <a:p>
            <a:pPr eaLnBrk="1" hangingPunct="1"/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54756-5803-40FB-95CA-87E9E2982A18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524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La </a:t>
            </a:r>
            <a:r>
              <a:rPr lang="fr-FR" sz="4400" b="1" dirty="0" smtClean="0">
                <a:solidFill>
                  <a:srgbClr val="C00000"/>
                </a:solidFill>
              </a:rPr>
              <a:t>métamorphose</a:t>
            </a:r>
            <a:r>
              <a:rPr lang="en-US" sz="4400" b="1" dirty="0" smtClean="0">
                <a:solidFill>
                  <a:srgbClr val="C00000"/>
                </a:solidFill>
              </a:rPr>
              <a:t> du BI  -</a:t>
            </a:r>
            <a:r>
              <a:rPr lang="en-US" b="1" dirty="0" smtClean="0">
                <a:solidFill>
                  <a:srgbClr val="C00000"/>
                </a:solidFill>
              </a:rPr>
              <a:t>transformations </a:t>
            </a:r>
            <a:r>
              <a:rPr lang="en-US" b="1" dirty="0" err="1" smtClean="0">
                <a:solidFill>
                  <a:srgbClr val="C00000"/>
                </a:solidFill>
              </a:rPr>
              <a:t>organisationnelles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3124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fr-FR" dirty="0" smtClean="0"/>
              <a:t>L’OBI  - une  petite communauté d’enseignants  qui  travaillent volontairement à créer un programme spécial 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Dans les deux dernières décennies – l’OBI s’est transformé en une corporation internationale visant des objectifs d’efficacité et efficience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A4C50-5601-40E5-ADED-C39D8D8F10A1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</a:rPr>
              <a:t>La </a:t>
            </a:r>
            <a:r>
              <a:rPr lang="fr-FR" b="1" dirty="0" smtClean="0">
                <a:solidFill>
                  <a:srgbClr val="C00000"/>
                </a:solidFill>
              </a:rPr>
              <a:t>métamorphose</a:t>
            </a:r>
            <a:r>
              <a:rPr lang="en-US" b="1" dirty="0" smtClean="0">
                <a:solidFill>
                  <a:srgbClr val="C00000"/>
                </a:solidFill>
              </a:rPr>
              <a:t> du BI  -transformations </a:t>
            </a:r>
            <a:r>
              <a:rPr lang="en-US" b="1" dirty="0" err="1" smtClean="0">
                <a:solidFill>
                  <a:srgbClr val="C00000"/>
                </a:solidFill>
              </a:rPr>
              <a:t>organisationnelles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438400"/>
            <a:ext cx="7772400" cy="3581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fr-FR" smtClean="0"/>
              <a:t>Le Directeur General fondateur de l’OBI , Alex Peterson,  était un éducateur, professeur à Oxford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  <a:p>
            <a:pPr eaLnBrk="1" hangingPunct="1"/>
            <a:r>
              <a:rPr lang="fr-FR" smtClean="0"/>
              <a:t>L’actuel Directeur General, Jeff Beard, est un ancien PDG d’une grande entreprise internationale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B92B4-A567-4503-8301-3F2F0E860DC6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</a:rPr>
              <a:t>Transformations </a:t>
            </a:r>
            <a:r>
              <a:rPr lang="en-US" b="1" dirty="0" err="1" smtClean="0">
                <a:solidFill>
                  <a:srgbClr val="C00000"/>
                </a:solidFill>
              </a:rPr>
              <a:t>philosophiques</a:t>
            </a:r>
            <a:r>
              <a:rPr lang="en-US" b="1" dirty="0" smtClean="0">
                <a:solidFill>
                  <a:srgbClr val="C00000"/>
                </a:solidFill>
              </a:rPr>
              <a:t> et </a:t>
            </a:r>
            <a:r>
              <a:rPr lang="en-US" b="1" dirty="0" err="1" smtClean="0">
                <a:solidFill>
                  <a:srgbClr val="C00000"/>
                </a:solidFill>
              </a:rPr>
              <a:t>curriculaires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828800"/>
            <a:ext cx="7696200" cy="4191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/>
              <a:t>International understanding - international mindedness </a:t>
            </a:r>
          </a:p>
          <a:p>
            <a:pPr marL="36000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“</a:t>
            </a:r>
            <a:r>
              <a:rPr lang="fr-FR" dirty="0" smtClean="0"/>
              <a:t>l’entente internationale” a été transformée en “prédisposition internationale”  </a:t>
            </a:r>
          </a:p>
          <a:p>
            <a:pPr marL="50400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“ l’entente internationale”  faisait référence à l’entente entre nations</a:t>
            </a:r>
          </a:p>
          <a:p>
            <a:pPr marL="50400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“la prédisposition internationale” se focalise sur les attitudes désirées entre des individus</a:t>
            </a:r>
          </a:p>
          <a:p>
            <a:pPr marL="50400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Dans le passé “l’entente internationale” faisait partie des sciences sociales</a:t>
            </a:r>
          </a:p>
          <a:p>
            <a:pPr marL="50400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Aujourd’hui elle fait partie des études managériales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FEF06-9CBC-46C2-B721-DA4E7126FA91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884238"/>
          </a:xfrm>
        </p:spPr>
        <p:txBody>
          <a:bodyPr/>
          <a:lstStyle/>
          <a:p>
            <a:pPr algn="ctr" eaLnBrk="1" hangingPunct="1"/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 </a:t>
            </a:r>
            <a:br>
              <a:rPr lang="en-US" sz="4400" b="1" dirty="0" smtClean="0"/>
            </a:br>
            <a:r>
              <a:rPr lang="en-US" sz="4400" b="1" dirty="0" smtClean="0">
                <a:solidFill>
                  <a:srgbClr val="C00000"/>
                </a:solidFill>
              </a:rPr>
              <a:t>Conclusions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Un nombre croissant d’écoles adopte un type d’éducation international </a:t>
            </a:r>
          </a:p>
          <a:p>
            <a:pPr eaLnBrk="1" hangingPunct="1"/>
            <a:r>
              <a:rPr lang="fr-FR" smtClean="0"/>
              <a:t>L’ éducation internationale répond aux besoins économiques et demandes du marché du travail </a:t>
            </a:r>
          </a:p>
          <a:p>
            <a:pPr eaLnBrk="1" hangingPunct="1"/>
            <a:r>
              <a:rPr lang="fr-FR" smtClean="0"/>
              <a:t>Représente un moyen de reproduction sociale ou de mobilité sociale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ACC50-05EE-4DD1-AEE7-A97AD2A55AE4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Conclusions</a:t>
            </a:r>
            <a:endParaRPr lang="en-US" sz="44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fr-FR" dirty="0" smtClean="0"/>
              <a:t>A partir de la conceptualisation de la mondialisation économique de </a:t>
            </a:r>
            <a:r>
              <a:rPr lang="fr-FR" dirty="0" err="1" smtClean="0"/>
              <a:t>Sassens</a:t>
            </a:r>
            <a:r>
              <a:rPr lang="fr-FR" dirty="0" smtClean="0"/>
              <a:t>, on comprend la diffusion du BI  comme un processus de mondialisation de l’éducation…</a:t>
            </a:r>
          </a:p>
          <a:p>
            <a:pPr marL="43200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fr-FR" dirty="0" smtClean="0"/>
              <a:t>entraînant la dénationalisation des systèmes éducatifs</a:t>
            </a:r>
          </a:p>
          <a:p>
            <a:pPr marL="432000" indent="-274320" eaLnBrk="1" fontAlgn="auto" hangingPunct="1">
              <a:spcBef>
                <a:spcPts val="58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fr-FR" dirty="0" smtClean="0"/>
              <a:t>déconstruisant ce qui a été construit comme éducation nationale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48B78-7A28-4DF8-8CF2-C0359BBE48B6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Conclusions</a:t>
            </a:r>
            <a:endParaRPr lang="en-US" sz="4400" dirty="0" smtClean="0">
              <a:solidFill>
                <a:srgbClr val="C00000"/>
              </a:solidFill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057400"/>
            <a:ext cx="7772400" cy="3962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Aft>
                <a:spcPts val="600"/>
              </a:spcAft>
            </a:pPr>
            <a:r>
              <a:rPr lang="fr-FR" b="1" smtClean="0"/>
              <a:t>L’approche comparatiste globale </a:t>
            </a:r>
            <a:r>
              <a:rPr lang="fr-FR" smtClean="0"/>
              <a:t>suit l’insertion du PD dans les écoles secondaires… </a:t>
            </a:r>
          </a:p>
          <a:p>
            <a:pPr eaLnBrk="1" hangingPunct="1">
              <a:spcAft>
                <a:spcPts val="600"/>
              </a:spcAft>
            </a:pPr>
            <a:r>
              <a:rPr lang="fr-FR" smtClean="0"/>
              <a:t>…afin de saisir le global à travers les différents “ particuliers ” </a:t>
            </a:r>
            <a:endParaRPr lang="fr-FR" b="1" smtClean="0"/>
          </a:p>
          <a:p>
            <a:pPr eaLnBrk="1" hangingPunct="1">
              <a:spcAft>
                <a:spcPts val="600"/>
              </a:spcAft>
            </a:pPr>
            <a:r>
              <a:rPr lang="fr-FR" b="1" smtClean="0"/>
              <a:t>La méthodologie multi-échelle </a:t>
            </a:r>
            <a:r>
              <a:rPr lang="fr-FR" smtClean="0"/>
              <a:t>a été utilisée pour l’analyse de chaque pays (globale, nationale, régionale et institutionnelle)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7E17B-3B8C-47BD-8065-29FC9CC62298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L’expansion du BI  a été étudiée à partir  des “interactions entre le global et le  local”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Mécanismes de propagation des écoles BI :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Insertion</a:t>
            </a:r>
            <a:r>
              <a:rPr lang="fr-FR" dirty="0" smtClean="0"/>
              <a:t>  - “étalon or”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Adaptation</a:t>
            </a:r>
            <a:r>
              <a:rPr lang="fr-FR" dirty="0" smtClean="0"/>
              <a:t> - aux différents contextes et curricula nationaux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Influence</a:t>
            </a:r>
            <a:r>
              <a:rPr lang="fr-FR" dirty="0" smtClean="0"/>
              <a:t> -  de la vision du BI et de ses activités sur les programmes nationaux et les politiques nationales 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Métamorphose</a:t>
            </a:r>
            <a:r>
              <a:rPr lang="fr-FR" dirty="0" smtClean="0"/>
              <a:t> - de l’organisation BI  et de sa vision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F87F-7CF8-4873-8029-FEA61E47D014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C00000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Cette étude  met au jour une dynamique complexe, inhérente à la mondialisation de l’éducation: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L’importance des contextes nationaux dans l’encouragement ou le découragement de programmes tels que le BI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Une économie politique qui va dans le sens des objectifs premiers de l’OBI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L’incorporation  des politiques éducatives néolibérales dans les systèmes  nationaux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La transformation du BI en une alternative dans les marches éducatifs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/>
              <a:t>Une contribution paradoxale à la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fr-FR" b="1" dirty="0" smtClean="0">
                <a:solidFill>
                  <a:srgbClr val="C00000"/>
                </a:solidFill>
              </a:rPr>
              <a:t>dénationalisation des systèmes éducatifs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86D24-102B-4F61-9942-88731A433C05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</a:rPr>
              <a:t>Les </a:t>
            </a:r>
            <a:r>
              <a:rPr lang="en-US" b="1" dirty="0" err="1" smtClean="0">
                <a:solidFill>
                  <a:srgbClr val="C00000"/>
                </a:solidFill>
              </a:rPr>
              <a:t>écoles</a:t>
            </a:r>
            <a:r>
              <a:rPr lang="en-US" b="1" dirty="0" smtClean="0">
                <a:solidFill>
                  <a:srgbClr val="C00000"/>
                </a:solidFill>
              </a:rPr>
              <a:t> du BI et l 'OBI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OBI  - Créée a Genève, en 1968,  fondation éducative sans but lucratif</a:t>
            </a:r>
          </a:p>
          <a:p>
            <a:pPr eaLnBrk="1" hangingPunct="1">
              <a:buFont typeface="Wingdings 2" pitchFamily="18" charset="2"/>
              <a:buNone/>
            </a:pPr>
            <a:endParaRPr lang="fr-FR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fr-FR" b="1" dirty="0" smtClean="0"/>
              <a:t>Sa mission</a:t>
            </a:r>
            <a:r>
              <a:rPr lang="fr-FR" dirty="0" smtClean="0"/>
              <a:t>: </a:t>
            </a:r>
          </a:p>
          <a:p>
            <a:pPr eaLnBrk="1" hangingPunct="1">
              <a:buFont typeface="Wingdings 2" pitchFamily="18" charset="2"/>
              <a:buNone/>
            </a:pPr>
            <a:endParaRPr lang="fr-FR" dirty="0" smtClean="0"/>
          </a:p>
          <a:p>
            <a:pPr eaLnBrk="1" hangingPunct="1"/>
            <a:r>
              <a:rPr lang="fr-FR" dirty="0" smtClean="0"/>
              <a:t>Le Baccalauréat International a pour but de développer chez les jeunes la curiosité intellectuelle, les connaissances et la sensibilité nécessaires pour contribuer à bâtir un monde meilleur et plus paisible, dans un esprit d’entente mutuelle et de respect interculturel.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pPr algn="ctr"/>
            <a:r>
              <a:rPr lang="fr-FR" sz="4800" b="1" dirty="0" smtClean="0">
                <a:solidFill>
                  <a:srgbClr val="C00000"/>
                </a:solidFill>
              </a:rPr>
              <a:t>Merci …….. </a:t>
            </a:r>
            <a:endParaRPr lang="fr-FR" sz="48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E01C4-6401-4493-9920-B46D8C3A24A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460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181600"/>
          </a:xfrm>
        </p:spPr>
        <p:txBody>
          <a:bodyPr/>
          <a:lstStyle/>
          <a:p>
            <a:pPr eaLnBrk="1" hangingPunct="1">
              <a:defRPr/>
            </a:pPr>
            <a:endParaRPr lang="fr-FR" b="1" dirty="0" smtClean="0">
              <a:hlinkClick r:id="rId2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3600" b="1" dirty="0" err="1" smtClean="0">
                <a:latin typeface="+mj-lt"/>
              </a:rPr>
              <a:t>Trois</a:t>
            </a:r>
            <a:r>
              <a:rPr lang="en-US" sz="3600" b="1" dirty="0" smtClean="0">
                <a:latin typeface="+mj-lt"/>
              </a:rPr>
              <a:t> </a:t>
            </a:r>
            <a:r>
              <a:rPr lang="en-US" sz="3600" b="1" dirty="0" err="1" smtClean="0">
                <a:latin typeface="+mj-lt"/>
              </a:rPr>
              <a:t>programmes</a:t>
            </a:r>
            <a:r>
              <a:rPr lang="en-US" sz="3600" b="1" dirty="0" smtClean="0">
                <a:latin typeface="+mj-lt"/>
              </a:rPr>
              <a:t> </a:t>
            </a:r>
            <a:r>
              <a:rPr lang="en-US" sz="3600" b="1" smtClean="0">
                <a:latin typeface="+mj-lt"/>
              </a:rPr>
              <a:t>du BI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r-FR" b="1" dirty="0" smtClean="0">
              <a:hlinkClick r:id="rId2"/>
            </a:endParaRPr>
          </a:p>
          <a:p>
            <a:pPr eaLnBrk="1" hangingPunct="1">
              <a:defRPr/>
            </a:pPr>
            <a:r>
              <a:rPr lang="fr-FR" b="1" dirty="0" smtClean="0">
                <a:hlinkClick r:id="rId2"/>
              </a:rPr>
              <a:t>Le Programme primaire (PP) </a:t>
            </a:r>
            <a:r>
              <a:rPr lang="fr-FR" dirty="0" smtClean="0"/>
              <a:t>est destiné à des enfants âgés de 3 à 12 ans.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fr-FR" dirty="0" smtClean="0"/>
          </a:p>
          <a:p>
            <a:pPr eaLnBrk="1" hangingPunct="1">
              <a:defRPr/>
            </a:pPr>
            <a:r>
              <a:rPr lang="fr-FR" b="1" dirty="0" smtClean="0">
                <a:hlinkClick r:id="rId3"/>
              </a:rPr>
              <a:t>Le Programme de premier cycle secondaire (PPCS)</a:t>
            </a:r>
            <a:r>
              <a:rPr lang="fr-FR" dirty="0" smtClean="0"/>
              <a:t> est destiné à des élèves âgés de 11 à 16 ans.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fr-FR" dirty="0" smtClean="0"/>
          </a:p>
          <a:p>
            <a:pPr eaLnBrk="1" hangingPunct="1">
              <a:defRPr/>
            </a:pPr>
            <a:r>
              <a:rPr lang="fr-FR" b="1" dirty="0" smtClean="0">
                <a:hlinkClick r:id="rId4"/>
              </a:rPr>
              <a:t>Le Programme du diplôme</a:t>
            </a:r>
            <a:r>
              <a:rPr lang="fr-FR" dirty="0" smtClean="0"/>
              <a:t> est destiné à des jeunes de 16 à 19 ans. 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dirty="0" err="1" smtClean="0">
                <a:solidFill>
                  <a:srgbClr val="C00000"/>
                </a:solidFill>
                <a:hlinkClick r:id="rId2"/>
              </a:rPr>
              <a:t>Programme</a:t>
            </a:r>
            <a:r>
              <a:rPr lang="en-US" sz="4400" dirty="0" smtClean="0">
                <a:solidFill>
                  <a:srgbClr val="C00000"/>
                </a:solidFill>
              </a:rPr>
              <a:t> du </a:t>
            </a:r>
            <a:r>
              <a:rPr lang="en-US" sz="4400" dirty="0" err="1" smtClean="0">
                <a:solidFill>
                  <a:srgbClr val="C00000"/>
                </a:solidFill>
                <a:hlinkClick r:id="rId2"/>
              </a:rPr>
              <a:t>Diplôme</a:t>
            </a:r>
            <a:r>
              <a:rPr lang="en-US" sz="4400" dirty="0" smtClean="0">
                <a:solidFill>
                  <a:srgbClr val="C00000"/>
                </a:solidFill>
                <a:hlinkClick r:id="rId2"/>
              </a:rPr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(PD)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191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</a:t>
            </a:r>
            <a:r>
              <a:rPr lang="fr-FR" smtClean="0"/>
              <a:t>Ce programme d’études exigeant satisfait aux besoins d’élèves fort motivés </a:t>
            </a:r>
            <a:r>
              <a:rPr lang="en-US" smtClean="0"/>
              <a:t>”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“le PD </a:t>
            </a:r>
            <a:r>
              <a:rPr lang="fr-FR" smtClean="0"/>
              <a:t>mène à l’obtention d’un grade reconnu par les universités les plus prestigieuses de par le monde</a:t>
            </a:r>
            <a:r>
              <a:rPr lang="en-US" smtClean="0"/>
              <a:t>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BE3CA-8AE4-4EDB-8D3A-683934B4462C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</a:rPr>
              <a:t>Un  </a:t>
            </a:r>
            <a:r>
              <a:rPr lang="fr-FR" b="1" dirty="0" smtClean="0">
                <a:solidFill>
                  <a:srgbClr val="C00000"/>
                </a:solidFill>
              </a:rPr>
              <a:t>nombre croissant d’écoles BI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3733800"/>
          </a:xfrm>
        </p:spPr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fr-FR" dirty="0" smtClean="0"/>
              <a:t>Le BI  - un des programmes  les plus fréquemment adoptés</a:t>
            </a:r>
          </a:p>
          <a:p>
            <a:pPr eaLnBrk="1" hangingPunct="1"/>
            <a:r>
              <a:rPr lang="fr-FR" dirty="0" smtClean="0"/>
              <a:t> En 1978 on comptait 47 écoles BI dans le monde </a:t>
            </a:r>
          </a:p>
          <a:p>
            <a:pPr eaLnBrk="1" hangingPunct="1"/>
            <a:r>
              <a:rPr lang="fr-FR" dirty="0" smtClean="0"/>
              <a:t>Aujourd’hui  3292 dans 140 pays </a:t>
            </a:r>
          </a:p>
          <a:p>
            <a:pPr eaLnBrk="1" hangingPunct="1"/>
            <a:r>
              <a:rPr lang="fr-FR" dirty="0" smtClean="0"/>
              <a:t>Croissance annuelle de 15 %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 err="1" smtClean="0">
                <a:solidFill>
                  <a:srgbClr val="C00000"/>
                </a:solidFill>
              </a:rPr>
              <a:t>Pourquoi</a:t>
            </a:r>
            <a:r>
              <a:rPr lang="en-US" sz="4400" b="1" dirty="0" smtClean="0">
                <a:solidFill>
                  <a:srgbClr val="C00000"/>
                </a:solidFill>
              </a:rPr>
              <a:t> le BI?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fr-FR" smtClean="0"/>
              <a:t>Dans le passé, les étudiants du BI appartenaient à une minorité, issus de familles mobiles</a:t>
            </a:r>
          </a:p>
          <a:p>
            <a:pPr eaLnBrk="1" hangingPunct="1"/>
            <a:r>
              <a:rPr lang="fr-FR" smtClean="0"/>
              <a:t>Aujourd’hui, classes moyennes et élites locales</a:t>
            </a:r>
          </a:p>
          <a:p>
            <a:pPr eaLnBrk="1" hangingPunct="1"/>
            <a:r>
              <a:rPr lang="fr-FR" smtClean="0"/>
              <a:t>Ecoles privées et écoles publiques</a:t>
            </a:r>
          </a:p>
          <a:p>
            <a:pPr eaLnBrk="1" hangingPunct="1"/>
            <a:r>
              <a:rPr lang="fr-FR" smtClean="0"/>
              <a:t>Plus de la moitié des écoles sont publiques</a:t>
            </a:r>
          </a:p>
          <a:p>
            <a:pPr eaLnBrk="1" hangingPunct="1"/>
            <a:r>
              <a:rPr lang="fr-FR" smtClean="0"/>
              <a:t>Notamment au Canada et aux Etats-unis</a:t>
            </a:r>
          </a:p>
          <a:p>
            <a:pPr eaLnBrk="1" hangingPunct="1"/>
            <a:r>
              <a:rPr lang="fr-FR" smtClean="0"/>
              <a:t>900.000  élèves BI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7FCCD-2F34-4443-8665-7860BDA43F9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1686</TotalTime>
  <Words>2065</Words>
  <Application>Microsoft Office PowerPoint</Application>
  <PresentationFormat>On-screen Show (4:3)</PresentationFormat>
  <Paragraphs>343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Equity</vt:lpstr>
      <vt:lpstr>Dénationalisation des systèmes éducatifs et expansion du Baccalauréat International</vt:lpstr>
      <vt:lpstr> Education internationale et  le Baccalauréat international (BI)</vt:lpstr>
      <vt:lpstr>Résultats de la recherche</vt:lpstr>
      <vt:lpstr>Education internationale</vt:lpstr>
      <vt:lpstr>Les écoles du BI et l 'OBI </vt:lpstr>
      <vt:lpstr>     </vt:lpstr>
      <vt:lpstr>Programme du Diplôme (PD) </vt:lpstr>
      <vt:lpstr>Un  nombre croissant d’écoles BI</vt:lpstr>
      <vt:lpstr>Pourquoi le BI?</vt:lpstr>
      <vt:lpstr>Pourquoi le BI?</vt:lpstr>
      <vt:lpstr>Pourquoi le BI?</vt:lpstr>
      <vt:lpstr> Discussion théorique</vt:lpstr>
      <vt:lpstr>Perspective fonctionnaliste </vt:lpstr>
      <vt:lpstr>Perspective critique reproduction sociale </vt:lpstr>
      <vt:lpstr>Reproduction ou mobilité sociale? </vt:lpstr>
      <vt:lpstr>Une autre perspective …….</vt:lpstr>
      <vt:lpstr>Mondialisation (Sassen 2000) </vt:lpstr>
      <vt:lpstr>Mondialisation (Sassen 2000) </vt:lpstr>
      <vt:lpstr>Construction des systèmes éducatifs</vt:lpstr>
      <vt:lpstr>Mondialisation de l’éducation</vt:lpstr>
      <vt:lpstr>Méthodologie  </vt:lpstr>
      <vt:lpstr>Méthodologie  </vt:lpstr>
      <vt:lpstr>L 'insertion du BI auprès des systèmes éducatifs nationaux</vt:lpstr>
      <vt:lpstr>Contexte  global</vt:lpstr>
      <vt:lpstr>Contexte Global</vt:lpstr>
      <vt:lpstr>Contexte Global</vt:lpstr>
      <vt:lpstr>Malgré ce contexte global…</vt:lpstr>
      <vt:lpstr>   L 'insertion du BI  l’acteur global dans les systèmes nationaux</vt:lpstr>
      <vt:lpstr>Un programme “étalon or”</vt:lpstr>
      <vt:lpstr> Le PD – un programme à qualité constante </vt:lpstr>
      <vt:lpstr>Evaluation externe</vt:lpstr>
      <vt:lpstr>L’adaptation du BI aux systèmes nationaux</vt:lpstr>
      <vt:lpstr>      ” Flexibilité concernant le “contrôle de qualité”</vt:lpstr>
      <vt:lpstr>  L’adaptation du BI aux programmes nationaux</vt:lpstr>
      <vt:lpstr>  L’adaptation du BI aux programmes nationaux</vt:lpstr>
      <vt:lpstr> L 'influence du BI sur des programmes non  BI </vt:lpstr>
      <vt:lpstr>L’influence du BI sur des programmes non  BI</vt:lpstr>
      <vt:lpstr>L’influence du BI sur des programmes non  BI</vt:lpstr>
      <vt:lpstr>L’influence du BI sur les commissions scolaires et sur les politiques nationales</vt:lpstr>
      <vt:lpstr>   La métamorphose du BI: l’influence du local sur le global </vt:lpstr>
      <vt:lpstr>La métamorphose du BI </vt:lpstr>
      <vt:lpstr>La métamorphose du BI  -transformations organisationnelles</vt:lpstr>
      <vt:lpstr>La métamorphose du BI  -transformations organisationnelles</vt:lpstr>
      <vt:lpstr>Transformations philosophiques et curriculaires</vt:lpstr>
      <vt:lpstr>   Conclusions</vt:lpstr>
      <vt:lpstr>Conclusions</vt:lpstr>
      <vt:lpstr>Conclusions</vt:lpstr>
      <vt:lpstr>Conclusions</vt:lpstr>
      <vt:lpstr>Conclusions</vt:lpstr>
      <vt:lpstr>Merci ……..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development of International Baccalaureate schools and the denationalization of education systems</dc:title>
  <dc:creator>Owner</dc:creator>
  <cp:lastModifiedBy>Owner</cp:lastModifiedBy>
  <cp:revision>157</cp:revision>
  <dcterms:created xsi:type="dcterms:W3CDTF">2011-10-01T13:56:32Z</dcterms:created>
  <dcterms:modified xsi:type="dcterms:W3CDTF">2011-10-12T14:46:51Z</dcterms:modified>
</cp:coreProperties>
</file>