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7"/>
  </p:notesMasterIdLst>
  <p:handoutMasterIdLst>
    <p:handoutMasterId r:id="rId18"/>
  </p:handoutMasterIdLst>
  <p:sldIdLst>
    <p:sldId id="256" r:id="rId2"/>
    <p:sldId id="258" r:id="rId3"/>
    <p:sldId id="257" r:id="rId4"/>
    <p:sldId id="268" r:id="rId5"/>
    <p:sldId id="269" r:id="rId6"/>
    <p:sldId id="271" r:id="rId7"/>
    <p:sldId id="270" r:id="rId8"/>
    <p:sldId id="275" r:id="rId9"/>
    <p:sldId id="276" r:id="rId10"/>
    <p:sldId id="277" r:id="rId11"/>
    <p:sldId id="278" r:id="rId12"/>
    <p:sldId id="279" r:id="rId13"/>
    <p:sldId id="280" r:id="rId14"/>
    <p:sldId id="281" r:id="rId15"/>
    <p:sldId id="282" r:id="rId16"/>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301" autoAdjust="0"/>
  </p:normalViewPr>
  <p:slideViewPr>
    <p:cSldViewPr snapToObjects="1">
      <p:cViewPr varScale="1">
        <p:scale>
          <a:sx n="103" d="100"/>
          <a:sy n="103" d="100"/>
        </p:scale>
        <p:origin x="-1134" y="-96"/>
      </p:cViewPr>
      <p:guideLst>
        <p:guide orient="horz" pos="2160"/>
        <p:guide pos="2880"/>
      </p:guideLst>
    </p:cSldViewPr>
  </p:slideViewPr>
  <p:outlineViewPr>
    <p:cViewPr>
      <p:scale>
        <a:sx n="33" d="100"/>
        <a:sy n="33" d="100"/>
      </p:scale>
      <p:origin x="504" y="367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3F22E0-653A-D240-97B5-E2A3087F4F6E}" type="datetimeFigureOut">
              <a:rPr lang="fr-FR" smtClean="0"/>
              <a:pPr/>
              <a:t>06/02/2012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DA2DA7-CA38-5E46-A3CF-C5A460DDA0F9}" type="slidenum">
              <a:rPr lang="fr-FR" smtClean="0"/>
              <a:pPr/>
              <a:t>‹N°›</a:t>
            </a:fld>
            <a:endParaRPr lang="fr-FR"/>
          </a:p>
        </p:txBody>
      </p:sp>
    </p:spTree>
    <p:extLst>
      <p:ext uri="{BB962C8B-B14F-4D97-AF65-F5344CB8AC3E}">
        <p14:creationId xmlns:p14="http://schemas.microsoft.com/office/powerpoint/2010/main" val="40625263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5E58A8-1A98-7944-9A86-D4ECDE53AB51}" type="datetimeFigureOut">
              <a:rPr lang="fr-FR" smtClean="0"/>
              <a:pPr/>
              <a:t>06/02/2012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5C2BDD-A1B6-474D-A94D-E01A686D4E56}" type="slidenum">
              <a:rPr lang="fr-FR" smtClean="0"/>
              <a:pPr/>
              <a:t>‹N°›</a:t>
            </a:fld>
            <a:endParaRPr lang="fr-FR"/>
          </a:p>
        </p:txBody>
      </p:sp>
    </p:spTree>
    <p:extLst>
      <p:ext uri="{BB962C8B-B14F-4D97-AF65-F5344CB8AC3E}">
        <p14:creationId xmlns:p14="http://schemas.microsoft.com/office/powerpoint/2010/main" val="78163963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endParaRPr lang="fr-FR" dirty="0"/>
          </a:p>
        </p:txBody>
      </p:sp>
      <p:sp>
        <p:nvSpPr>
          <p:cNvPr id="4" name="Espace réservé du numéro de diapositive 3"/>
          <p:cNvSpPr>
            <a:spLocks noGrp="1"/>
          </p:cNvSpPr>
          <p:nvPr>
            <p:ph type="sldNum" sz="quarter" idx="10"/>
          </p:nvPr>
        </p:nvSpPr>
        <p:spPr/>
        <p:txBody>
          <a:bodyPr/>
          <a:lstStyle/>
          <a:p>
            <a:fld id="{305C2BDD-A1B6-474D-A94D-E01A686D4E56}" type="slidenum">
              <a:rPr lang="fr-FR" smtClean="0"/>
              <a:pPr/>
              <a:t>4</a:t>
            </a:fld>
            <a:endParaRPr lang="fr-FR"/>
          </a:p>
        </p:txBody>
      </p:sp>
    </p:spTree>
    <p:extLst>
      <p:ext uri="{BB962C8B-B14F-4D97-AF65-F5344CB8AC3E}">
        <p14:creationId xmlns:p14="http://schemas.microsoft.com/office/powerpoint/2010/main" val="2391422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endParaRPr lang="fr-FR" dirty="0"/>
          </a:p>
        </p:txBody>
      </p:sp>
      <p:sp>
        <p:nvSpPr>
          <p:cNvPr id="4" name="Espace réservé du numéro de diapositive 3"/>
          <p:cNvSpPr>
            <a:spLocks noGrp="1"/>
          </p:cNvSpPr>
          <p:nvPr>
            <p:ph type="sldNum" sz="quarter" idx="10"/>
          </p:nvPr>
        </p:nvSpPr>
        <p:spPr/>
        <p:txBody>
          <a:bodyPr/>
          <a:lstStyle/>
          <a:p>
            <a:fld id="{305C2BDD-A1B6-474D-A94D-E01A686D4E56}" type="slidenum">
              <a:rPr lang="fr-FR" smtClean="0">
                <a:solidFill>
                  <a:prstClr val="black"/>
                </a:solidFill>
              </a:rPr>
              <a:pPr/>
              <a:t>6</a:t>
            </a:fld>
            <a:endParaRPr lang="fr-FR">
              <a:solidFill>
                <a:prstClr val="black"/>
              </a:solidFill>
            </a:endParaRPr>
          </a:p>
        </p:txBody>
      </p:sp>
    </p:spTree>
    <p:extLst>
      <p:ext uri="{BB962C8B-B14F-4D97-AF65-F5344CB8AC3E}">
        <p14:creationId xmlns:p14="http://schemas.microsoft.com/office/powerpoint/2010/main" val="2391422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CH" smtClean="0"/>
              <a:t>Cliquez et modifiez le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smtClean="0"/>
              <a:t>Cliquez pour modifier le style des sous-titres du masque</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lvl1pPr>
              <a:defRPr sz="800"/>
            </a:lvl1pPr>
          </a:lstStyle>
          <a:p>
            <a:r>
              <a:rPr lang="de-DE" smtClean="0"/>
              <a:t>Date</a:t>
            </a:r>
            <a:endParaRPr lang="fr-FR" dirty="0"/>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lvl1pPr>
              <a:defRPr sz="800"/>
            </a:lvl1pPr>
          </a:lstStyle>
          <a:p>
            <a:r>
              <a:rPr lang="fr-FR" smtClean="0"/>
              <a:t>Nom de la manifestation</a:t>
            </a:r>
            <a:endParaRPr lang="fr-FR" dirty="0"/>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lvl1pPr>
              <a:defRPr sz="800"/>
            </a:lvl1pPr>
          </a:lstStyle>
          <a:p>
            <a:fld id="{CB120205-F32B-6542-9299-F282920050B1}"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pic>
        <p:nvPicPr>
          <p:cNvPr id="3" name="Image 6" descr="entete_p1.pdf"/>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239000" y="0"/>
            <a:ext cx="1905000" cy="1219200"/>
          </a:xfrm>
          <a:prstGeom prst="rect">
            <a:avLst/>
          </a:prstGeom>
          <a:noFill/>
          <a:ln w="9525">
            <a:noFill/>
            <a:miter lim="800000"/>
            <a:headEnd/>
            <a:tailEnd/>
          </a:ln>
        </p:spPr>
      </p:pic>
      <p:sp>
        <p:nvSpPr>
          <p:cNvPr id="4" name="Rectangle 3"/>
          <p:cNvSpPr/>
          <p:nvPr userDrawn="1"/>
        </p:nvSpPr>
        <p:spPr>
          <a:xfrm>
            <a:off x="7391400" y="1219200"/>
            <a:ext cx="1752600" cy="4906963"/>
          </a:xfrm>
          <a:prstGeom prst="rect">
            <a:avLst/>
          </a:prstGeom>
          <a:solidFill>
            <a:srgbClr val="31859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5"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800">
                <a:solidFill>
                  <a:schemeClr val="tx1">
                    <a:tint val="75000"/>
                  </a:schemeClr>
                </a:solidFill>
                <a:latin typeface="+mn-lt"/>
                <a:ea typeface="+mn-ea"/>
                <a:cs typeface="+mn-cs"/>
              </a:defRPr>
            </a:lvl1pPr>
          </a:lstStyle>
          <a:p>
            <a:pPr>
              <a:defRPr/>
            </a:pPr>
            <a:r>
              <a:rPr lang="de-DE" smtClean="0"/>
              <a:t>Date</a:t>
            </a:r>
            <a:endParaRPr lang="fr-FR" dirty="0"/>
          </a:p>
        </p:txBody>
      </p:sp>
      <p:sp>
        <p:nvSpPr>
          <p:cNvPr id="6"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800">
                <a:solidFill>
                  <a:schemeClr val="tx1">
                    <a:tint val="75000"/>
                  </a:schemeClr>
                </a:solidFill>
                <a:latin typeface="+mn-lt"/>
                <a:ea typeface="+mn-ea"/>
                <a:cs typeface="+mn-cs"/>
              </a:defRPr>
            </a:lvl1pPr>
          </a:lstStyle>
          <a:p>
            <a:pPr>
              <a:defRPr/>
            </a:pPr>
            <a:r>
              <a:rPr lang="fr-FR" smtClean="0"/>
              <a:t>Nom de la manifestation</a:t>
            </a:r>
            <a:endParaRPr lang="fr-FR"/>
          </a:p>
        </p:txBody>
      </p:sp>
      <p:sp>
        <p:nvSpPr>
          <p:cNvPr id="7"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800">
                <a:solidFill>
                  <a:schemeClr val="tx1">
                    <a:tint val="75000"/>
                  </a:schemeClr>
                </a:solidFill>
                <a:latin typeface="+mn-lt"/>
                <a:ea typeface="+mn-ea"/>
                <a:cs typeface="+mn-cs"/>
              </a:defRPr>
            </a:lvl1pPr>
          </a:lstStyle>
          <a:p>
            <a:pPr>
              <a:defRPr/>
            </a:pPr>
            <a:fld id="{1BB3C07E-AFE6-BF43-B3A4-F5BBCDF9C52D}" type="slidenum">
              <a:rPr lang="fr-FR"/>
              <a:pPr>
                <a:defRPr/>
              </a:pPr>
              <a:t>‹N°›</a:t>
            </a:fld>
            <a:endParaRPr lang="fr-FR"/>
          </a:p>
        </p:txBody>
      </p:sp>
      <p:sp>
        <p:nvSpPr>
          <p:cNvPr id="10" name="ZoneTexte 9"/>
          <p:cNvSpPr txBox="1"/>
          <p:nvPr userDrawn="1"/>
        </p:nvSpPr>
        <p:spPr>
          <a:xfrm>
            <a:off x="152400" y="1219200"/>
            <a:ext cx="7086600" cy="523220"/>
          </a:xfrm>
          <a:prstGeom prst="rect">
            <a:avLst/>
          </a:prstGeom>
          <a:noFill/>
        </p:spPr>
        <p:txBody>
          <a:bodyPr wrap="square" rtlCol="0">
            <a:spAutoFit/>
          </a:bodyPr>
          <a:lstStyle/>
          <a:p>
            <a:endParaRPr lang="fr-FR" sz="2800" b="1" dirty="0" smtClean="0">
              <a:solidFill>
                <a:schemeClr val="tx2">
                  <a:lumMod val="75000"/>
                </a:schemeClr>
              </a:solidFill>
            </a:endParaRPr>
          </a:p>
        </p:txBody>
      </p:sp>
      <p:sp>
        <p:nvSpPr>
          <p:cNvPr id="16" name="Espace réservé du texte 15"/>
          <p:cNvSpPr>
            <a:spLocks noGrp="1"/>
          </p:cNvSpPr>
          <p:nvPr>
            <p:ph type="body" sz="quarter" idx="10"/>
          </p:nvPr>
        </p:nvSpPr>
        <p:spPr>
          <a:xfrm>
            <a:off x="304800" y="1219200"/>
            <a:ext cx="6934200" cy="4906963"/>
          </a:xfrm>
          <a:prstGeom prst="rect">
            <a:avLst/>
          </a:prstGeom>
        </p:spPr>
        <p:txBody>
          <a:bodyPr vert="horz"/>
          <a:lstStyle>
            <a:lvl1pPr>
              <a:buFontTx/>
              <a:buNone/>
              <a:defRPr sz="3200" b="1">
                <a:solidFill>
                  <a:schemeClr val="tx2">
                    <a:lumMod val="75000"/>
                  </a:schemeClr>
                </a:solidFill>
              </a:defRPr>
            </a:lvl1pPr>
            <a:lvl2pPr>
              <a:buSzPct val="100000"/>
              <a:buFont typeface="Lucida Grande"/>
              <a:buChar char="■"/>
              <a:defRPr sz="2400" b="1"/>
            </a:lvl2pPr>
            <a:lvl3pPr marL="1371600" indent="-457200">
              <a:buClr>
                <a:schemeClr val="accent5">
                  <a:lumMod val="60000"/>
                  <a:lumOff val="40000"/>
                </a:schemeClr>
              </a:buClr>
              <a:buFont typeface="Wingdings" pitchFamily="2" charset="2"/>
              <a:buChar char="§"/>
              <a:defRPr sz="2000">
                <a:solidFill>
                  <a:srgbClr val="17375E"/>
                </a:solidFill>
              </a:defRPr>
            </a:lvl3pPr>
            <a:lvl4pPr marL="1435100" indent="-63500">
              <a:buFontTx/>
              <a:buNone/>
              <a:defRPr/>
            </a:lvl4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p:txBody>
      </p:sp>
      <p:pic>
        <p:nvPicPr>
          <p:cNvPr id="17" name="Image 8" descr="3pointbleu.pdf"/>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391400" y="6488113"/>
            <a:ext cx="533400" cy="131762"/>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pic>
        <p:nvPicPr>
          <p:cNvPr id="3" name="Image 6" descr="entete_p1.pdf"/>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239000" y="0"/>
            <a:ext cx="1905000" cy="1219200"/>
          </a:xfrm>
          <a:prstGeom prst="rect">
            <a:avLst/>
          </a:prstGeom>
          <a:noFill/>
          <a:ln w="9525">
            <a:noFill/>
            <a:miter lim="800000"/>
            <a:headEnd/>
            <a:tailEnd/>
          </a:ln>
        </p:spPr>
      </p:pic>
      <p:sp>
        <p:nvSpPr>
          <p:cNvPr id="5"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800">
                <a:solidFill>
                  <a:schemeClr val="tx1">
                    <a:tint val="75000"/>
                  </a:schemeClr>
                </a:solidFill>
                <a:latin typeface="+mn-lt"/>
                <a:ea typeface="+mn-ea"/>
                <a:cs typeface="+mn-cs"/>
              </a:defRPr>
            </a:lvl1pPr>
          </a:lstStyle>
          <a:p>
            <a:pPr>
              <a:defRPr/>
            </a:pPr>
            <a:r>
              <a:rPr lang="de-DE" smtClean="0"/>
              <a:t>Date</a:t>
            </a:r>
            <a:endParaRPr lang="fr-FR" dirty="0"/>
          </a:p>
        </p:txBody>
      </p:sp>
      <p:sp>
        <p:nvSpPr>
          <p:cNvPr id="6"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800">
                <a:solidFill>
                  <a:schemeClr val="tx1">
                    <a:tint val="75000"/>
                  </a:schemeClr>
                </a:solidFill>
                <a:latin typeface="+mn-lt"/>
                <a:ea typeface="+mn-ea"/>
                <a:cs typeface="+mn-cs"/>
              </a:defRPr>
            </a:lvl1pPr>
          </a:lstStyle>
          <a:p>
            <a:pPr>
              <a:defRPr/>
            </a:pPr>
            <a:r>
              <a:rPr lang="fr-FR" smtClean="0"/>
              <a:t>Nom de la manifestation</a:t>
            </a:r>
            <a:endParaRPr lang="fr-FR"/>
          </a:p>
        </p:txBody>
      </p:sp>
      <p:sp>
        <p:nvSpPr>
          <p:cNvPr id="7"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800">
                <a:solidFill>
                  <a:schemeClr val="tx1">
                    <a:tint val="75000"/>
                  </a:schemeClr>
                </a:solidFill>
                <a:latin typeface="+mn-lt"/>
                <a:ea typeface="+mn-ea"/>
                <a:cs typeface="+mn-cs"/>
              </a:defRPr>
            </a:lvl1pPr>
          </a:lstStyle>
          <a:p>
            <a:pPr>
              <a:defRPr/>
            </a:pPr>
            <a:fld id="{1BB3C07E-AFE6-BF43-B3A4-F5BBCDF9C52D}" type="slidenum">
              <a:rPr lang="fr-FR"/>
              <a:pPr>
                <a:defRPr/>
              </a:pPr>
              <a:t>‹N°›</a:t>
            </a:fld>
            <a:endParaRPr lang="fr-FR"/>
          </a:p>
        </p:txBody>
      </p:sp>
      <p:sp>
        <p:nvSpPr>
          <p:cNvPr id="10" name="ZoneTexte 9"/>
          <p:cNvSpPr txBox="1"/>
          <p:nvPr userDrawn="1"/>
        </p:nvSpPr>
        <p:spPr>
          <a:xfrm>
            <a:off x="152400" y="1219200"/>
            <a:ext cx="7086600" cy="523220"/>
          </a:xfrm>
          <a:prstGeom prst="rect">
            <a:avLst/>
          </a:prstGeom>
          <a:noFill/>
        </p:spPr>
        <p:txBody>
          <a:bodyPr wrap="square" rtlCol="0">
            <a:spAutoFit/>
          </a:bodyPr>
          <a:lstStyle/>
          <a:p>
            <a:endParaRPr lang="fr-FR" sz="2800" b="1" dirty="0" smtClean="0">
              <a:solidFill>
                <a:schemeClr val="tx2">
                  <a:lumMod val="75000"/>
                </a:schemeClr>
              </a:solidFill>
            </a:endParaRPr>
          </a:p>
        </p:txBody>
      </p:sp>
      <p:sp>
        <p:nvSpPr>
          <p:cNvPr id="16" name="Espace réservé du texte 15"/>
          <p:cNvSpPr>
            <a:spLocks noGrp="1"/>
          </p:cNvSpPr>
          <p:nvPr>
            <p:ph type="body" sz="quarter" idx="10"/>
          </p:nvPr>
        </p:nvSpPr>
        <p:spPr>
          <a:xfrm>
            <a:off x="304800" y="1219200"/>
            <a:ext cx="6934200" cy="4906963"/>
          </a:xfrm>
          <a:prstGeom prst="rect">
            <a:avLst/>
          </a:prstGeom>
        </p:spPr>
        <p:txBody>
          <a:bodyPr vert="horz"/>
          <a:lstStyle>
            <a:lvl1pPr>
              <a:buFontTx/>
              <a:buNone/>
              <a:defRPr sz="3200" b="1">
                <a:solidFill>
                  <a:schemeClr val="tx2">
                    <a:lumMod val="75000"/>
                  </a:schemeClr>
                </a:solidFill>
              </a:defRPr>
            </a:lvl1pPr>
            <a:lvl2pPr>
              <a:buSzPct val="100000"/>
              <a:buFont typeface="Lucida Grande"/>
              <a:buChar char="■"/>
              <a:defRPr sz="2400" b="1"/>
            </a:lvl2pPr>
            <a:lvl3pPr marL="1371600" indent="-457200">
              <a:buClr>
                <a:schemeClr val="accent5">
                  <a:lumMod val="60000"/>
                  <a:lumOff val="40000"/>
                </a:schemeClr>
              </a:buClr>
              <a:buFont typeface="Wingdings" pitchFamily="2" charset="2"/>
              <a:buChar char="§"/>
              <a:defRPr sz="2000">
                <a:solidFill>
                  <a:srgbClr val="17375E"/>
                </a:solidFill>
              </a:defRPr>
            </a:lvl3pPr>
            <a:lvl4pPr marL="1435100" indent="-63500">
              <a:buFontTx/>
              <a:buNone/>
              <a:defRPr/>
            </a:lvl4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dirty="0" smtClean="0"/>
          </a:p>
        </p:txBody>
      </p:sp>
      <p:pic>
        <p:nvPicPr>
          <p:cNvPr id="17" name="Image 8" descr="3pointbleu.pdf"/>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391400" y="6488113"/>
            <a:ext cx="533400" cy="131762"/>
          </a:xfrm>
          <a:prstGeom prst="rect">
            <a:avLst/>
          </a:prstGeom>
          <a:noFill/>
          <a:ln w="9525">
            <a:noFill/>
            <a:miter lim="800000"/>
            <a:headEnd/>
            <a:tailEnd/>
          </a:ln>
        </p:spPr>
      </p:pic>
      <p:pic>
        <p:nvPicPr>
          <p:cNvPr id="11" name="Image 10" descr="DSC_0100.jpg"/>
          <p:cNvPicPr>
            <a:picLocks noChangeAspect="1"/>
          </p:cNvPicPr>
          <p:nvPr userDrawn="1"/>
        </p:nvPicPr>
        <p:blipFill>
          <a:blip r:embed="rId4"/>
          <a:stretch>
            <a:fillRect/>
          </a:stretch>
        </p:blipFill>
        <p:spPr>
          <a:xfrm>
            <a:off x="7391400" y="1219200"/>
            <a:ext cx="1752600" cy="490728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Disposition personnalisée">
    <p:spTree>
      <p:nvGrpSpPr>
        <p:cNvPr id="1" name=""/>
        <p:cNvGrpSpPr/>
        <p:nvPr/>
      </p:nvGrpSpPr>
      <p:grpSpPr>
        <a:xfrm>
          <a:off x="0" y="0"/>
          <a:ext cx="0" cy="0"/>
          <a:chOff x="0" y="0"/>
          <a:chExt cx="0" cy="0"/>
        </a:xfrm>
      </p:grpSpPr>
      <p:pic>
        <p:nvPicPr>
          <p:cNvPr id="3" name="Image 6" descr="entete_p1.pdf"/>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239000" y="0"/>
            <a:ext cx="1905000" cy="1219200"/>
          </a:xfrm>
          <a:prstGeom prst="rect">
            <a:avLst/>
          </a:prstGeom>
          <a:noFill/>
          <a:ln w="9525">
            <a:noFill/>
            <a:miter lim="800000"/>
            <a:headEnd/>
            <a:tailEnd/>
          </a:ln>
        </p:spPr>
      </p:pic>
      <p:sp>
        <p:nvSpPr>
          <p:cNvPr id="5"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800">
                <a:solidFill>
                  <a:schemeClr val="tx1">
                    <a:tint val="75000"/>
                  </a:schemeClr>
                </a:solidFill>
                <a:latin typeface="+mn-lt"/>
                <a:ea typeface="+mn-ea"/>
                <a:cs typeface="+mn-cs"/>
              </a:defRPr>
            </a:lvl1pPr>
          </a:lstStyle>
          <a:p>
            <a:pPr>
              <a:defRPr/>
            </a:pPr>
            <a:r>
              <a:rPr lang="de-DE" smtClean="0"/>
              <a:t>Date</a:t>
            </a:r>
            <a:endParaRPr lang="fr-FR" dirty="0"/>
          </a:p>
        </p:txBody>
      </p:sp>
      <p:sp>
        <p:nvSpPr>
          <p:cNvPr id="6"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800">
                <a:solidFill>
                  <a:schemeClr val="tx1">
                    <a:tint val="75000"/>
                  </a:schemeClr>
                </a:solidFill>
                <a:latin typeface="+mn-lt"/>
                <a:ea typeface="+mn-ea"/>
                <a:cs typeface="+mn-cs"/>
              </a:defRPr>
            </a:lvl1pPr>
          </a:lstStyle>
          <a:p>
            <a:pPr>
              <a:defRPr/>
            </a:pPr>
            <a:r>
              <a:rPr lang="fr-FR" smtClean="0"/>
              <a:t>Nom de la manifestation</a:t>
            </a:r>
            <a:endParaRPr lang="fr-FR"/>
          </a:p>
        </p:txBody>
      </p:sp>
      <p:sp>
        <p:nvSpPr>
          <p:cNvPr id="7"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800">
                <a:solidFill>
                  <a:schemeClr val="tx1">
                    <a:tint val="75000"/>
                  </a:schemeClr>
                </a:solidFill>
                <a:latin typeface="+mn-lt"/>
                <a:ea typeface="+mn-ea"/>
                <a:cs typeface="+mn-cs"/>
              </a:defRPr>
            </a:lvl1pPr>
          </a:lstStyle>
          <a:p>
            <a:pPr>
              <a:defRPr/>
            </a:pPr>
            <a:fld id="{1BB3C07E-AFE6-BF43-B3A4-F5BBCDF9C52D}" type="slidenum">
              <a:rPr lang="fr-FR"/>
              <a:pPr>
                <a:defRPr/>
              </a:pPr>
              <a:t>‹N°›</a:t>
            </a:fld>
            <a:endParaRPr lang="fr-FR"/>
          </a:p>
        </p:txBody>
      </p:sp>
      <p:sp>
        <p:nvSpPr>
          <p:cNvPr id="10" name="ZoneTexte 9"/>
          <p:cNvSpPr txBox="1"/>
          <p:nvPr userDrawn="1"/>
        </p:nvSpPr>
        <p:spPr>
          <a:xfrm>
            <a:off x="152400" y="1219200"/>
            <a:ext cx="7086600" cy="523220"/>
          </a:xfrm>
          <a:prstGeom prst="rect">
            <a:avLst/>
          </a:prstGeom>
          <a:noFill/>
        </p:spPr>
        <p:txBody>
          <a:bodyPr wrap="square" rtlCol="0">
            <a:spAutoFit/>
          </a:bodyPr>
          <a:lstStyle/>
          <a:p>
            <a:endParaRPr lang="fr-FR" sz="2800" b="1" dirty="0" smtClean="0">
              <a:solidFill>
                <a:schemeClr val="tx2">
                  <a:lumMod val="75000"/>
                </a:schemeClr>
              </a:solidFill>
            </a:endParaRPr>
          </a:p>
        </p:txBody>
      </p:sp>
      <p:sp>
        <p:nvSpPr>
          <p:cNvPr id="16" name="Espace réservé du texte 15"/>
          <p:cNvSpPr>
            <a:spLocks noGrp="1"/>
          </p:cNvSpPr>
          <p:nvPr>
            <p:ph type="body" sz="quarter" idx="10"/>
          </p:nvPr>
        </p:nvSpPr>
        <p:spPr>
          <a:xfrm>
            <a:off x="304800" y="1219200"/>
            <a:ext cx="6934200" cy="4906963"/>
          </a:xfrm>
          <a:prstGeom prst="rect">
            <a:avLst/>
          </a:prstGeom>
        </p:spPr>
        <p:txBody>
          <a:bodyPr vert="horz"/>
          <a:lstStyle>
            <a:lvl1pPr>
              <a:buFontTx/>
              <a:buNone/>
              <a:defRPr sz="3200" b="1">
                <a:solidFill>
                  <a:schemeClr val="tx2">
                    <a:lumMod val="75000"/>
                  </a:schemeClr>
                </a:solidFill>
              </a:defRPr>
            </a:lvl1pPr>
            <a:lvl2pPr>
              <a:buSzPct val="100000"/>
              <a:buFont typeface="Lucida Grande"/>
              <a:buChar char="■"/>
              <a:defRPr sz="2400" b="1"/>
            </a:lvl2pPr>
            <a:lvl3pPr marL="1371600" indent="-457200">
              <a:buClr>
                <a:schemeClr val="accent5">
                  <a:lumMod val="60000"/>
                  <a:lumOff val="40000"/>
                </a:schemeClr>
              </a:buClr>
              <a:buFont typeface="Wingdings" pitchFamily="2" charset="2"/>
              <a:buChar char="§"/>
              <a:defRPr sz="2000">
                <a:solidFill>
                  <a:srgbClr val="17375E"/>
                </a:solidFill>
              </a:defRPr>
            </a:lvl3pPr>
            <a:lvl4pPr marL="1435100" indent="-63500">
              <a:buFontTx/>
              <a:buNone/>
              <a:defRPr/>
            </a:lvl4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dirty="0" smtClean="0"/>
          </a:p>
        </p:txBody>
      </p:sp>
      <p:pic>
        <p:nvPicPr>
          <p:cNvPr id="17" name="Image 8" descr="3pointbleu.pdf"/>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391400" y="6488113"/>
            <a:ext cx="533400" cy="131762"/>
          </a:xfrm>
          <a:prstGeom prst="rect">
            <a:avLst/>
          </a:prstGeom>
          <a:noFill/>
          <a:ln w="9525">
            <a:noFill/>
            <a:miter lim="800000"/>
            <a:headEnd/>
            <a:tailEnd/>
          </a:ln>
        </p:spPr>
      </p:pic>
      <p:pic>
        <p:nvPicPr>
          <p:cNvPr id="11" name="Image 10" descr="DSC_0100.jpg"/>
          <p:cNvPicPr>
            <a:picLocks noChangeAspect="1"/>
          </p:cNvPicPr>
          <p:nvPr userDrawn="1"/>
        </p:nvPicPr>
        <p:blipFill>
          <a:blip r:embed="rId4"/>
          <a:stretch>
            <a:fillRect/>
          </a:stretch>
        </p:blipFill>
        <p:spPr>
          <a:xfrm>
            <a:off x="7391400" y="1219200"/>
            <a:ext cx="1752600" cy="4907280"/>
          </a:xfrm>
          <a:prstGeom prst="rect">
            <a:avLst/>
          </a:prstGeom>
        </p:spPr>
      </p:pic>
      <p:pic>
        <p:nvPicPr>
          <p:cNvPr id="12" name="Image 11" descr="DSC_0033.jpg"/>
          <p:cNvPicPr>
            <a:picLocks noChangeAspect="1"/>
          </p:cNvPicPr>
          <p:nvPr userDrawn="1"/>
        </p:nvPicPr>
        <p:blipFill>
          <a:blip r:embed="rId5"/>
          <a:stretch>
            <a:fillRect/>
          </a:stretch>
        </p:blipFill>
        <p:spPr>
          <a:xfrm>
            <a:off x="7391400" y="1218883"/>
            <a:ext cx="1752600" cy="490728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Disposition personnalisée">
    <p:spTree>
      <p:nvGrpSpPr>
        <p:cNvPr id="1" name=""/>
        <p:cNvGrpSpPr/>
        <p:nvPr/>
      </p:nvGrpSpPr>
      <p:grpSpPr>
        <a:xfrm>
          <a:off x="0" y="0"/>
          <a:ext cx="0" cy="0"/>
          <a:chOff x="0" y="0"/>
          <a:chExt cx="0" cy="0"/>
        </a:xfrm>
      </p:grpSpPr>
      <p:pic>
        <p:nvPicPr>
          <p:cNvPr id="3" name="Image 6" descr="entete_p1.pdf"/>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239000" y="0"/>
            <a:ext cx="1905000" cy="1219200"/>
          </a:xfrm>
          <a:prstGeom prst="rect">
            <a:avLst/>
          </a:prstGeom>
          <a:noFill/>
          <a:ln w="9525">
            <a:noFill/>
            <a:miter lim="800000"/>
            <a:headEnd/>
            <a:tailEnd/>
          </a:ln>
        </p:spPr>
      </p:pic>
      <p:sp>
        <p:nvSpPr>
          <p:cNvPr id="5"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800">
                <a:solidFill>
                  <a:schemeClr val="tx1">
                    <a:tint val="75000"/>
                  </a:schemeClr>
                </a:solidFill>
                <a:latin typeface="+mn-lt"/>
                <a:ea typeface="+mn-ea"/>
                <a:cs typeface="+mn-cs"/>
              </a:defRPr>
            </a:lvl1pPr>
          </a:lstStyle>
          <a:p>
            <a:pPr>
              <a:defRPr/>
            </a:pPr>
            <a:r>
              <a:rPr lang="de-DE" smtClean="0"/>
              <a:t>Date</a:t>
            </a:r>
            <a:endParaRPr lang="fr-FR" dirty="0"/>
          </a:p>
        </p:txBody>
      </p:sp>
      <p:sp>
        <p:nvSpPr>
          <p:cNvPr id="6"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800">
                <a:solidFill>
                  <a:schemeClr val="tx1">
                    <a:tint val="75000"/>
                  </a:schemeClr>
                </a:solidFill>
                <a:latin typeface="+mn-lt"/>
                <a:ea typeface="+mn-ea"/>
                <a:cs typeface="+mn-cs"/>
              </a:defRPr>
            </a:lvl1pPr>
          </a:lstStyle>
          <a:p>
            <a:pPr>
              <a:defRPr/>
            </a:pPr>
            <a:r>
              <a:rPr lang="fr-FR" smtClean="0"/>
              <a:t>Nom de la manifestation</a:t>
            </a:r>
            <a:endParaRPr lang="fr-FR"/>
          </a:p>
        </p:txBody>
      </p:sp>
      <p:sp>
        <p:nvSpPr>
          <p:cNvPr id="7"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800">
                <a:solidFill>
                  <a:schemeClr val="tx1">
                    <a:tint val="75000"/>
                  </a:schemeClr>
                </a:solidFill>
                <a:latin typeface="+mn-lt"/>
                <a:ea typeface="+mn-ea"/>
                <a:cs typeface="+mn-cs"/>
              </a:defRPr>
            </a:lvl1pPr>
          </a:lstStyle>
          <a:p>
            <a:pPr>
              <a:defRPr/>
            </a:pPr>
            <a:fld id="{1BB3C07E-AFE6-BF43-B3A4-F5BBCDF9C52D}" type="slidenum">
              <a:rPr lang="fr-FR"/>
              <a:pPr>
                <a:defRPr/>
              </a:pPr>
              <a:t>‹N°›</a:t>
            </a:fld>
            <a:endParaRPr lang="fr-FR"/>
          </a:p>
        </p:txBody>
      </p:sp>
      <p:sp>
        <p:nvSpPr>
          <p:cNvPr id="10" name="ZoneTexte 9"/>
          <p:cNvSpPr txBox="1"/>
          <p:nvPr userDrawn="1"/>
        </p:nvSpPr>
        <p:spPr>
          <a:xfrm>
            <a:off x="152400" y="1219200"/>
            <a:ext cx="7086600" cy="523220"/>
          </a:xfrm>
          <a:prstGeom prst="rect">
            <a:avLst/>
          </a:prstGeom>
          <a:noFill/>
        </p:spPr>
        <p:txBody>
          <a:bodyPr wrap="square" rtlCol="0">
            <a:spAutoFit/>
          </a:bodyPr>
          <a:lstStyle/>
          <a:p>
            <a:endParaRPr lang="fr-FR" sz="2800" b="1" dirty="0" smtClean="0">
              <a:solidFill>
                <a:schemeClr val="tx2">
                  <a:lumMod val="75000"/>
                </a:schemeClr>
              </a:solidFill>
            </a:endParaRPr>
          </a:p>
        </p:txBody>
      </p:sp>
      <p:sp>
        <p:nvSpPr>
          <p:cNvPr id="16" name="Espace réservé du texte 15"/>
          <p:cNvSpPr>
            <a:spLocks noGrp="1"/>
          </p:cNvSpPr>
          <p:nvPr>
            <p:ph type="body" sz="quarter" idx="10"/>
          </p:nvPr>
        </p:nvSpPr>
        <p:spPr>
          <a:xfrm>
            <a:off x="304800" y="1219200"/>
            <a:ext cx="6934200" cy="4906963"/>
          </a:xfrm>
          <a:prstGeom prst="rect">
            <a:avLst/>
          </a:prstGeom>
        </p:spPr>
        <p:txBody>
          <a:bodyPr vert="horz"/>
          <a:lstStyle>
            <a:lvl1pPr>
              <a:buFontTx/>
              <a:buNone/>
              <a:defRPr sz="3200" b="1">
                <a:solidFill>
                  <a:schemeClr val="tx2">
                    <a:lumMod val="75000"/>
                  </a:schemeClr>
                </a:solidFill>
              </a:defRPr>
            </a:lvl1pPr>
            <a:lvl2pPr>
              <a:buSzPct val="100000"/>
              <a:buFont typeface="Lucida Grande"/>
              <a:buChar char="■"/>
              <a:defRPr sz="2400" b="1"/>
            </a:lvl2pPr>
            <a:lvl3pPr marL="1371600" indent="-457200">
              <a:buClr>
                <a:schemeClr val="accent5">
                  <a:lumMod val="60000"/>
                  <a:lumOff val="40000"/>
                </a:schemeClr>
              </a:buClr>
              <a:buFont typeface="Wingdings" pitchFamily="2" charset="2"/>
              <a:buChar char="§"/>
              <a:defRPr sz="2000">
                <a:solidFill>
                  <a:srgbClr val="17375E"/>
                </a:solidFill>
              </a:defRPr>
            </a:lvl3pPr>
            <a:lvl4pPr marL="1435100" indent="-63500">
              <a:buFontTx/>
              <a:buNone/>
              <a:defRPr/>
            </a:lvl4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dirty="0" smtClean="0"/>
          </a:p>
        </p:txBody>
      </p:sp>
      <p:pic>
        <p:nvPicPr>
          <p:cNvPr id="17" name="Image 8" descr="3pointbleu.pdf"/>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391400" y="6488113"/>
            <a:ext cx="533400" cy="131762"/>
          </a:xfrm>
          <a:prstGeom prst="rect">
            <a:avLst/>
          </a:prstGeom>
          <a:noFill/>
          <a:ln w="9525">
            <a:noFill/>
            <a:miter lim="800000"/>
            <a:headEnd/>
            <a:tailEnd/>
          </a:ln>
        </p:spPr>
      </p:pic>
      <p:pic>
        <p:nvPicPr>
          <p:cNvPr id="11" name="Image 10" descr="DSC_0100.jpg"/>
          <p:cNvPicPr>
            <a:picLocks noChangeAspect="1"/>
          </p:cNvPicPr>
          <p:nvPr userDrawn="1"/>
        </p:nvPicPr>
        <p:blipFill>
          <a:blip r:embed="rId4"/>
          <a:stretch>
            <a:fillRect/>
          </a:stretch>
        </p:blipFill>
        <p:spPr>
          <a:xfrm>
            <a:off x="7391400" y="1219200"/>
            <a:ext cx="1752600" cy="4907280"/>
          </a:xfrm>
          <a:prstGeom prst="rect">
            <a:avLst/>
          </a:prstGeom>
        </p:spPr>
      </p:pic>
      <p:pic>
        <p:nvPicPr>
          <p:cNvPr id="12" name="Image 11" descr="DSC_0065.jpg"/>
          <p:cNvPicPr>
            <a:picLocks noChangeAspect="1"/>
          </p:cNvPicPr>
          <p:nvPr userDrawn="1"/>
        </p:nvPicPr>
        <p:blipFill>
          <a:blip r:embed="rId5"/>
          <a:stretch>
            <a:fillRect/>
          </a:stretch>
        </p:blipFill>
        <p:spPr>
          <a:xfrm>
            <a:off x="7391400" y="1218883"/>
            <a:ext cx="1752600" cy="490728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Disposition personnalisée">
    <p:spTree>
      <p:nvGrpSpPr>
        <p:cNvPr id="1" name=""/>
        <p:cNvGrpSpPr/>
        <p:nvPr/>
      </p:nvGrpSpPr>
      <p:grpSpPr>
        <a:xfrm>
          <a:off x="0" y="0"/>
          <a:ext cx="0" cy="0"/>
          <a:chOff x="0" y="0"/>
          <a:chExt cx="0" cy="0"/>
        </a:xfrm>
      </p:grpSpPr>
      <p:pic>
        <p:nvPicPr>
          <p:cNvPr id="3" name="Image 6" descr="entete_p1.pdf"/>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239000" y="0"/>
            <a:ext cx="1905000" cy="1219200"/>
          </a:xfrm>
          <a:prstGeom prst="rect">
            <a:avLst/>
          </a:prstGeom>
          <a:noFill/>
          <a:ln w="9525">
            <a:noFill/>
            <a:miter lim="800000"/>
            <a:headEnd/>
            <a:tailEnd/>
          </a:ln>
        </p:spPr>
      </p:pic>
      <p:sp>
        <p:nvSpPr>
          <p:cNvPr id="5"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800">
                <a:solidFill>
                  <a:schemeClr val="tx1">
                    <a:tint val="75000"/>
                  </a:schemeClr>
                </a:solidFill>
                <a:latin typeface="+mn-lt"/>
                <a:ea typeface="+mn-ea"/>
                <a:cs typeface="+mn-cs"/>
              </a:defRPr>
            </a:lvl1pPr>
          </a:lstStyle>
          <a:p>
            <a:pPr>
              <a:defRPr/>
            </a:pPr>
            <a:r>
              <a:rPr lang="de-DE" smtClean="0"/>
              <a:t>Date</a:t>
            </a:r>
            <a:endParaRPr lang="fr-FR" dirty="0"/>
          </a:p>
        </p:txBody>
      </p:sp>
      <p:sp>
        <p:nvSpPr>
          <p:cNvPr id="6"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800">
                <a:solidFill>
                  <a:schemeClr val="tx1">
                    <a:tint val="75000"/>
                  </a:schemeClr>
                </a:solidFill>
                <a:latin typeface="+mn-lt"/>
                <a:ea typeface="+mn-ea"/>
                <a:cs typeface="+mn-cs"/>
              </a:defRPr>
            </a:lvl1pPr>
          </a:lstStyle>
          <a:p>
            <a:pPr>
              <a:defRPr/>
            </a:pPr>
            <a:r>
              <a:rPr lang="fr-FR" smtClean="0"/>
              <a:t>Nom de la manifestation</a:t>
            </a:r>
            <a:endParaRPr lang="fr-FR"/>
          </a:p>
        </p:txBody>
      </p:sp>
      <p:sp>
        <p:nvSpPr>
          <p:cNvPr id="7"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800">
                <a:solidFill>
                  <a:schemeClr val="tx1">
                    <a:tint val="75000"/>
                  </a:schemeClr>
                </a:solidFill>
                <a:latin typeface="+mn-lt"/>
                <a:ea typeface="+mn-ea"/>
                <a:cs typeface="+mn-cs"/>
              </a:defRPr>
            </a:lvl1pPr>
          </a:lstStyle>
          <a:p>
            <a:pPr>
              <a:defRPr/>
            </a:pPr>
            <a:fld id="{1BB3C07E-AFE6-BF43-B3A4-F5BBCDF9C52D}" type="slidenum">
              <a:rPr lang="fr-FR"/>
              <a:pPr>
                <a:defRPr/>
              </a:pPr>
              <a:t>‹N°›</a:t>
            </a:fld>
            <a:endParaRPr lang="fr-FR"/>
          </a:p>
        </p:txBody>
      </p:sp>
      <p:sp>
        <p:nvSpPr>
          <p:cNvPr id="10" name="ZoneTexte 9"/>
          <p:cNvSpPr txBox="1"/>
          <p:nvPr userDrawn="1"/>
        </p:nvSpPr>
        <p:spPr>
          <a:xfrm>
            <a:off x="152400" y="1219200"/>
            <a:ext cx="7086600" cy="523220"/>
          </a:xfrm>
          <a:prstGeom prst="rect">
            <a:avLst/>
          </a:prstGeom>
          <a:noFill/>
        </p:spPr>
        <p:txBody>
          <a:bodyPr wrap="square" rtlCol="0">
            <a:spAutoFit/>
          </a:bodyPr>
          <a:lstStyle/>
          <a:p>
            <a:endParaRPr lang="fr-FR" sz="2800" b="1" dirty="0" smtClean="0">
              <a:solidFill>
                <a:schemeClr val="tx2">
                  <a:lumMod val="75000"/>
                </a:schemeClr>
              </a:solidFill>
            </a:endParaRPr>
          </a:p>
        </p:txBody>
      </p:sp>
      <p:sp>
        <p:nvSpPr>
          <p:cNvPr id="16" name="Espace réservé du texte 15"/>
          <p:cNvSpPr>
            <a:spLocks noGrp="1"/>
          </p:cNvSpPr>
          <p:nvPr>
            <p:ph type="body" sz="quarter" idx="10"/>
          </p:nvPr>
        </p:nvSpPr>
        <p:spPr>
          <a:xfrm>
            <a:off x="304800" y="1219200"/>
            <a:ext cx="6934200" cy="4906963"/>
          </a:xfrm>
          <a:prstGeom prst="rect">
            <a:avLst/>
          </a:prstGeom>
        </p:spPr>
        <p:txBody>
          <a:bodyPr vert="horz"/>
          <a:lstStyle>
            <a:lvl1pPr>
              <a:buFontTx/>
              <a:buNone/>
              <a:defRPr sz="3200" b="1">
                <a:solidFill>
                  <a:schemeClr val="tx2">
                    <a:lumMod val="75000"/>
                  </a:schemeClr>
                </a:solidFill>
              </a:defRPr>
            </a:lvl1pPr>
            <a:lvl2pPr>
              <a:buSzPct val="100000"/>
              <a:buFont typeface="Lucida Grande"/>
              <a:buChar char="■"/>
              <a:defRPr sz="2400" b="1"/>
            </a:lvl2pPr>
            <a:lvl3pPr marL="1371600" indent="-457200">
              <a:buClr>
                <a:schemeClr val="accent5">
                  <a:lumMod val="60000"/>
                  <a:lumOff val="40000"/>
                </a:schemeClr>
              </a:buClr>
              <a:buFont typeface="Wingdings" pitchFamily="2" charset="2"/>
              <a:buChar char="§"/>
              <a:defRPr sz="2000">
                <a:solidFill>
                  <a:srgbClr val="17375E"/>
                </a:solidFill>
              </a:defRPr>
            </a:lvl3pPr>
            <a:lvl4pPr marL="1435100" indent="-63500">
              <a:buFontTx/>
              <a:buNone/>
              <a:defRPr/>
            </a:lvl4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p:txBody>
      </p:sp>
      <p:pic>
        <p:nvPicPr>
          <p:cNvPr id="17" name="Image 8" descr="3pointbleu.pdf"/>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391400" y="6488113"/>
            <a:ext cx="533400" cy="131762"/>
          </a:xfrm>
          <a:prstGeom prst="rect">
            <a:avLst/>
          </a:prstGeom>
          <a:noFill/>
          <a:ln w="9525">
            <a:noFill/>
            <a:miter lim="800000"/>
            <a:headEnd/>
            <a:tailEnd/>
          </a:ln>
        </p:spPr>
      </p:pic>
      <p:pic>
        <p:nvPicPr>
          <p:cNvPr id="12" name="Image 11" descr="DSC_0072.jpg"/>
          <p:cNvPicPr>
            <a:picLocks noChangeAspect="1"/>
          </p:cNvPicPr>
          <p:nvPr userDrawn="1"/>
        </p:nvPicPr>
        <p:blipFill>
          <a:blip r:embed="rId4"/>
          <a:stretch>
            <a:fillRect/>
          </a:stretch>
        </p:blipFill>
        <p:spPr>
          <a:xfrm>
            <a:off x="7391400" y="1219200"/>
            <a:ext cx="1752600" cy="490728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Disposition personnalisée">
    <p:spTree>
      <p:nvGrpSpPr>
        <p:cNvPr id="1" name=""/>
        <p:cNvGrpSpPr/>
        <p:nvPr/>
      </p:nvGrpSpPr>
      <p:grpSpPr>
        <a:xfrm>
          <a:off x="0" y="0"/>
          <a:ext cx="0" cy="0"/>
          <a:chOff x="0" y="0"/>
          <a:chExt cx="0" cy="0"/>
        </a:xfrm>
      </p:grpSpPr>
      <p:pic>
        <p:nvPicPr>
          <p:cNvPr id="3" name="Image 6" descr="entete_p1.pdf"/>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239000" y="0"/>
            <a:ext cx="1905000" cy="1219200"/>
          </a:xfrm>
          <a:prstGeom prst="rect">
            <a:avLst/>
          </a:prstGeom>
          <a:noFill/>
          <a:ln w="9525">
            <a:noFill/>
            <a:miter lim="800000"/>
            <a:headEnd/>
            <a:tailEnd/>
          </a:ln>
        </p:spPr>
      </p:pic>
      <p:sp>
        <p:nvSpPr>
          <p:cNvPr id="5"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800">
                <a:solidFill>
                  <a:schemeClr val="tx1">
                    <a:tint val="75000"/>
                  </a:schemeClr>
                </a:solidFill>
                <a:latin typeface="+mn-lt"/>
                <a:ea typeface="+mn-ea"/>
                <a:cs typeface="+mn-cs"/>
              </a:defRPr>
            </a:lvl1pPr>
          </a:lstStyle>
          <a:p>
            <a:pPr>
              <a:defRPr/>
            </a:pPr>
            <a:r>
              <a:rPr lang="de-DE" smtClean="0"/>
              <a:t>Date</a:t>
            </a:r>
            <a:endParaRPr lang="fr-FR" dirty="0"/>
          </a:p>
        </p:txBody>
      </p:sp>
      <p:sp>
        <p:nvSpPr>
          <p:cNvPr id="6"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800">
                <a:solidFill>
                  <a:schemeClr val="tx1">
                    <a:tint val="75000"/>
                  </a:schemeClr>
                </a:solidFill>
                <a:latin typeface="+mn-lt"/>
                <a:ea typeface="+mn-ea"/>
                <a:cs typeface="+mn-cs"/>
              </a:defRPr>
            </a:lvl1pPr>
          </a:lstStyle>
          <a:p>
            <a:pPr>
              <a:defRPr/>
            </a:pPr>
            <a:r>
              <a:rPr lang="fr-FR" smtClean="0"/>
              <a:t>Nom de la manifestation</a:t>
            </a:r>
            <a:endParaRPr lang="fr-FR"/>
          </a:p>
        </p:txBody>
      </p:sp>
      <p:sp>
        <p:nvSpPr>
          <p:cNvPr id="7"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800">
                <a:solidFill>
                  <a:schemeClr val="tx1">
                    <a:tint val="75000"/>
                  </a:schemeClr>
                </a:solidFill>
                <a:latin typeface="+mn-lt"/>
                <a:ea typeface="+mn-ea"/>
                <a:cs typeface="+mn-cs"/>
              </a:defRPr>
            </a:lvl1pPr>
          </a:lstStyle>
          <a:p>
            <a:pPr>
              <a:defRPr/>
            </a:pPr>
            <a:fld id="{1BB3C07E-AFE6-BF43-B3A4-F5BBCDF9C52D}" type="slidenum">
              <a:rPr lang="fr-FR"/>
              <a:pPr>
                <a:defRPr/>
              </a:pPr>
              <a:t>‹N°›</a:t>
            </a:fld>
            <a:endParaRPr lang="fr-FR"/>
          </a:p>
        </p:txBody>
      </p:sp>
      <p:sp>
        <p:nvSpPr>
          <p:cNvPr id="10" name="ZoneTexte 9"/>
          <p:cNvSpPr txBox="1"/>
          <p:nvPr userDrawn="1"/>
        </p:nvSpPr>
        <p:spPr>
          <a:xfrm>
            <a:off x="152400" y="1219200"/>
            <a:ext cx="7086600" cy="523220"/>
          </a:xfrm>
          <a:prstGeom prst="rect">
            <a:avLst/>
          </a:prstGeom>
          <a:noFill/>
        </p:spPr>
        <p:txBody>
          <a:bodyPr wrap="square" rtlCol="0">
            <a:spAutoFit/>
          </a:bodyPr>
          <a:lstStyle/>
          <a:p>
            <a:endParaRPr lang="fr-FR" sz="2800" b="1" dirty="0" smtClean="0">
              <a:solidFill>
                <a:schemeClr val="tx2">
                  <a:lumMod val="75000"/>
                </a:schemeClr>
              </a:solidFill>
            </a:endParaRPr>
          </a:p>
        </p:txBody>
      </p:sp>
      <p:sp>
        <p:nvSpPr>
          <p:cNvPr id="16" name="Espace réservé du texte 15"/>
          <p:cNvSpPr>
            <a:spLocks noGrp="1"/>
          </p:cNvSpPr>
          <p:nvPr>
            <p:ph type="body" sz="quarter" idx="10"/>
          </p:nvPr>
        </p:nvSpPr>
        <p:spPr>
          <a:xfrm>
            <a:off x="304800" y="1219200"/>
            <a:ext cx="6934200" cy="4906963"/>
          </a:xfrm>
          <a:prstGeom prst="rect">
            <a:avLst/>
          </a:prstGeom>
        </p:spPr>
        <p:txBody>
          <a:bodyPr vert="horz"/>
          <a:lstStyle>
            <a:lvl1pPr>
              <a:buFontTx/>
              <a:buNone/>
              <a:defRPr sz="3200" b="1">
                <a:solidFill>
                  <a:schemeClr val="tx2">
                    <a:lumMod val="75000"/>
                  </a:schemeClr>
                </a:solidFill>
              </a:defRPr>
            </a:lvl1pPr>
            <a:lvl2pPr>
              <a:buSzPct val="100000"/>
              <a:buFont typeface="Lucida Grande"/>
              <a:buChar char="■"/>
              <a:defRPr sz="2400" b="1"/>
            </a:lvl2pPr>
            <a:lvl3pPr marL="1371600" indent="-457200">
              <a:buClr>
                <a:schemeClr val="accent5">
                  <a:lumMod val="60000"/>
                  <a:lumOff val="40000"/>
                </a:schemeClr>
              </a:buClr>
              <a:buFont typeface="Wingdings" pitchFamily="2" charset="2"/>
              <a:buChar char="§"/>
              <a:defRPr sz="2000">
                <a:solidFill>
                  <a:srgbClr val="17375E"/>
                </a:solidFill>
              </a:defRPr>
            </a:lvl3pPr>
            <a:lvl4pPr marL="1435100" indent="-63500">
              <a:buFontTx/>
              <a:buNone/>
              <a:defRPr/>
            </a:lvl4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p:txBody>
      </p:sp>
      <p:pic>
        <p:nvPicPr>
          <p:cNvPr id="17" name="Image 8" descr="3pointbleu.pdf"/>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391400" y="6488113"/>
            <a:ext cx="533400" cy="131762"/>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Disposition personnalisée">
    <p:spTree>
      <p:nvGrpSpPr>
        <p:cNvPr id="1" name=""/>
        <p:cNvGrpSpPr/>
        <p:nvPr/>
      </p:nvGrpSpPr>
      <p:grpSpPr>
        <a:xfrm>
          <a:off x="0" y="0"/>
          <a:ext cx="0" cy="0"/>
          <a:chOff x="0" y="0"/>
          <a:chExt cx="0" cy="0"/>
        </a:xfrm>
      </p:grpSpPr>
      <p:pic>
        <p:nvPicPr>
          <p:cNvPr id="7" name="Image 3" descr="entete_p1.pdf"/>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0"/>
            <a:ext cx="9144000" cy="1803400"/>
          </a:xfrm>
          <a:prstGeom prst="rect">
            <a:avLst/>
          </a:prstGeom>
          <a:noFill/>
          <a:ln w="9525">
            <a:noFill/>
            <a:miter lim="800000"/>
            <a:headEnd/>
            <a:tailEnd/>
          </a:ln>
        </p:spPr>
      </p:pic>
      <p:sp>
        <p:nvSpPr>
          <p:cNvPr id="8" name="Rectangle 7"/>
          <p:cNvSpPr/>
          <p:nvPr userDrawn="1"/>
        </p:nvSpPr>
        <p:spPr>
          <a:xfrm>
            <a:off x="304800" y="1676400"/>
            <a:ext cx="8534400" cy="4876800"/>
          </a:xfrm>
          <a:prstGeom prst="rect">
            <a:avLst/>
          </a:prstGeom>
          <a:solidFill>
            <a:schemeClr val="accent5">
              <a:lumMod val="75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1" name="Titre 10"/>
          <p:cNvSpPr>
            <a:spLocks noGrp="1"/>
          </p:cNvSpPr>
          <p:nvPr>
            <p:ph type="title" hasCustomPrompt="1"/>
          </p:nvPr>
        </p:nvSpPr>
        <p:spPr>
          <a:xfrm>
            <a:off x="533400" y="1905000"/>
            <a:ext cx="8305800" cy="1828800"/>
          </a:xfrm>
          <a:prstGeom prst="rect">
            <a:avLst/>
          </a:prstGeom>
        </p:spPr>
        <p:txBody>
          <a:bodyPr vert="horz"/>
          <a:lstStyle>
            <a:lvl1pPr algn="l">
              <a:defRPr sz="3600" b="1" baseline="0">
                <a:solidFill>
                  <a:schemeClr val="bg1"/>
                </a:solidFill>
              </a:defRPr>
            </a:lvl1pPr>
          </a:lstStyle>
          <a:p>
            <a:r>
              <a:rPr lang="fr-CH" dirty="0" smtClean="0"/>
              <a:t>Merci de votre attention !</a:t>
            </a:r>
            <a:r>
              <a:rPr lang="fr-CH" smtClean="0"/>
              <a:t/>
            </a:r>
            <a:br>
              <a:rPr lang="fr-CH" smtClean="0"/>
            </a:br>
            <a:endParaRPr lang="fr-FR" dirty="0"/>
          </a:p>
        </p:txBody>
      </p:sp>
      <p:sp>
        <p:nvSpPr>
          <p:cNvPr id="13" name="Espace réservé du texte 12"/>
          <p:cNvSpPr>
            <a:spLocks noGrp="1"/>
          </p:cNvSpPr>
          <p:nvPr>
            <p:ph type="body" sz="quarter" idx="10"/>
          </p:nvPr>
        </p:nvSpPr>
        <p:spPr>
          <a:xfrm>
            <a:off x="533400" y="4572000"/>
            <a:ext cx="6019800" cy="1143000"/>
          </a:xfrm>
          <a:prstGeom prst="rect">
            <a:avLst/>
          </a:prstGeom>
        </p:spPr>
        <p:txBody>
          <a:bodyPr vert="horz"/>
          <a:lstStyle>
            <a:lvl1pPr>
              <a:buFontTx/>
              <a:buNone/>
              <a:defRPr sz="1800">
                <a:solidFill>
                  <a:srgbClr val="FFFFFF"/>
                </a:solidFill>
              </a:defRPr>
            </a:lvl1pPr>
            <a:lvl2pPr>
              <a:buFontTx/>
              <a:buNone/>
              <a:defRPr sz="1800">
                <a:solidFill>
                  <a:srgbClr val="FFFFFF"/>
                </a:solidFill>
              </a:defRPr>
            </a:lvl2pPr>
            <a:lvl3pPr>
              <a:buFontTx/>
              <a:buNone/>
              <a:defRPr sz="1800">
                <a:solidFill>
                  <a:srgbClr val="FFFFFF"/>
                </a:solidFill>
              </a:defRPr>
            </a:lvl3pPr>
            <a:lvl4pPr>
              <a:buFontTx/>
              <a:buNone/>
              <a:defRPr sz="1800">
                <a:solidFill>
                  <a:srgbClr val="FFFFFF"/>
                </a:solidFill>
              </a:defRPr>
            </a:lvl4pPr>
            <a:lvl5pPr>
              <a:buFontTx/>
              <a:buNone/>
              <a:defRPr sz="1800">
                <a:solidFill>
                  <a:srgbClr val="FFFFFF"/>
                </a:solidFill>
              </a:defRPr>
            </a:lvl5pPr>
          </a:lstStyle>
          <a:p>
            <a:pPr lvl="0"/>
            <a:r>
              <a:rPr lang="fr-CH" smtClean="0"/>
              <a:t>Cliquez pour modifier les styles du texte du masque</a:t>
            </a:r>
          </a:p>
        </p:txBody>
      </p:sp>
      <p:pic>
        <p:nvPicPr>
          <p:cNvPr id="14" name="Image 13" descr="3pointblanc.pdf"/>
          <p:cNvPicPr>
            <a:picLocks noChangeAspect="1"/>
          </p:cNvPicPr>
          <p:nvPr userDrawn="1"/>
        </p:nvPicPr>
        <p:blipFill>
          <a:blip r:embed="rId3" cstate="screen">
            <a:extLst>
              <a:ext uri="{28A0092B-C50C-407E-A947-70E740481C1C}">
                <a14:useLocalDpi xmlns:a14="http://schemas.microsoft.com/office/drawing/2010/main"/>
              </a:ext>
            </a:extLst>
          </a:blip>
          <a:srcRect r="78947" b="81579"/>
          <a:stretch>
            <a:fillRect/>
          </a:stretch>
        </p:blipFill>
        <p:spPr>
          <a:xfrm>
            <a:off x="7391400" y="5943600"/>
            <a:ext cx="152400" cy="13335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7" r:id="rId4"/>
    <p:sldLayoutId id="2147483658" r:id="rId5"/>
    <p:sldLayoutId id="2147483654" r:id="rId6"/>
    <p:sldLayoutId id="2147483656" r:id="rId7"/>
    <p:sldLayoutId id="2147483655" r:id="rId8"/>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philoecole.friportail.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fp.ulaval.ca/philoenfant/cours.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ctrTitle"/>
          </p:nvPr>
        </p:nvSpPr>
        <p:spPr>
          <a:xfrm>
            <a:off x="685800" y="2130425"/>
            <a:ext cx="7772400" cy="1470025"/>
          </a:xfrm>
        </p:spPr>
        <p:txBody>
          <a:bodyPr/>
          <a:lstStyle/>
          <a:p>
            <a:endParaRPr lang="fr-FR" dirty="0"/>
          </a:p>
        </p:txBody>
      </p:sp>
      <p:sp>
        <p:nvSpPr>
          <p:cNvPr id="9" name="Sous-titre 2"/>
          <p:cNvSpPr>
            <a:spLocks noGrp="1"/>
          </p:cNvSpPr>
          <p:nvPr>
            <p:ph type="subTitle" idx="1"/>
          </p:nvPr>
        </p:nvSpPr>
        <p:spPr>
          <a:xfrm>
            <a:off x="1371600" y="3886200"/>
            <a:ext cx="6400800" cy="1752600"/>
          </a:xfrm>
        </p:spPr>
        <p:txBody>
          <a:bodyPr/>
          <a:lstStyle/>
          <a:p>
            <a:endParaRPr lang="fr-FR"/>
          </a:p>
        </p:txBody>
      </p:sp>
      <p:sp>
        <p:nvSpPr>
          <p:cNvPr id="10" name="Rectangle 9"/>
          <p:cNvSpPr/>
          <p:nvPr/>
        </p:nvSpPr>
        <p:spPr>
          <a:xfrm>
            <a:off x="304800" y="1676400"/>
            <a:ext cx="8534400" cy="4876800"/>
          </a:xfrm>
          <a:prstGeom prst="rect">
            <a:avLst/>
          </a:prstGeom>
          <a:solidFill>
            <a:schemeClr val="accent5">
              <a:lumMod val="75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r>
              <a:rPr lang="fr-FR" dirty="0"/>
              <a:t>Fondements méthodologiques et implications didactiques </a:t>
            </a:r>
            <a:endParaRPr lang="fr-FR" dirty="0" smtClean="0"/>
          </a:p>
          <a:p>
            <a:pPr fontAlgn="auto">
              <a:spcBef>
                <a:spcPts val="0"/>
              </a:spcBef>
              <a:spcAft>
                <a:spcPts val="0"/>
              </a:spcAft>
              <a:defRPr/>
            </a:pPr>
            <a:r>
              <a:rPr lang="fr-FR" dirty="0" smtClean="0"/>
              <a:t>dans </a:t>
            </a:r>
            <a:r>
              <a:rPr lang="fr-FR" dirty="0"/>
              <a:t>l’utilisation d’une ressource de formation en </a:t>
            </a:r>
            <a:r>
              <a:rPr lang="fr-FR" dirty="0" smtClean="0"/>
              <a:t>ligne</a:t>
            </a:r>
          </a:p>
          <a:p>
            <a:pPr fontAlgn="auto">
              <a:spcBef>
                <a:spcPts val="0"/>
              </a:spcBef>
              <a:spcAft>
                <a:spcPts val="0"/>
              </a:spcAft>
              <a:defRPr/>
            </a:pPr>
            <a:r>
              <a:rPr lang="fr-FR" dirty="0" smtClean="0"/>
              <a:t>dans le domaine de la philosophie pour enfants et adolescents</a:t>
            </a:r>
            <a:endParaRPr lang="fr-FR" dirty="0"/>
          </a:p>
        </p:txBody>
      </p:sp>
      <p:pic>
        <p:nvPicPr>
          <p:cNvPr id="13" name="Image 3" descr="entete_p1.pd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0"/>
            <a:ext cx="9144000" cy="1803400"/>
          </a:xfrm>
          <a:prstGeom prst="rect">
            <a:avLst/>
          </a:prstGeom>
          <a:noFill/>
          <a:ln w="9525">
            <a:noFill/>
            <a:miter lim="800000"/>
            <a:headEnd/>
            <a:tailEnd/>
          </a:ln>
        </p:spPr>
      </p:pic>
      <p:pic>
        <p:nvPicPr>
          <p:cNvPr id="14" name="Image 13" descr="3pointblanc.pdf"/>
          <p:cNvPicPr>
            <a:picLocks noChangeAspect="1"/>
          </p:cNvPicPr>
          <p:nvPr/>
        </p:nvPicPr>
        <p:blipFill>
          <a:blip r:embed="rId3" cstate="screen">
            <a:extLst>
              <a:ext uri="{28A0092B-C50C-407E-A947-70E740481C1C}">
                <a14:useLocalDpi xmlns:a14="http://schemas.microsoft.com/office/drawing/2010/main"/>
              </a:ext>
            </a:extLst>
          </a:blip>
          <a:srcRect r="10526" b="81579"/>
          <a:stretch>
            <a:fillRect/>
          </a:stretch>
        </p:blipFill>
        <p:spPr>
          <a:xfrm>
            <a:off x="7391400" y="5943600"/>
            <a:ext cx="647700" cy="133350"/>
          </a:xfrm>
          <a:prstGeom prst="rect">
            <a:avLst/>
          </a:prstGeom>
        </p:spPr>
      </p:pic>
      <p:sp>
        <p:nvSpPr>
          <p:cNvPr id="2" name="ZoneTexte 1"/>
          <p:cNvSpPr txBox="1"/>
          <p:nvPr/>
        </p:nvSpPr>
        <p:spPr>
          <a:xfrm>
            <a:off x="539552" y="1988840"/>
            <a:ext cx="8064896" cy="307777"/>
          </a:xfrm>
          <a:prstGeom prst="rect">
            <a:avLst/>
          </a:prstGeom>
          <a:noFill/>
        </p:spPr>
        <p:txBody>
          <a:bodyPr wrap="square" rtlCol="0">
            <a:spAutoFit/>
          </a:bodyPr>
          <a:lstStyle/>
          <a:p>
            <a:r>
              <a:rPr lang="fr-CH" sz="1400" dirty="0" err="1" smtClean="0"/>
              <a:t>Dr.phil</a:t>
            </a:r>
            <a:r>
              <a:rPr lang="fr-CH" sz="1400" dirty="0" smtClean="0"/>
              <a:t> Samuel </a:t>
            </a:r>
            <a:r>
              <a:rPr lang="fr-CH" sz="1400" dirty="0" err="1" smtClean="0"/>
              <a:t>Heinzen</a:t>
            </a:r>
            <a:r>
              <a:rPr lang="fr-CH" sz="1400" dirty="0" smtClean="0"/>
              <a:t>  </a:t>
            </a:r>
            <a:r>
              <a:rPr lang="fr-CH" sz="1400" dirty="0" err="1" smtClean="0"/>
              <a:t>Prof.HEP</a:t>
            </a:r>
            <a:r>
              <a:rPr lang="fr-CH" sz="1400" dirty="0" smtClean="0"/>
              <a:t>, Fribourg, Suisse</a:t>
            </a:r>
            <a:endParaRPr lang="fr-CH"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10</a:t>
            </a:fld>
            <a:endParaRPr lang="fr-FR"/>
          </a:p>
        </p:txBody>
      </p:sp>
      <p:sp>
        <p:nvSpPr>
          <p:cNvPr id="5" name="Espace réservé du texte 4"/>
          <p:cNvSpPr>
            <a:spLocks noGrp="1"/>
          </p:cNvSpPr>
          <p:nvPr>
            <p:ph type="body" sz="quarter" idx="10"/>
          </p:nvPr>
        </p:nvSpPr>
        <p:spPr/>
        <p:txBody>
          <a:bodyPr/>
          <a:lstStyle/>
          <a:p>
            <a:endParaRPr lang="fr-CH" sz="2000" b="0" dirty="0"/>
          </a:p>
          <a:p>
            <a:r>
              <a:rPr lang="fr-CH" sz="2000" b="0" i="1" dirty="0" smtClean="0"/>
              <a:t>Dominante  «universelle»</a:t>
            </a:r>
          </a:p>
          <a:p>
            <a:endParaRPr lang="fr-CH" sz="2000" b="0" dirty="0"/>
          </a:p>
          <a:p>
            <a:r>
              <a:rPr lang="fr-CH" sz="2000" b="0" dirty="0" smtClean="0"/>
              <a:t>	Behaviorisme, </a:t>
            </a:r>
            <a:r>
              <a:rPr lang="fr-CH" sz="2000" b="0" dirty="0" err="1" smtClean="0"/>
              <a:t>Piagetianisme</a:t>
            </a:r>
            <a:r>
              <a:rPr lang="fr-CH" sz="2000" b="0" dirty="0" smtClean="0"/>
              <a:t>, Cognitivisme… </a:t>
            </a:r>
          </a:p>
          <a:p>
            <a:endParaRPr lang="fr-CH" sz="2000" b="0" dirty="0" smtClean="0"/>
          </a:p>
          <a:p>
            <a:r>
              <a:rPr lang="fr-CH" sz="2000" b="0" dirty="0"/>
              <a:t>	</a:t>
            </a:r>
            <a:r>
              <a:rPr lang="fr-CH" sz="2000" b="0" dirty="0" smtClean="0"/>
              <a:t>	</a:t>
            </a:r>
            <a:endParaRPr lang="fr-CH" sz="2000" b="0" dirty="0"/>
          </a:p>
          <a:p>
            <a:r>
              <a:rPr lang="fr-CH" sz="2000" b="0" i="1" dirty="0" smtClean="0"/>
              <a:t>Impact sur la formation à la pratique philosophique </a:t>
            </a:r>
          </a:p>
          <a:p>
            <a:endParaRPr lang="fr-CH" sz="2000" b="0" dirty="0" smtClean="0"/>
          </a:p>
          <a:p>
            <a:r>
              <a:rPr lang="fr-CH" sz="2000" b="0" dirty="0"/>
              <a:t>	</a:t>
            </a:r>
            <a:r>
              <a:rPr lang="fr-CH" sz="2000" b="0" dirty="0" smtClean="0"/>
              <a:t>Construction du dispositif formateur sur la base d’un système «transcendant» transférant des savoirs prédéfinis. </a:t>
            </a:r>
            <a:endParaRPr lang="fr-CH" sz="2000" b="0" dirty="0"/>
          </a:p>
          <a:p>
            <a:r>
              <a:rPr lang="fr-CH" sz="2000" b="0" dirty="0" smtClean="0"/>
              <a:t>	</a:t>
            </a:r>
            <a:endParaRPr lang="fr-CH" sz="2000" b="0" dirty="0"/>
          </a:p>
        </p:txBody>
      </p:sp>
      <p:sp>
        <p:nvSpPr>
          <p:cNvPr id="6" name="ZoneTexte 5"/>
          <p:cNvSpPr txBox="1"/>
          <p:nvPr/>
        </p:nvSpPr>
        <p:spPr>
          <a:xfrm>
            <a:off x="457200" y="404664"/>
            <a:ext cx="5915000" cy="369332"/>
          </a:xfrm>
          <a:prstGeom prst="rect">
            <a:avLst/>
          </a:prstGeom>
          <a:noFill/>
        </p:spPr>
        <p:txBody>
          <a:bodyPr wrap="square" rtlCol="0">
            <a:spAutoFit/>
          </a:bodyPr>
          <a:lstStyle/>
          <a:p>
            <a:r>
              <a:rPr lang="fr-CH" b="1" dirty="0" smtClean="0">
                <a:solidFill>
                  <a:schemeClr val="accent1">
                    <a:lumMod val="75000"/>
                  </a:schemeClr>
                </a:solidFill>
              </a:rPr>
              <a:t>Le web comme espace pédagogique </a:t>
            </a:r>
            <a:endParaRPr lang="fr-CH" b="1" dirty="0">
              <a:solidFill>
                <a:schemeClr val="accent1">
                  <a:lumMod val="75000"/>
                </a:schemeClr>
              </a:solidFill>
            </a:endParaRPr>
          </a:p>
        </p:txBody>
      </p:sp>
    </p:spTree>
    <p:extLst>
      <p:ext uri="{BB962C8B-B14F-4D97-AF65-F5344CB8AC3E}">
        <p14:creationId xmlns:p14="http://schemas.microsoft.com/office/powerpoint/2010/main" val="78115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11</a:t>
            </a:fld>
            <a:endParaRPr lang="fr-FR"/>
          </a:p>
        </p:txBody>
      </p:sp>
      <p:sp>
        <p:nvSpPr>
          <p:cNvPr id="5" name="Espace réservé du texte 4"/>
          <p:cNvSpPr>
            <a:spLocks noGrp="1"/>
          </p:cNvSpPr>
          <p:nvPr>
            <p:ph type="body" sz="quarter" idx="10"/>
          </p:nvPr>
        </p:nvSpPr>
        <p:spPr/>
        <p:txBody>
          <a:bodyPr/>
          <a:lstStyle/>
          <a:p>
            <a:pPr lvl="0"/>
            <a:r>
              <a:rPr lang="fr-CH" sz="2000" b="0" i="1" dirty="0">
                <a:solidFill>
                  <a:srgbClr val="1F497D">
                    <a:lumMod val="75000"/>
                  </a:srgbClr>
                </a:solidFill>
              </a:rPr>
              <a:t>Dominante située </a:t>
            </a:r>
            <a:endParaRPr lang="fr-CH" sz="2000" b="0" i="1" dirty="0" smtClean="0">
              <a:solidFill>
                <a:srgbClr val="1F497D">
                  <a:lumMod val="75000"/>
                </a:srgbClr>
              </a:solidFill>
            </a:endParaRPr>
          </a:p>
          <a:p>
            <a:pPr lvl="0"/>
            <a:endParaRPr lang="fr-CH" sz="2000" b="0" i="1" dirty="0">
              <a:solidFill>
                <a:srgbClr val="1F497D">
                  <a:lumMod val="75000"/>
                </a:srgbClr>
              </a:solidFill>
            </a:endParaRPr>
          </a:p>
          <a:p>
            <a:pPr lvl="0"/>
            <a:r>
              <a:rPr lang="fr-CH" sz="2000" b="0" dirty="0">
                <a:solidFill>
                  <a:srgbClr val="1F497D">
                    <a:lumMod val="75000"/>
                  </a:srgbClr>
                </a:solidFill>
              </a:rPr>
              <a:t>		</a:t>
            </a:r>
            <a:r>
              <a:rPr lang="fr-CH" sz="2000" b="0" dirty="0" smtClean="0">
                <a:solidFill>
                  <a:srgbClr val="1F497D">
                    <a:lumMod val="75000"/>
                  </a:srgbClr>
                </a:solidFill>
              </a:rPr>
              <a:t>L’apprentissage dans </a:t>
            </a:r>
            <a:r>
              <a:rPr lang="fr-CH" sz="2000" b="0" dirty="0">
                <a:solidFill>
                  <a:srgbClr val="1F497D">
                    <a:lumMod val="75000"/>
                  </a:srgbClr>
                </a:solidFill>
              </a:rPr>
              <a:t>et par l’environnement </a:t>
            </a:r>
            <a:r>
              <a:rPr lang="fr-CH" sz="2000" b="0" dirty="0" smtClean="0">
                <a:solidFill>
                  <a:srgbClr val="1F497D">
                    <a:lumMod val="75000"/>
                  </a:srgbClr>
                </a:solidFill>
              </a:rPr>
              <a:t>.</a:t>
            </a:r>
            <a:endParaRPr lang="fr-CH" sz="2000" b="0" dirty="0">
              <a:solidFill>
                <a:srgbClr val="1F497D">
                  <a:lumMod val="75000"/>
                </a:srgbClr>
              </a:solidFill>
            </a:endParaRPr>
          </a:p>
          <a:p>
            <a:r>
              <a:rPr lang="fr-CH" sz="2000" b="0" dirty="0">
                <a:solidFill>
                  <a:srgbClr val="1F497D">
                    <a:lumMod val="75000"/>
                  </a:srgbClr>
                </a:solidFill>
              </a:rPr>
              <a:t>		</a:t>
            </a:r>
            <a:r>
              <a:rPr lang="fr-CH" sz="2000" b="0" dirty="0" smtClean="0">
                <a:solidFill>
                  <a:srgbClr val="1F497D">
                    <a:lumMod val="75000"/>
                  </a:srgbClr>
                </a:solidFill>
              </a:rPr>
              <a:t>L’opportunisme dans la planification des</a:t>
            </a:r>
          </a:p>
          <a:p>
            <a:r>
              <a:rPr lang="fr-CH" sz="2000" b="0" dirty="0">
                <a:solidFill>
                  <a:srgbClr val="1F497D">
                    <a:lumMod val="75000"/>
                  </a:srgbClr>
                </a:solidFill>
              </a:rPr>
              <a:t>	</a:t>
            </a:r>
            <a:r>
              <a:rPr lang="fr-CH" sz="2000" b="0" dirty="0" smtClean="0">
                <a:solidFill>
                  <a:srgbClr val="1F497D">
                    <a:lumMod val="75000"/>
                  </a:srgbClr>
                </a:solidFill>
              </a:rPr>
              <a:t>	stratégies.</a:t>
            </a:r>
          </a:p>
          <a:p>
            <a:pPr lvl="0"/>
            <a:r>
              <a:rPr lang="fr-CH" sz="2000" b="0" dirty="0">
                <a:solidFill>
                  <a:srgbClr val="1F497D">
                    <a:lumMod val="75000"/>
                  </a:srgbClr>
                </a:solidFill>
              </a:rPr>
              <a:t>	</a:t>
            </a:r>
            <a:r>
              <a:rPr lang="fr-CH" sz="2000" b="0" dirty="0" smtClean="0">
                <a:solidFill>
                  <a:srgbClr val="1F497D">
                    <a:lumMod val="75000"/>
                  </a:srgbClr>
                </a:solidFill>
              </a:rPr>
              <a:t>	Les artefacts signifiants. </a:t>
            </a:r>
          </a:p>
          <a:p>
            <a:pPr lvl="0"/>
            <a:r>
              <a:rPr lang="fr-CH" sz="2000" b="0" dirty="0">
                <a:solidFill>
                  <a:srgbClr val="1F497D">
                    <a:lumMod val="75000"/>
                  </a:srgbClr>
                </a:solidFill>
              </a:rPr>
              <a:t>	</a:t>
            </a:r>
            <a:r>
              <a:rPr lang="fr-CH" sz="2000" b="0" dirty="0" smtClean="0">
                <a:solidFill>
                  <a:srgbClr val="1F497D">
                    <a:lumMod val="75000"/>
                  </a:srgbClr>
                </a:solidFill>
              </a:rPr>
              <a:t>	</a:t>
            </a:r>
            <a:r>
              <a:rPr lang="en-US" sz="1100" b="0" dirty="0">
                <a:solidFill>
                  <a:srgbClr val="1F497D">
                    <a:lumMod val="75000"/>
                  </a:srgbClr>
                </a:solidFill>
              </a:rPr>
              <a:t>(</a:t>
            </a:r>
            <a:r>
              <a:rPr lang="en-US" sz="1100" b="0" dirty="0" err="1">
                <a:solidFill>
                  <a:srgbClr val="1F497D">
                    <a:lumMod val="75000"/>
                  </a:srgbClr>
                </a:solidFill>
              </a:rPr>
              <a:t>Greeno</a:t>
            </a:r>
            <a:r>
              <a:rPr lang="en-US" sz="1100" b="0" dirty="0">
                <a:solidFill>
                  <a:srgbClr val="1F497D">
                    <a:lumMod val="75000"/>
                  </a:srgbClr>
                </a:solidFill>
              </a:rPr>
              <a:t>, 1989; Brown, Collins &amp; </a:t>
            </a:r>
            <a:r>
              <a:rPr lang="en-US" sz="1100" b="0" dirty="0" err="1">
                <a:solidFill>
                  <a:srgbClr val="1F497D">
                    <a:lumMod val="75000"/>
                  </a:srgbClr>
                </a:solidFill>
              </a:rPr>
              <a:t>Duguid</a:t>
            </a:r>
            <a:r>
              <a:rPr lang="en-US" sz="1100" b="0" dirty="0">
                <a:solidFill>
                  <a:srgbClr val="1F497D">
                    <a:lumMod val="75000"/>
                  </a:srgbClr>
                </a:solidFill>
              </a:rPr>
              <a:t>, 1989 ; Lave &amp; </a:t>
            </a:r>
            <a:r>
              <a:rPr lang="en-US" sz="1100" b="0" dirty="0" smtClean="0">
                <a:solidFill>
                  <a:srgbClr val="1F497D">
                    <a:lumMod val="75000"/>
                  </a:srgbClr>
                </a:solidFill>
              </a:rPr>
              <a:t>Wenger</a:t>
            </a:r>
            <a:r>
              <a:rPr lang="en-US" sz="1100" b="0" dirty="0">
                <a:solidFill>
                  <a:srgbClr val="1F497D">
                    <a:lumMod val="75000"/>
                  </a:srgbClr>
                </a:solidFill>
              </a:rPr>
              <a:t>, 1989 ; B. Grison 2004). </a:t>
            </a:r>
            <a:endParaRPr lang="fr-CH" sz="1100" b="0" dirty="0" smtClean="0">
              <a:solidFill>
                <a:srgbClr val="1F497D">
                  <a:lumMod val="75000"/>
                </a:srgbClr>
              </a:solidFill>
            </a:endParaRPr>
          </a:p>
          <a:p>
            <a:pPr lvl="0"/>
            <a:endParaRPr lang="fr-CH" sz="2000" b="0" i="1" dirty="0">
              <a:solidFill>
                <a:srgbClr val="1F497D">
                  <a:lumMod val="75000"/>
                </a:srgbClr>
              </a:solidFill>
            </a:endParaRPr>
          </a:p>
          <a:p>
            <a:r>
              <a:rPr lang="fr-CH" sz="2000" b="0" i="1" dirty="0"/>
              <a:t>Impact sur la formation à la pratique philosophique </a:t>
            </a:r>
            <a:endParaRPr lang="fr-CH" sz="2000" b="0" i="1" dirty="0" smtClean="0"/>
          </a:p>
          <a:p>
            <a:endParaRPr lang="fr-CH" sz="2000" b="0" dirty="0"/>
          </a:p>
          <a:p>
            <a:r>
              <a:rPr lang="fr-CH" sz="2000" b="0" dirty="0" smtClean="0"/>
              <a:t>	</a:t>
            </a:r>
            <a:r>
              <a:rPr lang="fr-FR" sz="2000" b="0" dirty="0"/>
              <a:t>Construction du dispositif formateur sur la base d’un système «immanent» </a:t>
            </a:r>
            <a:r>
              <a:rPr lang="fr-FR" sz="2000" b="0" dirty="0" smtClean="0"/>
              <a:t>de processus visant des compétences ciblées.</a:t>
            </a:r>
            <a:endParaRPr lang="fr-FR" sz="2000" b="0" dirty="0"/>
          </a:p>
          <a:p>
            <a:endParaRPr lang="fr-CH" sz="2000" b="0" dirty="0"/>
          </a:p>
          <a:p>
            <a:endParaRPr lang="fr-CH" dirty="0"/>
          </a:p>
        </p:txBody>
      </p:sp>
      <p:sp>
        <p:nvSpPr>
          <p:cNvPr id="6" name="Rectangle 5"/>
          <p:cNvSpPr/>
          <p:nvPr/>
        </p:nvSpPr>
        <p:spPr>
          <a:xfrm>
            <a:off x="581275" y="548680"/>
            <a:ext cx="4249881" cy="369332"/>
          </a:xfrm>
          <a:prstGeom prst="rect">
            <a:avLst/>
          </a:prstGeom>
        </p:spPr>
        <p:txBody>
          <a:bodyPr wrap="none">
            <a:spAutoFit/>
          </a:bodyPr>
          <a:lstStyle/>
          <a:p>
            <a:r>
              <a:rPr lang="fr-FR" b="1" dirty="0">
                <a:solidFill>
                  <a:schemeClr val="accent1">
                    <a:lumMod val="75000"/>
                  </a:schemeClr>
                </a:solidFill>
              </a:rPr>
              <a:t>Le web comme espace pédagogique </a:t>
            </a:r>
          </a:p>
        </p:txBody>
      </p:sp>
    </p:spTree>
    <p:extLst>
      <p:ext uri="{BB962C8B-B14F-4D97-AF65-F5344CB8AC3E}">
        <p14:creationId xmlns:p14="http://schemas.microsoft.com/office/powerpoint/2010/main" val="1603732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12</a:t>
            </a:fld>
            <a:endParaRPr lang="fr-FR"/>
          </a:p>
        </p:txBody>
      </p:sp>
      <p:sp>
        <p:nvSpPr>
          <p:cNvPr id="5" name="Espace réservé du texte 4"/>
          <p:cNvSpPr>
            <a:spLocks noGrp="1"/>
          </p:cNvSpPr>
          <p:nvPr>
            <p:ph type="body" sz="quarter" idx="10"/>
          </p:nvPr>
        </p:nvSpPr>
        <p:spPr/>
        <p:txBody>
          <a:bodyPr/>
          <a:lstStyle/>
          <a:p>
            <a:r>
              <a:rPr lang="fr-FR" sz="2000" b="0" i="1" dirty="0"/>
              <a:t>Dominante outil </a:t>
            </a:r>
          </a:p>
          <a:p>
            <a:r>
              <a:rPr lang="fr-FR" sz="2000" b="0" dirty="0"/>
              <a:t>		</a:t>
            </a:r>
            <a:endParaRPr lang="fr-FR" sz="2000" b="0" dirty="0" smtClean="0"/>
          </a:p>
          <a:p>
            <a:r>
              <a:rPr lang="fr-FR" sz="2000" b="0" dirty="0"/>
              <a:t>	</a:t>
            </a:r>
            <a:r>
              <a:rPr lang="fr-FR" sz="2000" b="0" dirty="0" smtClean="0"/>
              <a:t>	La force des moyens</a:t>
            </a:r>
          </a:p>
          <a:p>
            <a:r>
              <a:rPr lang="fr-FR" sz="2000" b="0" dirty="0" smtClean="0"/>
              <a:t>		La communication décentralisée</a:t>
            </a:r>
            <a:endParaRPr lang="fr-FR" sz="2000" b="0" dirty="0"/>
          </a:p>
          <a:p>
            <a:r>
              <a:rPr lang="fr-FR" sz="2000" b="0" dirty="0"/>
              <a:t>		La modification </a:t>
            </a:r>
            <a:r>
              <a:rPr lang="fr-FR" sz="2000" b="0" dirty="0" smtClean="0"/>
              <a:t>continuelle</a:t>
            </a:r>
          </a:p>
          <a:p>
            <a:r>
              <a:rPr lang="fr-FR" sz="2000" b="0" dirty="0" smtClean="0"/>
              <a:t>	</a:t>
            </a:r>
            <a:r>
              <a:rPr lang="fr-FR" sz="2000" b="0" dirty="0"/>
              <a:t>	</a:t>
            </a:r>
            <a:r>
              <a:rPr lang="fr-FR" sz="1200" b="0" dirty="0" smtClean="0"/>
              <a:t>L’idée de poétique du web selon Tim </a:t>
            </a:r>
            <a:r>
              <a:rPr lang="fr-FR" sz="1200" b="0" dirty="0" err="1" smtClean="0"/>
              <a:t>Berners</a:t>
            </a:r>
            <a:r>
              <a:rPr lang="fr-FR" sz="1200" b="0" dirty="0" smtClean="0"/>
              <a:t>-Lee, (</a:t>
            </a:r>
            <a:r>
              <a:rPr lang="fr-CH" sz="1200" b="0" dirty="0" smtClean="0"/>
              <a:t>A. </a:t>
            </a:r>
            <a:r>
              <a:rPr lang="fr-CH" sz="1200" b="0" dirty="0" err="1" smtClean="0"/>
              <a:t>Monnin</a:t>
            </a:r>
            <a:r>
              <a:rPr lang="fr-CH" sz="1200" b="0" dirty="0" smtClean="0"/>
              <a:t> 2011), l’idée de moteur 	</a:t>
            </a:r>
            <a:r>
              <a:rPr lang="fr-CH" sz="1200" b="0" dirty="0" err="1" smtClean="0"/>
              <a:t>civilisationnel</a:t>
            </a:r>
            <a:r>
              <a:rPr lang="fr-CH" sz="1200" b="0" dirty="0" smtClean="0"/>
              <a:t> par l’innovation de </a:t>
            </a:r>
            <a:r>
              <a:rPr lang="fr-CH" sz="1200" b="0" dirty="0" err="1" smtClean="0"/>
              <a:t>Deirdre</a:t>
            </a:r>
            <a:r>
              <a:rPr lang="fr-CH" sz="1200" b="0" dirty="0" smtClean="0"/>
              <a:t> </a:t>
            </a:r>
            <a:r>
              <a:rPr lang="fr-CH" sz="1200" b="0" dirty="0" err="1" smtClean="0"/>
              <a:t>McCloskey</a:t>
            </a:r>
            <a:r>
              <a:rPr lang="fr-CH" sz="1200" b="0" dirty="0" smtClean="0"/>
              <a:t> .</a:t>
            </a:r>
          </a:p>
          <a:p>
            <a:r>
              <a:rPr lang="fr-CH" sz="1200" b="0" dirty="0"/>
              <a:t>	</a:t>
            </a:r>
            <a:r>
              <a:rPr lang="fr-CH" sz="1200" b="0" dirty="0" smtClean="0"/>
              <a:t>	</a:t>
            </a:r>
            <a:r>
              <a:rPr lang="fr-FR" sz="1200" b="0" dirty="0" smtClean="0"/>
              <a:t>La théorie </a:t>
            </a:r>
            <a:r>
              <a:rPr lang="fr-FR" sz="1200" b="0" dirty="0"/>
              <a:t>du support  </a:t>
            </a:r>
            <a:r>
              <a:rPr lang="fr-FR" sz="1200" b="0" dirty="0" smtClean="0"/>
              <a:t>selon B. </a:t>
            </a:r>
            <a:r>
              <a:rPr lang="fr-FR" sz="1200" b="0" dirty="0" err="1" smtClean="0"/>
              <a:t>Stiegler</a:t>
            </a:r>
            <a:r>
              <a:rPr lang="fr-FR" sz="1200" b="0" dirty="0" smtClean="0"/>
              <a:t> </a:t>
            </a:r>
            <a:r>
              <a:rPr lang="fr-FR" sz="1200" b="0" dirty="0"/>
              <a:t>et </a:t>
            </a:r>
            <a:r>
              <a:rPr lang="fr-FR" sz="1200" b="0" dirty="0" err="1" smtClean="0"/>
              <a:t>B.Bachimont</a:t>
            </a:r>
            <a:r>
              <a:rPr lang="fr-FR" sz="1200" b="0" dirty="0" smtClean="0"/>
              <a:t> , </a:t>
            </a:r>
            <a:r>
              <a:rPr lang="fr-FR" sz="1200" b="0" dirty="0" err="1" smtClean="0"/>
              <a:t>l’extended</a:t>
            </a:r>
            <a:r>
              <a:rPr lang="fr-FR" sz="1200" b="0" dirty="0" smtClean="0"/>
              <a:t> </a:t>
            </a:r>
            <a:r>
              <a:rPr lang="fr-FR" sz="1200" b="0" dirty="0" err="1" smtClean="0"/>
              <a:t>mind</a:t>
            </a:r>
            <a:r>
              <a:rPr lang="fr-FR" sz="1200" b="0" dirty="0" smtClean="0"/>
              <a:t> 	d‘ A. Clark </a:t>
            </a:r>
            <a:r>
              <a:rPr lang="fr-FR" sz="1200" b="0" dirty="0"/>
              <a:t>et </a:t>
            </a:r>
            <a:r>
              <a:rPr lang="fr-FR" sz="1200" b="0" dirty="0" smtClean="0"/>
              <a:t>	D. 	</a:t>
            </a:r>
            <a:r>
              <a:rPr lang="fr-FR" sz="1200" b="0" dirty="0" err="1" smtClean="0"/>
              <a:t>Chalmers</a:t>
            </a:r>
            <a:r>
              <a:rPr lang="fr-FR" sz="1200" b="0" dirty="0" smtClean="0"/>
              <a:t>, la mémoire </a:t>
            </a:r>
            <a:r>
              <a:rPr lang="fr-FR" sz="1200" b="0" dirty="0" err="1" smtClean="0"/>
              <a:t>transactive</a:t>
            </a:r>
            <a:r>
              <a:rPr lang="fr-FR" sz="1200" b="0" dirty="0"/>
              <a:t> (</a:t>
            </a:r>
            <a:r>
              <a:rPr lang="fr-FR" sz="1200" b="0" dirty="0" err="1" smtClean="0"/>
              <a:t>Sparrow</a:t>
            </a:r>
            <a:r>
              <a:rPr lang="fr-FR" sz="1200" b="0" dirty="0" smtClean="0"/>
              <a:t> ,</a:t>
            </a:r>
            <a:r>
              <a:rPr lang="fr-FR" sz="1200" b="0" dirty="0" err="1" smtClean="0"/>
              <a:t>Wegner</a:t>
            </a:r>
            <a:r>
              <a:rPr lang="fr-FR" sz="1200" b="0" dirty="0" err="1"/>
              <a:t>,</a:t>
            </a:r>
            <a:r>
              <a:rPr lang="fr-FR" sz="1200" b="0" dirty="0" err="1" smtClean="0"/>
              <a:t>Liu</a:t>
            </a:r>
            <a:r>
              <a:rPr lang="fr-FR" sz="1200" b="0" dirty="0" smtClean="0"/>
              <a:t>  2011).</a:t>
            </a:r>
          </a:p>
          <a:p>
            <a:endParaRPr lang="fr-FR" sz="2000" b="0" dirty="0"/>
          </a:p>
          <a:p>
            <a:r>
              <a:rPr lang="fr-CH" sz="2000" b="0" dirty="0"/>
              <a:t>Impact sur la formation à la pratique philosophique </a:t>
            </a:r>
          </a:p>
          <a:p>
            <a:endParaRPr lang="fr-FR" sz="2000" b="0" dirty="0" smtClean="0"/>
          </a:p>
          <a:p>
            <a:r>
              <a:rPr lang="fr-FR" sz="2000" b="0" dirty="0"/>
              <a:t>	Construction du dispositif formateur sur la base d’un </a:t>
            </a:r>
            <a:r>
              <a:rPr lang="fr-FR" sz="2000" b="0" dirty="0" smtClean="0"/>
              <a:t>système « </a:t>
            </a:r>
            <a:r>
              <a:rPr lang="fr-FR" sz="2000" b="0" dirty="0" err="1" smtClean="0"/>
              <a:t>autopoiètique</a:t>
            </a:r>
            <a:r>
              <a:rPr lang="fr-FR" sz="2000" b="0" dirty="0" smtClean="0"/>
              <a:t> » d’échanges d’informations visant des interactions évolutives. </a:t>
            </a:r>
            <a:endParaRPr lang="fr-FR" sz="2000" b="0" dirty="0"/>
          </a:p>
          <a:p>
            <a:r>
              <a:rPr lang="fr-CH" b="0" dirty="0" smtClean="0"/>
              <a:t>	</a:t>
            </a:r>
            <a:endParaRPr lang="fr-CH" b="0" dirty="0"/>
          </a:p>
        </p:txBody>
      </p:sp>
      <p:sp>
        <p:nvSpPr>
          <p:cNvPr id="6" name="ZoneTexte 5"/>
          <p:cNvSpPr txBox="1"/>
          <p:nvPr/>
        </p:nvSpPr>
        <p:spPr>
          <a:xfrm>
            <a:off x="457200" y="404664"/>
            <a:ext cx="5915000" cy="369332"/>
          </a:xfrm>
          <a:prstGeom prst="rect">
            <a:avLst/>
          </a:prstGeom>
          <a:noFill/>
        </p:spPr>
        <p:txBody>
          <a:bodyPr wrap="square" rtlCol="0">
            <a:spAutoFit/>
          </a:bodyPr>
          <a:lstStyle/>
          <a:p>
            <a:r>
              <a:rPr lang="fr-CH" b="1" dirty="0" smtClean="0">
                <a:solidFill>
                  <a:schemeClr val="accent1">
                    <a:lumMod val="75000"/>
                  </a:schemeClr>
                </a:solidFill>
              </a:rPr>
              <a:t>Le web comme espace pédagogique </a:t>
            </a:r>
            <a:endParaRPr lang="fr-CH" b="1" dirty="0">
              <a:solidFill>
                <a:schemeClr val="accent1">
                  <a:lumMod val="75000"/>
                </a:schemeClr>
              </a:solidFill>
            </a:endParaRPr>
          </a:p>
        </p:txBody>
      </p:sp>
    </p:spTree>
    <p:extLst>
      <p:ext uri="{BB962C8B-B14F-4D97-AF65-F5344CB8AC3E}">
        <p14:creationId xmlns:p14="http://schemas.microsoft.com/office/powerpoint/2010/main" val="837104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13</a:t>
            </a:fld>
            <a:endParaRPr lang="fr-FR"/>
          </a:p>
        </p:txBody>
      </p:sp>
      <p:sp>
        <p:nvSpPr>
          <p:cNvPr id="5" name="Espace réservé du texte 4"/>
          <p:cNvSpPr>
            <a:spLocks noGrp="1"/>
          </p:cNvSpPr>
          <p:nvPr>
            <p:ph type="body" sz="quarter" idx="10"/>
          </p:nvPr>
        </p:nvSpPr>
        <p:spPr/>
        <p:txBody>
          <a:bodyPr/>
          <a:lstStyle/>
          <a:p>
            <a:r>
              <a:rPr lang="fr-CH" sz="2000" b="0" i="1" dirty="0" smtClean="0"/>
              <a:t>La question de l’infinité et de la totalité </a:t>
            </a:r>
          </a:p>
          <a:p>
            <a:endParaRPr lang="fr-CH" sz="2000" b="0" i="1" dirty="0"/>
          </a:p>
          <a:p>
            <a:r>
              <a:rPr lang="fr-CH" sz="2000" b="0" i="1" dirty="0" smtClean="0"/>
              <a:t>La piste de Levinas</a:t>
            </a:r>
          </a:p>
          <a:p>
            <a:endParaRPr lang="fr-CH" sz="2000" b="0" dirty="0"/>
          </a:p>
          <a:p>
            <a:r>
              <a:rPr lang="fr-FR" sz="2000" dirty="0"/>
              <a:t>	</a:t>
            </a:r>
            <a:r>
              <a:rPr lang="fr-FR" sz="2000" b="0" dirty="0" smtClean="0"/>
              <a:t>La </a:t>
            </a:r>
            <a:r>
              <a:rPr lang="fr-FR" sz="2000" b="0" dirty="0"/>
              <a:t>connaissance, le besoin et le </a:t>
            </a:r>
            <a:r>
              <a:rPr lang="fr-FR" sz="2000" b="0" dirty="0" smtClean="0"/>
              <a:t>pouvoir assimilent l’autre au </a:t>
            </a:r>
            <a:r>
              <a:rPr lang="fr-FR" sz="2000" b="0" dirty="0"/>
              <a:t>même, le même étant ce qui caractérise la totalité de </a:t>
            </a:r>
            <a:r>
              <a:rPr lang="fr-FR" sz="2000" b="0" dirty="0" smtClean="0"/>
              <a:t>l’être.</a:t>
            </a:r>
            <a:endParaRPr lang="fr-FR" sz="2000" b="0" dirty="0"/>
          </a:p>
          <a:p>
            <a:r>
              <a:rPr lang="fr-FR" sz="2000" b="0" dirty="0" smtClean="0"/>
              <a:t>	L’expérience de l’autre implique de reconnaitre son impossible réduction au même.	</a:t>
            </a:r>
          </a:p>
          <a:p>
            <a:r>
              <a:rPr lang="fr-FR" sz="2000" b="0" dirty="0"/>
              <a:t>	L’autre </a:t>
            </a:r>
            <a:r>
              <a:rPr lang="fr-FR" sz="2000" b="0" dirty="0" smtClean="0"/>
              <a:t>expose ainsi son </a:t>
            </a:r>
            <a:r>
              <a:rPr lang="fr-FR" sz="2000" b="0" i="1" dirty="0" err="1" smtClean="0"/>
              <a:t>illéité</a:t>
            </a:r>
            <a:r>
              <a:rPr lang="fr-FR" sz="2000" b="0" i="1" dirty="0"/>
              <a:t> </a:t>
            </a:r>
            <a:r>
              <a:rPr lang="fr-FR" sz="2000" b="0" i="1" dirty="0" smtClean="0"/>
              <a:t>(</a:t>
            </a:r>
            <a:r>
              <a:rPr lang="fr-FR" sz="2000" b="0" dirty="0" smtClean="0"/>
              <a:t>caractère </a:t>
            </a:r>
            <a:r>
              <a:rPr lang="fr-FR" sz="2000" b="0" dirty="0"/>
              <a:t>de celui qui est absent). Cette absence permet à l’autre d’échapper à la totalité de l’être et se dévoile ainsi de l’ordre de l’infini. </a:t>
            </a:r>
            <a:endParaRPr lang="fr-CH" sz="2000" b="0" dirty="0" smtClean="0"/>
          </a:p>
          <a:p>
            <a:endParaRPr lang="fr-CH" sz="2000" b="0" dirty="0"/>
          </a:p>
          <a:p>
            <a:endParaRPr lang="fr-CH" sz="2000" b="0" dirty="0"/>
          </a:p>
          <a:p>
            <a:endParaRPr lang="fr-CH" sz="2000" b="0" dirty="0"/>
          </a:p>
          <a:p>
            <a:endParaRPr lang="fr-CH" sz="2000" b="0" dirty="0"/>
          </a:p>
        </p:txBody>
      </p:sp>
      <p:sp>
        <p:nvSpPr>
          <p:cNvPr id="6" name="ZoneTexte 5"/>
          <p:cNvSpPr txBox="1"/>
          <p:nvPr/>
        </p:nvSpPr>
        <p:spPr>
          <a:xfrm>
            <a:off x="539552" y="548680"/>
            <a:ext cx="5400600" cy="369332"/>
          </a:xfrm>
          <a:prstGeom prst="rect">
            <a:avLst/>
          </a:prstGeom>
          <a:noFill/>
        </p:spPr>
        <p:txBody>
          <a:bodyPr wrap="square" rtlCol="0">
            <a:spAutoFit/>
          </a:bodyPr>
          <a:lstStyle/>
          <a:p>
            <a:r>
              <a:rPr lang="fr-CH" b="1" dirty="0" smtClean="0">
                <a:solidFill>
                  <a:schemeClr val="accent1">
                    <a:lumMod val="75000"/>
                  </a:schemeClr>
                </a:solidFill>
              </a:rPr>
              <a:t>Le web dans une perspective philosophique </a:t>
            </a:r>
            <a:endParaRPr lang="fr-CH" b="1" dirty="0">
              <a:solidFill>
                <a:schemeClr val="accent1">
                  <a:lumMod val="75000"/>
                </a:schemeClr>
              </a:solidFill>
            </a:endParaRPr>
          </a:p>
        </p:txBody>
      </p:sp>
    </p:spTree>
    <p:extLst>
      <p:ext uri="{BB962C8B-B14F-4D97-AF65-F5344CB8AC3E}">
        <p14:creationId xmlns:p14="http://schemas.microsoft.com/office/powerpoint/2010/main" val="4126884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14</a:t>
            </a:fld>
            <a:endParaRPr lang="fr-FR"/>
          </a:p>
        </p:txBody>
      </p:sp>
      <p:sp>
        <p:nvSpPr>
          <p:cNvPr id="5" name="Espace réservé du texte 4"/>
          <p:cNvSpPr>
            <a:spLocks noGrp="1"/>
          </p:cNvSpPr>
          <p:nvPr>
            <p:ph type="body" sz="quarter" idx="10"/>
          </p:nvPr>
        </p:nvSpPr>
        <p:spPr/>
        <p:txBody>
          <a:bodyPr/>
          <a:lstStyle/>
          <a:p>
            <a:r>
              <a:rPr lang="fr-CH" sz="2000" b="0" i="1" dirty="0" smtClean="0"/>
              <a:t>La question de la désinstitutionalisation </a:t>
            </a:r>
          </a:p>
          <a:p>
            <a:endParaRPr lang="fr-CH" sz="2000" b="0" i="1" dirty="0"/>
          </a:p>
          <a:p>
            <a:r>
              <a:rPr lang="fr-CH" sz="2000" b="0" i="1" dirty="0" smtClean="0"/>
              <a:t>La </a:t>
            </a:r>
            <a:r>
              <a:rPr lang="fr-CH" sz="2000" b="0" i="1" dirty="0"/>
              <a:t>piste </a:t>
            </a:r>
            <a:r>
              <a:rPr lang="fr-CH" sz="2000" b="0" i="1" dirty="0" smtClean="0"/>
              <a:t>d’Illich :</a:t>
            </a:r>
          </a:p>
          <a:p>
            <a:endParaRPr lang="fr-CH" sz="2000" b="0" dirty="0"/>
          </a:p>
          <a:p>
            <a:r>
              <a:rPr lang="fr-CH" sz="2000" dirty="0" smtClean="0"/>
              <a:t>	</a:t>
            </a:r>
            <a:r>
              <a:rPr lang="fr-CH" sz="2000" b="0" dirty="0" smtClean="0"/>
              <a:t>« </a:t>
            </a:r>
            <a:r>
              <a:rPr lang="fr-CH" sz="2000" b="0" dirty="0"/>
              <a:t>Un véritable système éducatif devrait se </a:t>
            </a:r>
            <a:r>
              <a:rPr lang="fr-CH" sz="2000" b="0" dirty="0" smtClean="0"/>
              <a:t>proposer trois </a:t>
            </a:r>
            <a:r>
              <a:rPr lang="fr-CH" sz="2000" b="0" dirty="0"/>
              <a:t>objectifs. À tous ceux qui veulent apprendre, il faut donner accès aux ressources existantes, et ce à n’importe quelle époque de leur existence. Il faut ensuite que ceux qui désirent partager leurs connaissances puissent rencontrer toute autre personne qui souhaite les acquérir. Enfin, il s’agit de permettre aux porteurs d’idées nouvelles, à ceux qui veulent affronter l’opinion publique, de se faire entendre. » </a:t>
            </a:r>
            <a:endParaRPr lang="fr-CH" sz="2000" b="0" dirty="0" smtClean="0"/>
          </a:p>
          <a:p>
            <a:endParaRPr lang="fr-CH" sz="2000" b="0" dirty="0"/>
          </a:p>
          <a:p>
            <a:r>
              <a:rPr lang="fr-CH" sz="1800" b="0" dirty="0"/>
              <a:t>	</a:t>
            </a:r>
            <a:r>
              <a:rPr lang="fr-CH" sz="1800" b="0" dirty="0" smtClean="0"/>
              <a:t>(</a:t>
            </a:r>
            <a:r>
              <a:rPr lang="fr-CH" sz="1800" b="0" dirty="0" err="1" smtClean="0"/>
              <a:t>Deschooling</a:t>
            </a:r>
            <a:r>
              <a:rPr lang="fr-CH" sz="1800" b="0" dirty="0" smtClean="0"/>
              <a:t> society, </a:t>
            </a:r>
            <a:r>
              <a:rPr lang="fr-CH" sz="1800" b="0" dirty="0"/>
              <a:t>1971) </a:t>
            </a:r>
            <a:endParaRPr lang="fr-CH" sz="1800" b="0" dirty="0" smtClean="0"/>
          </a:p>
          <a:p>
            <a:endParaRPr lang="fr-CH" sz="1800" b="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04664"/>
            <a:ext cx="54498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65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15</a:t>
            </a:fld>
            <a:endParaRPr lang="fr-FR"/>
          </a:p>
        </p:txBody>
      </p:sp>
      <p:sp>
        <p:nvSpPr>
          <p:cNvPr id="5" name="Espace réservé du texte 4"/>
          <p:cNvSpPr>
            <a:spLocks noGrp="1"/>
          </p:cNvSpPr>
          <p:nvPr>
            <p:ph type="body" sz="quarter" idx="10"/>
          </p:nvPr>
        </p:nvSpPr>
        <p:spPr/>
        <p:txBody>
          <a:bodyPr/>
          <a:lstStyle/>
          <a:p>
            <a:r>
              <a:rPr lang="fr-CH" sz="1800" b="0" i="1" dirty="0" smtClean="0"/>
              <a:t>Un ancrage dans les théories de la communication et du langage</a:t>
            </a:r>
          </a:p>
          <a:p>
            <a:endParaRPr lang="fr-CH" sz="1800" b="0" i="1" dirty="0"/>
          </a:p>
          <a:p>
            <a:r>
              <a:rPr lang="fr-CH" sz="1800" b="0" i="1" dirty="0" smtClean="0"/>
              <a:t>	Pragmatique d’ Austin</a:t>
            </a:r>
          </a:p>
          <a:p>
            <a:r>
              <a:rPr lang="fr-CH" sz="1800" b="0" i="1" dirty="0"/>
              <a:t>	</a:t>
            </a:r>
            <a:r>
              <a:rPr lang="fr-CH" sz="1800" b="0" i="1" dirty="0" smtClean="0"/>
              <a:t>La métaphore selon Davidson-</a:t>
            </a:r>
            <a:r>
              <a:rPr lang="fr-CH" sz="1800" b="0" i="1" dirty="0" err="1" smtClean="0"/>
              <a:t>Rorty</a:t>
            </a:r>
            <a:endParaRPr lang="fr-CH" sz="1800" b="0" i="1" dirty="0"/>
          </a:p>
          <a:p>
            <a:r>
              <a:rPr lang="fr-CH" sz="1800" b="0" i="1" dirty="0" smtClean="0"/>
              <a:t>	</a:t>
            </a:r>
            <a:r>
              <a:rPr lang="fr-CH" sz="1800" b="0" i="1" dirty="0"/>
              <a:t>Systémique </a:t>
            </a:r>
            <a:r>
              <a:rPr lang="fr-CH" sz="1800" b="0" i="1" dirty="0" smtClean="0"/>
              <a:t>, par exemple, de </a:t>
            </a:r>
            <a:r>
              <a:rPr lang="fr-CH" sz="1800" b="0" i="1" dirty="0" err="1"/>
              <a:t>Watzlawick</a:t>
            </a:r>
            <a:endParaRPr lang="fr-CH" sz="1800" b="0" i="1" dirty="0"/>
          </a:p>
          <a:p>
            <a:endParaRPr lang="fr-CH" sz="1800" b="0" dirty="0" smtClean="0"/>
          </a:p>
          <a:p>
            <a:r>
              <a:rPr lang="fr-CH" sz="1800" b="0" dirty="0" smtClean="0"/>
              <a:t>Pour la recherche:</a:t>
            </a:r>
            <a:endParaRPr lang="fr-CH" sz="1800" b="0" dirty="0"/>
          </a:p>
          <a:p>
            <a:r>
              <a:rPr lang="fr-CH" sz="1800" b="0" dirty="0" smtClean="0"/>
              <a:t>	- un objet en termes d’efficience de la communication</a:t>
            </a:r>
          </a:p>
          <a:p>
            <a:endParaRPr lang="fr-CH" sz="1800" b="0" dirty="0" smtClean="0"/>
          </a:p>
          <a:p>
            <a:r>
              <a:rPr lang="fr-CH" sz="1800" b="0" dirty="0" smtClean="0"/>
              <a:t>Pour développer l’outil:</a:t>
            </a:r>
          </a:p>
          <a:p>
            <a:r>
              <a:rPr lang="fr-CH" sz="1800" b="0" dirty="0"/>
              <a:t>	</a:t>
            </a:r>
            <a:r>
              <a:rPr lang="fr-CH" sz="1800" b="0" dirty="0" smtClean="0"/>
              <a:t>- une conception stimulant la </a:t>
            </a:r>
            <a:r>
              <a:rPr lang="fr-CH" sz="1800" b="0" dirty="0" err="1" smtClean="0"/>
              <a:t>poièse</a:t>
            </a:r>
            <a:r>
              <a:rPr lang="fr-CH" sz="1800" b="0" dirty="0" smtClean="0"/>
              <a:t> </a:t>
            </a:r>
          </a:p>
          <a:p>
            <a:endParaRPr lang="fr-CH" sz="1800" b="0" dirty="0"/>
          </a:p>
          <a:p>
            <a:r>
              <a:rPr lang="fr-CH" sz="1800" b="0" dirty="0" smtClean="0"/>
              <a:t>Pour optimiser l’enseignement :</a:t>
            </a:r>
          </a:p>
          <a:p>
            <a:r>
              <a:rPr lang="fr-CH" sz="1800" b="0" dirty="0"/>
              <a:t>	</a:t>
            </a:r>
            <a:r>
              <a:rPr lang="fr-CH" sz="1800" b="0" dirty="0" smtClean="0"/>
              <a:t>- La formation comme métalangage</a:t>
            </a:r>
          </a:p>
        </p:txBody>
      </p:sp>
      <p:sp>
        <p:nvSpPr>
          <p:cNvPr id="6" name="ZoneTexte 5"/>
          <p:cNvSpPr txBox="1"/>
          <p:nvPr/>
        </p:nvSpPr>
        <p:spPr>
          <a:xfrm>
            <a:off x="457200" y="332656"/>
            <a:ext cx="5698976" cy="369332"/>
          </a:xfrm>
          <a:prstGeom prst="rect">
            <a:avLst/>
          </a:prstGeom>
          <a:noFill/>
        </p:spPr>
        <p:txBody>
          <a:bodyPr wrap="square" rtlCol="0">
            <a:spAutoFit/>
          </a:bodyPr>
          <a:lstStyle/>
          <a:p>
            <a:r>
              <a:rPr lang="fr-CH" b="1" i="1" dirty="0">
                <a:solidFill>
                  <a:schemeClr val="accent1">
                    <a:lumMod val="75000"/>
                  </a:schemeClr>
                </a:solidFill>
              </a:rPr>
              <a:t>Les conséquences pratiques </a:t>
            </a:r>
          </a:p>
        </p:txBody>
      </p:sp>
    </p:spTree>
    <p:extLst>
      <p:ext uri="{BB962C8B-B14F-4D97-AF65-F5344CB8AC3E}">
        <p14:creationId xmlns:p14="http://schemas.microsoft.com/office/powerpoint/2010/main" val="1158103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2</a:t>
            </a:fld>
            <a:endParaRPr lang="fr-FR"/>
          </a:p>
        </p:txBody>
      </p:sp>
      <p:sp>
        <p:nvSpPr>
          <p:cNvPr id="5" name="ZoneTexte 4"/>
          <p:cNvSpPr txBox="1"/>
          <p:nvPr/>
        </p:nvSpPr>
        <p:spPr>
          <a:xfrm>
            <a:off x="827584" y="1340768"/>
            <a:ext cx="6192688" cy="4524315"/>
          </a:xfrm>
          <a:prstGeom prst="rect">
            <a:avLst/>
          </a:prstGeom>
          <a:noFill/>
        </p:spPr>
        <p:txBody>
          <a:bodyPr wrap="square" rtlCol="0">
            <a:spAutoFit/>
          </a:bodyPr>
          <a:lstStyle/>
          <a:p>
            <a:r>
              <a:rPr lang="fr-CH" dirty="0" smtClean="0"/>
              <a:t>Plan de la présentation :</a:t>
            </a:r>
          </a:p>
          <a:p>
            <a:endParaRPr lang="fr-CH" dirty="0" smtClean="0"/>
          </a:p>
          <a:p>
            <a:endParaRPr lang="fr-CH" dirty="0"/>
          </a:p>
          <a:p>
            <a:pPr marL="285750" indent="-285750">
              <a:buFont typeface="Arial" pitchFamily="34" charset="0"/>
              <a:buChar char="•"/>
            </a:pPr>
            <a:r>
              <a:rPr lang="fr-CH" dirty="0" smtClean="0"/>
              <a:t>	L’objet de l’analyse</a:t>
            </a:r>
          </a:p>
          <a:p>
            <a:r>
              <a:rPr lang="fr-CH" dirty="0" smtClean="0"/>
              <a:t>	</a:t>
            </a:r>
          </a:p>
          <a:p>
            <a:pPr marL="285750" indent="-285750">
              <a:buFont typeface="Arial" pitchFamily="34" charset="0"/>
              <a:buChar char="•"/>
            </a:pPr>
            <a:r>
              <a:rPr lang="fr-CH" dirty="0"/>
              <a:t>	</a:t>
            </a:r>
            <a:r>
              <a:rPr lang="fr-CH" dirty="0" smtClean="0"/>
              <a:t>Le domaine de philosophie pour enfants et 	adolescents (PPEA) </a:t>
            </a:r>
          </a:p>
          <a:p>
            <a:pPr marL="285750" indent="-285750">
              <a:buFont typeface="Arial" pitchFamily="34" charset="0"/>
              <a:buChar char="•"/>
            </a:pPr>
            <a:endParaRPr lang="fr-CH" dirty="0"/>
          </a:p>
          <a:p>
            <a:pPr marL="285750" indent="-285750">
              <a:buFont typeface="Arial" pitchFamily="34" charset="0"/>
              <a:buChar char="•"/>
            </a:pPr>
            <a:r>
              <a:rPr lang="fr-CH" dirty="0" smtClean="0"/>
              <a:t>	La problématique philosophie /pédagogie / web et 	l’interpellation des fondements</a:t>
            </a:r>
          </a:p>
          <a:p>
            <a:endParaRPr lang="fr-CH" dirty="0"/>
          </a:p>
          <a:p>
            <a:pPr marL="285750" indent="-285750">
              <a:buFont typeface="Arial" pitchFamily="34" charset="0"/>
              <a:buChar char="•"/>
            </a:pPr>
            <a:r>
              <a:rPr lang="fr-CH" dirty="0" smtClean="0"/>
              <a:t>	Les conséquences pratiques </a:t>
            </a:r>
          </a:p>
          <a:p>
            <a:endParaRPr lang="fr-CH" dirty="0"/>
          </a:p>
          <a:p>
            <a:r>
              <a:rPr lang="fr-CH" dirty="0" smtClean="0"/>
              <a:t>	</a:t>
            </a:r>
          </a:p>
          <a:p>
            <a:r>
              <a:rPr lang="fr-CH" dirty="0"/>
              <a:t>	</a:t>
            </a:r>
            <a:endParaRPr lang="fr-CH" dirty="0" smtClean="0"/>
          </a:p>
          <a:p>
            <a:r>
              <a:rPr lang="fr-CH"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3</a:t>
            </a:fld>
            <a:endParaRPr lang="fr-FR"/>
          </a:p>
        </p:txBody>
      </p:sp>
      <p:sp>
        <p:nvSpPr>
          <p:cNvPr id="6" name="Rectangle 5"/>
          <p:cNvSpPr/>
          <p:nvPr/>
        </p:nvSpPr>
        <p:spPr>
          <a:xfrm>
            <a:off x="971600" y="1268760"/>
            <a:ext cx="5832648" cy="5078313"/>
          </a:xfrm>
          <a:prstGeom prst="rect">
            <a:avLst/>
          </a:prstGeom>
        </p:spPr>
        <p:txBody>
          <a:bodyPr wrap="square">
            <a:spAutoFit/>
          </a:bodyPr>
          <a:lstStyle/>
          <a:p>
            <a:r>
              <a:rPr lang="fr-CH" dirty="0"/>
              <a:t>L’objet de </a:t>
            </a:r>
            <a:r>
              <a:rPr lang="fr-CH" dirty="0" smtClean="0"/>
              <a:t>l’analyse</a:t>
            </a:r>
          </a:p>
          <a:p>
            <a:r>
              <a:rPr lang="fr-CH" dirty="0" smtClean="0">
                <a:hlinkClick r:id="rId2"/>
              </a:rPr>
              <a:t>http</a:t>
            </a:r>
            <a:r>
              <a:rPr lang="fr-CH" dirty="0">
                <a:hlinkClick r:id="rId2"/>
              </a:rPr>
              <a:t>://philoecole.friportail.ch</a:t>
            </a:r>
            <a:r>
              <a:rPr lang="fr-CH" dirty="0" smtClean="0">
                <a:hlinkClick r:id="rId2"/>
              </a:rPr>
              <a:t>/</a:t>
            </a:r>
            <a:endParaRPr lang="fr-CH" dirty="0" smtClean="0"/>
          </a:p>
          <a:p>
            <a:endParaRPr lang="fr-CH" dirty="0"/>
          </a:p>
          <a:p>
            <a:endParaRPr lang="fr-CH" dirty="0"/>
          </a:p>
          <a:p>
            <a:endParaRPr lang="fr-CH" dirty="0"/>
          </a:p>
          <a:p>
            <a:r>
              <a:rPr lang="fr-CH" dirty="0" smtClean="0"/>
              <a:t>Le domaine de la PPEA doit être en lien</a:t>
            </a:r>
          </a:p>
          <a:p>
            <a:r>
              <a:rPr lang="fr-CH" dirty="0" smtClean="0"/>
              <a:t>avec le Plan d’Etudes Romand (Suisse francophone)</a:t>
            </a:r>
          </a:p>
          <a:p>
            <a:endParaRPr lang="fr-CH" dirty="0" smtClean="0"/>
          </a:p>
          <a:p>
            <a:endParaRPr lang="fr-CH" dirty="0" smtClean="0"/>
          </a:p>
          <a:p>
            <a:endParaRPr lang="fr-CH" dirty="0"/>
          </a:p>
          <a:p>
            <a:r>
              <a:rPr lang="fr-CH" dirty="0" smtClean="0"/>
              <a:t>Une formation continue qui répond à de nouveaux besoins d’enseignants.</a:t>
            </a:r>
          </a:p>
          <a:p>
            <a:endParaRPr lang="fr-CH" dirty="0" smtClean="0"/>
          </a:p>
          <a:p>
            <a:endParaRPr lang="fr-CH" dirty="0"/>
          </a:p>
          <a:p>
            <a:endParaRPr lang="fr-CH" dirty="0" smtClean="0"/>
          </a:p>
          <a:p>
            <a:endParaRPr lang="fr-CH" dirty="0"/>
          </a:p>
          <a:p>
            <a:endParaRPr lang="fr-CH" dirty="0"/>
          </a:p>
          <a:p>
            <a:endParaRPr lang="fr-CH"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4</a:t>
            </a:fld>
            <a:endParaRPr lang="fr-FR"/>
          </a:p>
        </p:txBody>
      </p:sp>
      <p:sp>
        <p:nvSpPr>
          <p:cNvPr id="6" name="Espace réservé du texte 5"/>
          <p:cNvSpPr>
            <a:spLocks noGrp="1"/>
          </p:cNvSpPr>
          <p:nvPr>
            <p:ph type="body" sz="quarter" idx="10"/>
          </p:nvPr>
        </p:nvSpPr>
        <p:spPr/>
        <p:txBody>
          <a:bodyPr/>
          <a:lstStyle/>
          <a:p>
            <a:endParaRPr lang="fr-FR" sz="1200" dirty="0"/>
          </a:p>
          <a:p>
            <a:r>
              <a:rPr lang="fr-FR" sz="1200" dirty="0" smtClean="0"/>
              <a:t>Inspiré par l’Unesco </a:t>
            </a:r>
            <a:r>
              <a:rPr lang="fr-FR" sz="1200" dirty="0"/>
              <a:t>:</a:t>
            </a:r>
          </a:p>
          <a:p>
            <a:endParaRPr lang="fr-FR" sz="1200" dirty="0"/>
          </a:p>
          <a:p>
            <a:r>
              <a:rPr lang="fr-FR" sz="1200" dirty="0"/>
              <a:t>RECOMMANDATIONS EN MATIERE D’ENSEIGNEMENT</a:t>
            </a:r>
          </a:p>
          <a:p>
            <a:r>
              <a:rPr lang="fr-FR" sz="1200" dirty="0"/>
              <a:t>DE LA PHILOSOPHIE EN EUROPE ET EN AMERIQUE DU NORD</a:t>
            </a:r>
          </a:p>
          <a:p>
            <a:r>
              <a:rPr lang="fr-FR" sz="1200" dirty="0"/>
              <a:t>dans le cadre de la Réunion régionale de haut niveau</a:t>
            </a:r>
          </a:p>
          <a:p>
            <a:r>
              <a:rPr lang="fr-FR" sz="1200" dirty="0"/>
              <a:t>sur l’enseignement de la philosophie en Europe et en Amérique du Nord</a:t>
            </a:r>
          </a:p>
          <a:p>
            <a:r>
              <a:rPr lang="fr-FR" sz="1200" dirty="0"/>
              <a:t>14-16 février 2011, Milan, </a:t>
            </a:r>
            <a:r>
              <a:rPr lang="fr-FR" sz="1200" dirty="0" smtClean="0"/>
              <a:t>Italie</a:t>
            </a:r>
          </a:p>
          <a:p>
            <a:endParaRPr lang="fr-FR" sz="1200" dirty="0"/>
          </a:p>
          <a:p>
            <a:endParaRPr lang="fr-FR" sz="1200" dirty="0"/>
          </a:p>
          <a:p>
            <a:pPr marL="0" indent="0"/>
            <a:r>
              <a:rPr lang="fr-FR" sz="1200" dirty="0" smtClean="0"/>
              <a:t>	Introduire </a:t>
            </a:r>
            <a:r>
              <a:rPr lang="fr-FR" sz="1200" dirty="0"/>
              <a:t>des cours de philosophie et des formations à l’animation de</a:t>
            </a:r>
          </a:p>
          <a:p>
            <a:pPr marL="0" indent="0"/>
            <a:r>
              <a:rPr lang="fr-FR" sz="1200" dirty="0" smtClean="0"/>
              <a:t>	communautés </a:t>
            </a:r>
            <a:r>
              <a:rPr lang="fr-FR" sz="1200" dirty="0"/>
              <a:t>de recherche philosophique et des discussions à visée</a:t>
            </a:r>
          </a:p>
          <a:p>
            <a:pPr marL="0" indent="0"/>
            <a:r>
              <a:rPr lang="fr-FR" sz="1200" dirty="0" smtClean="0"/>
              <a:t>	philosophique </a:t>
            </a:r>
            <a:r>
              <a:rPr lang="fr-FR" sz="1200" dirty="0"/>
              <a:t>dans la </a:t>
            </a:r>
            <a:r>
              <a:rPr lang="fr-FR" sz="1200" u="sng" dirty="0"/>
              <a:t>formation des enseignants </a:t>
            </a:r>
            <a:r>
              <a:rPr lang="fr-FR" sz="1200" dirty="0"/>
              <a:t>en </a:t>
            </a:r>
            <a:r>
              <a:rPr lang="fr-FR" sz="1200" dirty="0" smtClean="0"/>
              <a:t>général</a:t>
            </a:r>
          </a:p>
          <a:p>
            <a:pPr marL="0" indent="0"/>
            <a:endParaRPr lang="fr-FR" sz="1200" dirty="0"/>
          </a:p>
          <a:p>
            <a:pPr marL="0" indent="0"/>
            <a:r>
              <a:rPr lang="fr-FR" sz="1200" dirty="0" smtClean="0"/>
              <a:t>	</a:t>
            </a:r>
            <a:endParaRPr lang="fr-FR" sz="1200" dirty="0"/>
          </a:p>
          <a:p>
            <a:pPr marL="0" indent="0"/>
            <a:r>
              <a:rPr lang="fr-FR" sz="1200" dirty="0" smtClean="0"/>
              <a:t>	Utiliser </a:t>
            </a:r>
            <a:r>
              <a:rPr lang="fr-FR" sz="1200" dirty="0"/>
              <a:t>les nouvelles technologies de l’information et de la communication</a:t>
            </a:r>
          </a:p>
          <a:p>
            <a:pPr marL="0" indent="0"/>
            <a:r>
              <a:rPr lang="fr-FR" sz="1200" dirty="0"/>
              <a:t>	</a:t>
            </a:r>
            <a:r>
              <a:rPr lang="fr-FR" sz="1200" dirty="0" smtClean="0"/>
              <a:t>(</a:t>
            </a:r>
            <a:r>
              <a:rPr lang="fr-FR" sz="1200" dirty="0"/>
              <a:t>NTIC) lorsqu’elles sont disponibles, afin de susciter des interactions, des</a:t>
            </a:r>
          </a:p>
          <a:p>
            <a:pPr marL="0" indent="0"/>
            <a:r>
              <a:rPr lang="fr-FR" sz="1200" dirty="0" smtClean="0"/>
              <a:t>	</a:t>
            </a:r>
            <a:r>
              <a:rPr lang="fr-FR" sz="1200" u="sng" dirty="0" smtClean="0"/>
              <a:t>méthodes </a:t>
            </a:r>
            <a:r>
              <a:rPr lang="fr-FR" sz="1200" u="sng" dirty="0"/>
              <a:t>d’apprentissage actif </a:t>
            </a:r>
            <a:r>
              <a:rPr lang="fr-FR" sz="1200" dirty="0"/>
              <a:t>et une communication </a:t>
            </a:r>
            <a:r>
              <a:rPr lang="fr-FR" sz="1200" dirty="0" smtClean="0"/>
              <a:t>internationale</a:t>
            </a:r>
            <a:endParaRPr lang="fr-CH" dirty="0"/>
          </a:p>
        </p:txBody>
      </p:sp>
    </p:spTree>
    <p:extLst>
      <p:ext uri="{BB962C8B-B14F-4D97-AF65-F5344CB8AC3E}">
        <p14:creationId xmlns:p14="http://schemas.microsoft.com/office/powerpoint/2010/main" val="3804658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solidFill>
                  <a:prstClr val="black">
                    <a:tint val="75000"/>
                  </a:prstClr>
                </a:solidFill>
              </a:rPr>
              <a:pPr>
                <a:defRPr/>
              </a:pPr>
              <a:t>5</a:t>
            </a:fld>
            <a:endParaRPr lang="fr-FR">
              <a:solidFill>
                <a:prstClr val="black">
                  <a:tint val="75000"/>
                </a:prstClr>
              </a:solidFill>
            </a:endParaRPr>
          </a:p>
        </p:txBody>
      </p:sp>
      <p:sp>
        <p:nvSpPr>
          <p:cNvPr id="2" name="ZoneTexte 1"/>
          <p:cNvSpPr txBox="1"/>
          <p:nvPr/>
        </p:nvSpPr>
        <p:spPr>
          <a:xfrm>
            <a:off x="1043608" y="1556792"/>
            <a:ext cx="5976664" cy="4524315"/>
          </a:xfrm>
          <a:prstGeom prst="rect">
            <a:avLst/>
          </a:prstGeom>
          <a:noFill/>
        </p:spPr>
        <p:txBody>
          <a:bodyPr wrap="square" rtlCol="0">
            <a:spAutoFit/>
          </a:bodyPr>
          <a:lstStyle/>
          <a:p>
            <a:r>
              <a:rPr lang="fr-CH" i="1" dirty="0" smtClean="0"/>
              <a:t>PPEA à l’école obligatoire :</a:t>
            </a:r>
          </a:p>
          <a:p>
            <a:endParaRPr lang="fr-CH" dirty="0"/>
          </a:p>
          <a:p>
            <a:r>
              <a:rPr lang="fr-CH" b="1" dirty="0" smtClean="0"/>
              <a:t>Un dialogue collectif caractérisé et structuré par l’abstraction et l’argumentation.</a:t>
            </a:r>
          </a:p>
          <a:p>
            <a:endParaRPr lang="fr-CH" dirty="0" smtClean="0"/>
          </a:p>
          <a:p>
            <a:endParaRPr lang="fr-CH" dirty="0"/>
          </a:p>
          <a:p>
            <a:r>
              <a:rPr lang="fr-CH" dirty="0" smtClean="0"/>
              <a:t>	Cette définition évite de restreindre à un domaine ce 	qui s’inscrit dans la transversalité.</a:t>
            </a:r>
          </a:p>
          <a:p>
            <a:endParaRPr lang="fr-CH" dirty="0"/>
          </a:p>
          <a:p>
            <a:r>
              <a:rPr lang="fr-CH" dirty="0" smtClean="0"/>
              <a:t>	Cette définition évite les redondances avec d’autres 	activités scolaires où l’abstraction, l’argumentation, 	le dialogue et le collectif sont traités séparément. </a:t>
            </a:r>
          </a:p>
          <a:p>
            <a:endParaRPr lang="fr-CH" dirty="0"/>
          </a:p>
          <a:p>
            <a:r>
              <a:rPr lang="fr-CH" dirty="0" smtClean="0"/>
              <a:t>	Cette définition ne se veut pas complète, mais 	suffisante et culturellement adaptée. </a:t>
            </a:r>
          </a:p>
          <a:p>
            <a:r>
              <a:rPr lang="fr-CH" dirty="0" smtClean="0"/>
              <a:t> </a:t>
            </a:r>
            <a:endParaRPr lang="fr-CH" dirty="0"/>
          </a:p>
        </p:txBody>
      </p:sp>
    </p:spTree>
    <p:extLst>
      <p:ext uri="{BB962C8B-B14F-4D97-AF65-F5344CB8AC3E}">
        <p14:creationId xmlns:p14="http://schemas.microsoft.com/office/powerpoint/2010/main" val="877078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solidFill>
                  <a:prstClr val="black">
                    <a:tint val="75000"/>
                  </a:prstClr>
                </a:solidFill>
              </a:rPr>
              <a:pPr>
                <a:defRPr/>
              </a:pPr>
              <a:t>6</a:t>
            </a:fld>
            <a:endParaRPr lang="fr-FR">
              <a:solidFill>
                <a:prstClr val="black">
                  <a:tint val="75000"/>
                </a:prstClr>
              </a:solidFill>
            </a:endParaRPr>
          </a:p>
        </p:txBody>
      </p:sp>
      <p:sp>
        <p:nvSpPr>
          <p:cNvPr id="6" name="Espace réservé du texte 5"/>
          <p:cNvSpPr>
            <a:spLocks noGrp="1"/>
          </p:cNvSpPr>
          <p:nvPr>
            <p:ph type="body" sz="quarter" idx="10"/>
          </p:nvPr>
        </p:nvSpPr>
        <p:spPr/>
        <p:txBody>
          <a:bodyPr/>
          <a:lstStyle/>
          <a:p>
            <a:r>
              <a:rPr lang="fr-FR" sz="1200" dirty="0" smtClean="0"/>
              <a:t>Enseigner : un problème vieux comme la philosophie… </a:t>
            </a:r>
            <a:r>
              <a:rPr lang="fr-FR" sz="1200" dirty="0"/>
              <a:t>	</a:t>
            </a:r>
            <a:endParaRPr lang="fr-FR" sz="1200" dirty="0" smtClean="0"/>
          </a:p>
          <a:p>
            <a:r>
              <a:rPr lang="fr-FR" sz="1200" dirty="0"/>
              <a:t>	</a:t>
            </a:r>
            <a:r>
              <a:rPr lang="fr-FR" sz="1200" dirty="0" smtClean="0"/>
              <a:t>Une question éthique (ex: Platon, Aristote) , ou politique (ex: Rousseau, Diderot), ou même pédagogique (ex: Dewey, </a:t>
            </a:r>
            <a:r>
              <a:rPr lang="fr-FR" sz="1200" dirty="0" err="1" smtClean="0"/>
              <a:t>Lipman</a:t>
            </a:r>
            <a:r>
              <a:rPr lang="fr-FR" sz="1200" dirty="0" smtClean="0"/>
              <a:t>), ou « para-philosophique » (ex: Montessori, Freinet)</a:t>
            </a:r>
          </a:p>
          <a:p>
            <a:endParaRPr lang="fr-FR" sz="1200" dirty="0"/>
          </a:p>
          <a:p>
            <a:r>
              <a:rPr lang="fr-FR" sz="1200" dirty="0" smtClean="0"/>
              <a:t>Enseigner : une question scientifique….</a:t>
            </a:r>
          </a:p>
          <a:p>
            <a:r>
              <a:rPr lang="fr-FR" sz="1200" dirty="0"/>
              <a:t>	</a:t>
            </a:r>
            <a:r>
              <a:rPr lang="fr-FR" sz="1200" dirty="0" smtClean="0"/>
              <a:t>Les Sciences de l’éducation ont-elles besoin de la philosophie ?</a:t>
            </a:r>
            <a:r>
              <a:rPr lang="fr-FR" sz="1200" dirty="0"/>
              <a:t> </a:t>
            </a:r>
            <a:r>
              <a:rPr lang="fr-FR" sz="1200" dirty="0" smtClean="0"/>
              <a:t>Qu’advient-il de la</a:t>
            </a:r>
            <a:r>
              <a:rPr lang="fr-FR" sz="1200" i="1" dirty="0" smtClean="0"/>
              <a:t> </a:t>
            </a:r>
            <a:r>
              <a:rPr lang="fr-FR" sz="1200" dirty="0" smtClean="0"/>
              <a:t>rigueur positiviste, de falsifiabilité poppérienne… ?</a:t>
            </a:r>
          </a:p>
          <a:p>
            <a:endParaRPr lang="fr-FR" sz="1200" dirty="0" smtClean="0"/>
          </a:p>
          <a:p>
            <a:r>
              <a:rPr lang="fr-FR" sz="1200" dirty="0" smtClean="0"/>
              <a:t>Enseigner : un savoir faire </a:t>
            </a:r>
          </a:p>
          <a:p>
            <a:r>
              <a:rPr lang="fr-FR" sz="1200" dirty="0"/>
              <a:t>	</a:t>
            </a:r>
            <a:r>
              <a:rPr lang="fr-FR" sz="1200" dirty="0" smtClean="0"/>
              <a:t>Les gestes efficaces</a:t>
            </a:r>
          </a:p>
          <a:p>
            <a:r>
              <a:rPr lang="fr-FR" sz="1200" dirty="0"/>
              <a:t>	</a:t>
            </a:r>
            <a:r>
              <a:rPr lang="fr-FR" sz="1200" dirty="0" smtClean="0"/>
              <a:t>L’analyse pertinente</a:t>
            </a:r>
          </a:p>
          <a:p>
            <a:r>
              <a:rPr lang="fr-FR" sz="1200" dirty="0"/>
              <a:t>	</a:t>
            </a:r>
            <a:r>
              <a:rPr lang="fr-FR" sz="1200" dirty="0" smtClean="0"/>
              <a:t>Les outils adéquats</a:t>
            </a:r>
            <a:endParaRPr lang="fr-FR" sz="1200" dirty="0"/>
          </a:p>
          <a:p>
            <a:endParaRPr lang="fr-FR" sz="1200" dirty="0" smtClean="0"/>
          </a:p>
          <a:p>
            <a:endParaRPr lang="fr-FR" sz="1200" dirty="0"/>
          </a:p>
          <a:p>
            <a:r>
              <a:rPr lang="fr-FR" sz="1200" dirty="0" smtClean="0"/>
              <a:t>Donc question: comment envisager le web dans les dimensions :</a:t>
            </a:r>
          </a:p>
          <a:p>
            <a:endParaRPr lang="fr-FR" sz="1200" dirty="0"/>
          </a:p>
          <a:p>
            <a:r>
              <a:rPr lang="fr-FR" sz="1200" dirty="0" smtClean="0"/>
              <a:t>	Outil didactique</a:t>
            </a:r>
          </a:p>
          <a:p>
            <a:r>
              <a:rPr lang="fr-FR" sz="1200" dirty="0"/>
              <a:t>	</a:t>
            </a:r>
            <a:r>
              <a:rPr lang="fr-FR" sz="1200" dirty="0" smtClean="0"/>
              <a:t>Espace pédagogique</a:t>
            </a:r>
          </a:p>
          <a:p>
            <a:r>
              <a:rPr lang="fr-FR" sz="1200" dirty="0"/>
              <a:t>	</a:t>
            </a:r>
            <a:r>
              <a:rPr lang="fr-FR" sz="1200" dirty="0" smtClean="0"/>
              <a:t>Perspective philosophique </a:t>
            </a:r>
          </a:p>
          <a:p>
            <a:endParaRPr lang="fr-FR" sz="1200" dirty="0" smtClean="0"/>
          </a:p>
          <a:p>
            <a:endParaRPr lang="fr-FR" sz="1200" dirty="0"/>
          </a:p>
          <a:p>
            <a:endParaRPr lang="fr-FR" sz="1200" dirty="0" smtClean="0"/>
          </a:p>
        </p:txBody>
      </p:sp>
      <p:sp>
        <p:nvSpPr>
          <p:cNvPr id="3" name="ZoneTexte 2"/>
          <p:cNvSpPr txBox="1"/>
          <p:nvPr/>
        </p:nvSpPr>
        <p:spPr>
          <a:xfrm>
            <a:off x="467544" y="404664"/>
            <a:ext cx="6696744" cy="923330"/>
          </a:xfrm>
          <a:prstGeom prst="rect">
            <a:avLst/>
          </a:prstGeom>
          <a:noFill/>
        </p:spPr>
        <p:txBody>
          <a:bodyPr wrap="square" rtlCol="0">
            <a:spAutoFit/>
          </a:bodyPr>
          <a:lstStyle/>
          <a:p>
            <a:r>
              <a:rPr lang="fr-CH" dirty="0"/>
              <a:t>La problématique philosophie /pédagogie / web</a:t>
            </a:r>
          </a:p>
          <a:p>
            <a:pPr marL="285750" indent="-285750">
              <a:buFont typeface="Arial" pitchFamily="34" charset="0"/>
              <a:buChar char="•"/>
            </a:pPr>
            <a:endParaRPr lang="fr-CH" dirty="0"/>
          </a:p>
          <a:p>
            <a:endParaRPr lang="fr-CH" dirty="0"/>
          </a:p>
        </p:txBody>
      </p:sp>
    </p:spTree>
    <p:extLst>
      <p:ext uri="{BB962C8B-B14F-4D97-AF65-F5344CB8AC3E}">
        <p14:creationId xmlns:p14="http://schemas.microsoft.com/office/powerpoint/2010/main" val="3993283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solidFill>
                  <a:prstClr val="black">
                    <a:tint val="75000"/>
                  </a:prstClr>
                </a:solidFill>
              </a:rPr>
              <a:pPr>
                <a:defRPr/>
              </a:pPr>
              <a:t>7</a:t>
            </a:fld>
            <a:endParaRPr lang="fr-FR">
              <a:solidFill>
                <a:prstClr val="black">
                  <a:tint val="75000"/>
                </a:prstClr>
              </a:solidFill>
            </a:endParaRPr>
          </a:p>
        </p:txBody>
      </p:sp>
      <p:sp>
        <p:nvSpPr>
          <p:cNvPr id="2" name="ZoneTexte 1"/>
          <p:cNvSpPr txBox="1"/>
          <p:nvPr/>
        </p:nvSpPr>
        <p:spPr>
          <a:xfrm>
            <a:off x="467544" y="1628800"/>
            <a:ext cx="6768752" cy="2031325"/>
          </a:xfrm>
          <a:prstGeom prst="rect">
            <a:avLst/>
          </a:prstGeom>
          <a:noFill/>
        </p:spPr>
        <p:txBody>
          <a:bodyPr wrap="square" rtlCol="0">
            <a:spAutoFit/>
          </a:bodyPr>
          <a:lstStyle/>
          <a:p>
            <a:r>
              <a:rPr lang="fr-CH" b="1" dirty="0" smtClean="0">
                <a:solidFill>
                  <a:schemeClr val="accent1">
                    <a:lumMod val="75000"/>
                  </a:schemeClr>
                </a:solidFill>
              </a:rPr>
              <a:t>L’outil web</a:t>
            </a:r>
          </a:p>
          <a:p>
            <a:endParaRPr lang="fr-CH" dirty="0"/>
          </a:p>
          <a:p>
            <a:r>
              <a:rPr lang="fr-CH" dirty="0" smtClean="0"/>
              <a:t>	</a:t>
            </a:r>
            <a:endParaRPr lang="fr-CH" dirty="0"/>
          </a:p>
          <a:p>
            <a:r>
              <a:rPr lang="fr-CH" dirty="0" smtClean="0"/>
              <a:t>	Une multiplication des moyens </a:t>
            </a:r>
          </a:p>
          <a:p>
            <a:endParaRPr lang="fr-CH" dirty="0"/>
          </a:p>
          <a:p>
            <a:r>
              <a:rPr lang="fr-CH" dirty="0" smtClean="0"/>
              <a:t>	</a:t>
            </a:r>
            <a:endParaRPr lang="fr-CH" dirty="0"/>
          </a:p>
          <a:p>
            <a:r>
              <a:rPr lang="fr-CH" dirty="0" smtClean="0"/>
              <a:t>	De l’</a:t>
            </a:r>
            <a:r>
              <a:rPr lang="fr-CH" i="1" dirty="0" smtClean="0"/>
              <a:t>e-learning… </a:t>
            </a:r>
            <a:r>
              <a:rPr lang="fr-CH" i="1" dirty="0" err="1" smtClean="0"/>
              <a:t>blended</a:t>
            </a:r>
            <a:r>
              <a:rPr lang="fr-CH" i="1" dirty="0" smtClean="0"/>
              <a:t>…</a:t>
            </a:r>
            <a:r>
              <a:rPr lang="fr-CH" i="1" dirty="0" err="1" smtClean="0"/>
              <a:t>overblended</a:t>
            </a:r>
            <a:r>
              <a:rPr lang="fr-CH" i="1" dirty="0" smtClean="0"/>
              <a:t>… </a:t>
            </a:r>
            <a:endParaRPr lang="fr-CH" i="1" dirty="0"/>
          </a:p>
        </p:txBody>
      </p:sp>
    </p:spTree>
    <p:extLst>
      <p:ext uri="{BB962C8B-B14F-4D97-AF65-F5344CB8AC3E}">
        <p14:creationId xmlns:p14="http://schemas.microsoft.com/office/powerpoint/2010/main" val="877078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8</a:t>
            </a:fld>
            <a:endParaRPr lang="fr-FR" dirty="0"/>
          </a:p>
        </p:txBody>
      </p:sp>
      <p:sp>
        <p:nvSpPr>
          <p:cNvPr id="7" name="ZoneTexte 6"/>
          <p:cNvSpPr txBox="1"/>
          <p:nvPr/>
        </p:nvSpPr>
        <p:spPr>
          <a:xfrm>
            <a:off x="107504" y="1484784"/>
            <a:ext cx="7056784" cy="369332"/>
          </a:xfrm>
          <a:prstGeom prst="rect">
            <a:avLst/>
          </a:prstGeom>
          <a:noFill/>
        </p:spPr>
        <p:txBody>
          <a:bodyPr wrap="square" rtlCol="0">
            <a:spAutoFit/>
          </a:bodyPr>
          <a:lstStyle/>
          <a:p>
            <a:r>
              <a:rPr lang="fr-CH" dirty="0" smtClean="0"/>
              <a:t>Exemple de modération helvétique (</a:t>
            </a:r>
            <a:r>
              <a:rPr lang="fr-CH" dirty="0" err="1" smtClean="0"/>
              <a:t>Zahnd</a:t>
            </a:r>
            <a:r>
              <a:rPr lang="fr-CH" dirty="0" smtClean="0"/>
              <a:t> J. &amp; </a:t>
            </a:r>
            <a:r>
              <a:rPr lang="fr-CH" dirty="0" err="1" smtClean="0"/>
              <a:t>Gurtner</a:t>
            </a:r>
            <a:r>
              <a:rPr lang="fr-CH" dirty="0" smtClean="0"/>
              <a:t> J.-L. 2003) </a:t>
            </a:r>
            <a:endParaRPr lang="fr-CH" dirty="0"/>
          </a:p>
        </p:txBody>
      </p:sp>
      <p:sp>
        <p:nvSpPr>
          <p:cNvPr id="8" name="Rectangle 7"/>
          <p:cNvSpPr/>
          <p:nvPr/>
        </p:nvSpPr>
        <p:spPr>
          <a:xfrm>
            <a:off x="1187624" y="620688"/>
            <a:ext cx="1377365" cy="369332"/>
          </a:xfrm>
          <a:prstGeom prst="rect">
            <a:avLst/>
          </a:prstGeom>
        </p:spPr>
        <p:txBody>
          <a:bodyPr wrap="none">
            <a:spAutoFit/>
          </a:bodyPr>
          <a:lstStyle/>
          <a:p>
            <a:r>
              <a:rPr lang="fr-CH" b="1" dirty="0">
                <a:solidFill>
                  <a:schemeClr val="accent1">
                    <a:lumMod val="75000"/>
                  </a:schemeClr>
                </a:solidFill>
              </a:rPr>
              <a:t>L’outil web</a:t>
            </a:r>
          </a:p>
        </p:txBody>
      </p:sp>
      <p:graphicFrame>
        <p:nvGraphicFramePr>
          <p:cNvPr id="2" name="Tableau 1"/>
          <p:cNvGraphicFramePr>
            <a:graphicFrameLocks noGrp="1"/>
          </p:cNvGraphicFramePr>
          <p:nvPr>
            <p:extLst>
              <p:ext uri="{D42A27DB-BD31-4B8C-83A1-F6EECF244321}">
                <p14:modId xmlns:p14="http://schemas.microsoft.com/office/powerpoint/2010/main" val="161568682"/>
              </p:ext>
            </p:extLst>
          </p:nvPr>
        </p:nvGraphicFramePr>
        <p:xfrm>
          <a:off x="107504" y="2132856"/>
          <a:ext cx="6096000" cy="53238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fr-CH" dirty="0" smtClean="0"/>
                        <a:t>Entrées</a:t>
                      </a:r>
                      <a:r>
                        <a:rPr lang="fr-CH" baseline="0" dirty="0" smtClean="0"/>
                        <a:t> Professeur</a:t>
                      </a:r>
                      <a:endParaRPr lang="fr-CH" dirty="0"/>
                    </a:p>
                  </a:txBody>
                  <a:tcPr/>
                </a:tc>
                <a:tc>
                  <a:txBody>
                    <a:bodyPr/>
                    <a:lstStyle/>
                    <a:p>
                      <a:r>
                        <a:rPr lang="fr-CH" dirty="0" smtClean="0"/>
                        <a:t>Modules</a:t>
                      </a:r>
                      <a:endParaRPr lang="fr-CH" dirty="0"/>
                    </a:p>
                  </a:txBody>
                  <a:tcPr/>
                </a:tc>
                <a:tc>
                  <a:txBody>
                    <a:bodyPr/>
                    <a:lstStyle/>
                    <a:p>
                      <a:r>
                        <a:rPr lang="fr-CH" dirty="0" smtClean="0"/>
                        <a:t>Entrées</a:t>
                      </a:r>
                      <a:r>
                        <a:rPr lang="fr-CH" baseline="0" dirty="0" smtClean="0"/>
                        <a:t> étudiants</a:t>
                      </a:r>
                      <a:endParaRPr lang="fr-CH" dirty="0"/>
                    </a:p>
                  </a:txBody>
                  <a:tcPr/>
                </a:tc>
              </a:tr>
              <a:tr h="370840">
                <a:tc>
                  <a:txBody>
                    <a:bodyPr/>
                    <a:lstStyle/>
                    <a:p>
                      <a:r>
                        <a:rPr lang="fr-FR" sz="1600" dirty="0" smtClean="0"/>
                        <a:t>Découpage en unités</a:t>
                      </a:r>
                    </a:p>
                    <a:p>
                      <a:r>
                        <a:rPr lang="fr-FR" sz="1600" dirty="0" smtClean="0"/>
                        <a:t>d’apprentissage </a:t>
                      </a:r>
                    </a:p>
                    <a:p>
                      <a:endParaRPr lang="fr-CH" sz="1600" dirty="0"/>
                    </a:p>
                  </a:txBody>
                  <a:tcPr>
                    <a:solidFill>
                      <a:srgbClr val="00B0F0"/>
                    </a:solidFill>
                  </a:tcPr>
                </a:tc>
                <a:tc>
                  <a:txBody>
                    <a:bodyPr/>
                    <a:lstStyle/>
                    <a:p>
                      <a:r>
                        <a:rPr lang="fr-CH" sz="1600" dirty="0" smtClean="0"/>
                        <a:t>Fil rouge</a:t>
                      </a:r>
                      <a:endParaRPr lang="fr-CH" sz="1600" dirty="0"/>
                    </a:p>
                  </a:txBody>
                  <a:tcPr>
                    <a:solidFill>
                      <a:srgbClr val="00B0F0"/>
                    </a:solidFill>
                  </a:tcPr>
                </a:tc>
                <a:tc>
                  <a:txBody>
                    <a:bodyPr/>
                    <a:lstStyle/>
                    <a:p>
                      <a:r>
                        <a:rPr lang="fr-CH" sz="1600" kern="1200" dirty="0" smtClean="0">
                          <a:solidFill>
                            <a:schemeClr val="dk1"/>
                          </a:solidFill>
                          <a:effectLst/>
                          <a:latin typeface="+mn-lt"/>
                          <a:ea typeface="+mn-ea"/>
                          <a:cs typeface="+mn-cs"/>
                        </a:rPr>
                        <a:t>Evaluer l’investissement</a:t>
                      </a:r>
                      <a:r>
                        <a:rPr lang="fr-CH" sz="1600" kern="1200" baseline="0" dirty="0" smtClean="0">
                          <a:solidFill>
                            <a:schemeClr val="dk1"/>
                          </a:solidFill>
                          <a:effectLst/>
                          <a:latin typeface="+mn-lt"/>
                          <a:ea typeface="+mn-ea"/>
                          <a:cs typeface="+mn-cs"/>
                        </a:rPr>
                        <a:t> de travail</a:t>
                      </a:r>
                      <a:endParaRPr lang="fr-CH" sz="1600" dirty="0"/>
                    </a:p>
                  </a:txBody>
                  <a:tcPr>
                    <a:solidFill>
                      <a:srgbClr val="00B0F0"/>
                    </a:solidFill>
                  </a:tcPr>
                </a:tc>
              </a:tr>
              <a:tr h="370840">
                <a:tc>
                  <a:txBody>
                    <a:bodyPr/>
                    <a:lstStyle/>
                    <a:p>
                      <a:r>
                        <a:rPr lang="fr-CH" sz="1600" dirty="0" smtClean="0"/>
                        <a:t>Regard</a:t>
                      </a:r>
                      <a:r>
                        <a:rPr lang="fr-CH" sz="1600" baseline="0" dirty="0" smtClean="0"/>
                        <a:t> sur l’organisation des apprenants</a:t>
                      </a:r>
                      <a:endParaRPr lang="fr-CH" sz="1600" dirty="0"/>
                    </a:p>
                  </a:txBody>
                  <a:tcPr>
                    <a:solidFill>
                      <a:srgbClr val="00B0F0"/>
                    </a:solidFill>
                  </a:tcPr>
                </a:tc>
                <a:tc>
                  <a:txBody>
                    <a:bodyPr/>
                    <a:lstStyle/>
                    <a:p>
                      <a:r>
                        <a:rPr lang="fr-CH" sz="1600" dirty="0" smtClean="0"/>
                        <a:t>Plan de travail initial</a:t>
                      </a:r>
                      <a:endParaRPr lang="fr-CH" sz="1600" dirty="0"/>
                    </a:p>
                  </a:txBody>
                  <a:tcPr>
                    <a:solidFill>
                      <a:srgbClr val="00B0F0"/>
                    </a:solidFill>
                  </a:tcPr>
                </a:tc>
                <a:tc>
                  <a:txBody>
                    <a:bodyPr/>
                    <a:lstStyle/>
                    <a:p>
                      <a:r>
                        <a:rPr lang="fr-CH" sz="1600" kern="1200" dirty="0" smtClean="0">
                          <a:solidFill>
                            <a:schemeClr val="dk1"/>
                          </a:solidFill>
                          <a:effectLst/>
                          <a:latin typeface="+mn-lt"/>
                          <a:ea typeface="+mn-ea"/>
                          <a:cs typeface="+mn-cs"/>
                        </a:rPr>
                        <a:t>Réserver d’avance</a:t>
                      </a:r>
                    </a:p>
                    <a:p>
                      <a:r>
                        <a:rPr lang="fr-CH" sz="1600" kern="1200" dirty="0" smtClean="0">
                          <a:solidFill>
                            <a:schemeClr val="dk1"/>
                          </a:solidFill>
                          <a:effectLst/>
                          <a:latin typeface="+mn-lt"/>
                          <a:ea typeface="+mn-ea"/>
                          <a:cs typeface="+mn-cs"/>
                        </a:rPr>
                        <a:t>un temps d’étude approprié</a:t>
                      </a:r>
                    </a:p>
                    <a:p>
                      <a:endParaRPr lang="fr-CH" sz="1600" dirty="0"/>
                    </a:p>
                  </a:txBody>
                  <a:tcPr>
                    <a:solidFill>
                      <a:srgbClr val="00B0F0"/>
                    </a:solidFill>
                  </a:tcPr>
                </a:tc>
              </a:tr>
              <a:tr h="370840">
                <a:tc>
                  <a:txBody>
                    <a:bodyPr/>
                    <a:lstStyle/>
                    <a:p>
                      <a:r>
                        <a:rPr lang="fr-CH" sz="1600" dirty="0" smtClean="0"/>
                        <a:t>Vérifier</a:t>
                      </a:r>
                      <a:r>
                        <a:rPr lang="fr-CH" sz="1600" baseline="0" dirty="0" smtClean="0"/>
                        <a:t> l’adéquation entre objectifs et organisation des études</a:t>
                      </a:r>
                      <a:endParaRPr lang="fr-CH" sz="1600" dirty="0"/>
                    </a:p>
                  </a:txBody>
                  <a:tcPr>
                    <a:solidFill>
                      <a:srgbClr val="00B0F0"/>
                    </a:solidFill>
                  </a:tcPr>
                </a:tc>
                <a:tc>
                  <a:txBody>
                    <a:bodyPr/>
                    <a:lstStyle/>
                    <a:p>
                      <a:r>
                        <a:rPr lang="fr-CH" sz="1600" dirty="0" smtClean="0"/>
                        <a:t>Plan</a:t>
                      </a:r>
                      <a:r>
                        <a:rPr lang="fr-CH" sz="1600" baseline="0" dirty="0" smtClean="0"/>
                        <a:t> de travail dynamique</a:t>
                      </a:r>
                      <a:endParaRPr lang="fr-CH" sz="1600" dirty="0"/>
                    </a:p>
                  </a:txBody>
                  <a:tcPr>
                    <a:solidFill>
                      <a:srgbClr val="00B0F0"/>
                    </a:solidFill>
                  </a:tcPr>
                </a:tc>
                <a:tc>
                  <a:txBody>
                    <a:bodyPr/>
                    <a:lstStyle/>
                    <a:p>
                      <a:r>
                        <a:rPr lang="fr-CH" sz="1600" dirty="0" smtClean="0"/>
                        <a:t>Corriger</a:t>
                      </a:r>
                      <a:r>
                        <a:rPr lang="fr-CH" sz="1600" baseline="0" dirty="0" smtClean="0"/>
                        <a:t> </a:t>
                      </a:r>
                      <a:r>
                        <a:rPr lang="fr-CH" sz="1600" baseline="0" smtClean="0"/>
                        <a:t>au besoin l’adéquation </a:t>
                      </a:r>
                      <a:endParaRPr lang="fr-CH" sz="1600" dirty="0"/>
                    </a:p>
                  </a:txBody>
                  <a:tcPr>
                    <a:solidFill>
                      <a:srgbClr val="00B0F0"/>
                    </a:solidFill>
                  </a:tcPr>
                </a:tc>
              </a:tr>
              <a:tr h="370840">
                <a:tc>
                  <a:txBody>
                    <a:bodyPr/>
                    <a:lstStyle/>
                    <a:p>
                      <a:endParaRPr lang="fr-CH" dirty="0"/>
                    </a:p>
                  </a:txBody>
                  <a:tcPr/>
                </a:tc>
                <a:tc>
                  <a:txBody>
                    <a:bodyPr/>
                    <a:lstStyle/>
                    <a:p>
                      <a:endParaRPr lang="fr-CH"/>
                    </a:p>
                  </a:txBody>
                  <a:tcPr/>
                </a:tc>
                <a:tc>
                  <a:txBody>
                    <a:bodyPr/>
                    <a:lstStyle/>
                    <a:p>
                      <a:endParaRPr lang="fr-CH"/>
                    </a:p>
                  </a:txBody>
                  <a:tcPr/>
                </a:tc>
              </a:tr>
              <a:tr h="370840">
                <a:tc>
                  <a:txBody>
                    <a:bodyPr/>
                    <a:lstStyle/>
                    <a:p>
                      <a:endParaRPr lang="fr-CH" dirty="0"/>
                    </a:p>
                  </a:txBody>
                  <a:tcPr/>
                </a:tc>
                <a:tc>
                  <a:txBody>
                    <a:bodyPr/>
                    <a:lstStyle/>
                    <a:p>
                      <a:endParaRPr lang="fr-CH"/>
                    </a:p>
                  </a:txBody>
                  <a:tcPr/>
                </a:tc>
                <a:tc>
                  <a:txBody>
                    <a:bodyPr/>
                    <a:lstStyle/>
                    <a:p>
                      <a:endParaRPr lang="fr-CH" dirty="0"/>
                    </a:p>
                  </a:txBody>
                  <a:tcPr/>
                </a:tc>
              </a:tr>
              <a:tr h="370840">
                <a:tc>
                  <a:txBody>
                    <a:bodyPr/>
                    <a:lstStyle/>
                    <a:p>
                      <a:endParaRPr lang="fr-CH" dirty="0"/>
                    </a:p>
                  </a:txBody>
                  <a:tcPr/>
                </a:tc>
                <a:tc>
                  <a:txBody>
                    <a:bodyPr/>
                    <a:lstStyle/>
                    <a:p>
                      <a:endParaRPr lang="fr-CH"/>
                    </a:p>
                  </a:txBody>
                  <a:tcPr/>
                </a:tc>
                <a:tc>
                  <a:txBody>
                    <a:bodyPr/>
                    <a:lstStyle/>
                    <a:p>
                      <a:endParaRPr lang="fr-CH"/>
                    </a:p>
                  </a:txBody>
                  <a:tcPr/>
                </a:tc>
              </a:tr>
              <a:tr h="370840">
                <a:tc>
                  <a:txBody>
                    <a:bodyPr/>
                    <a:lstStyle/>
                    <a:p>
                      <a:endParaRPr lang="fr-CH" dirty="0"/>
                    </a:p>
                  </a:txBody>
                  <a:tcPr/>
                </a:tc>
                <a:tc>
                  <a:txBody>
                    <a:bodyPr/>
                    <a:lstStyle/>
                    <a:p>
                      <a:endParaRPr lang="fr-CH" dirty="0"/>
                    </a:p>
                  </a:txBody>
                  <a:tcPr/>
                </a:tc>
                <a:tc>
                  <a:txBody>
                    <a:bodyPr/>
                    <a:lstStyle/>
                    <a:p>
                      <a:endParaRPr lang="fr-CH" dirty="0"/>
                    </a:p>
                  </a:txBody>
                  <a:tcPr/>
                </a:tc>
              </a:tr>
            </a:tbl>
          </a:graphicData>
        </a:graphic>
      </p:graphicFrame>
    </p:spTree>
    <p:extLst>
      <p:ext uri="{BB962C8B-B14F-4D97-AF65-F5344CB8AC3E}">
        <p14:creationId xmlns:p14="http://schemas.microsoft.com/office/powerpoint/2010/main" val="850166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a:defRPr/>
            </a:pPr>
            <a:fld id="{1BB3C07E-AFE6-BF43-B3A4-F5BBCDF9C52D}" type="slidenum">
              <a:rPr lang="fr-FR" smtClean="0"/>
              <a:pPr>
                <a:defRPr/>
              </a:pPr>
              <a:t>9</a:t>
            </a:fld>
            <a:endParaRPr lang="fr-FR"/>
          </a:p>
        </p:txBody>
      </p:sp>
      <p:sp>
        <p:nvSpPr>
          <p:cNvPr id="5" name="Espace réservé du texte 4"/>
          <p:cNvSpPr>
            <a:spLocks noGrp="1"/>
          </p:cNvSpPr>
          <p:nvPr>
            <p:ph type="body" sz="quarter" idx="10"/>
          </p:nvPr>
        </p:nvSpPr>
        <p:spPr/>
        <p:txBody>
          <a:bodyPr/>
          <a:lstStyle/>
          <a:p>
            <a:r>
              <a:rPr lang="fr-CH" sz="1800" b="0" dirty="0" smtClean="0"/>
              <a:t>	Exemple d’efficacité canadienne : </a:t>
            </a:r>
          </a:p>
          <a:p>
            <a:r>
              <a:rPr lang="fr-CH" sz="1800" b="0" dirty="0" smtClean="0"/>
              <a:t> </a:t>
            </a:r>
          </a:p>
          <a:p>
            <a:r>
              <a:rPr lang="fr-CH" sz="1800" b="0" dirty="0"/>
              <a:t>	</a:t>
            </a:r>
            <a:r>
              <a:rPr lang="fr-CH" sz="1800" b="0" dirty="0" smtClean="0"/>
              <a:t>E-learning de philosophie pour enfants, </a:t>
            </a:r>
          </a:p>
          <a:p>
            <a:r>
              <a:rPr lang="fr-CH" sz="1800" b="0" dirty="0" smtClean="0"/>
              <a:t>	Le cours de Michel </a:t>
            </a:r>
            <a:r>
              <a:rPr lang="fr-CH" sz="1800" b="0" dirty="0" err="1" smtClean="0"/>
              <a:t>Sasseville</a:t>
            </a:r>
            <a:r>
              <a:rPr lang="fr-CH" sz="1800" b="0" dirty="0" smtClean="0"/>
              <a:t> sur l’OVC  de Laval</a:t>
            </a:r>
          </a:p>
          <a:p>
            <a:endParaRPr lang="fr-CH" sz="1800" b="0" dirty="0"/>
          </a:p>
          <a:p>
            <a:endParaRPr lang="fr-CH" sz="1800" b="0" dirty="0" smtClean="0"/>
          </a:p>
          <a:p>
            <a:r>
              <a:rPr lang="fr-CH" sz="1800" b="0" dirty="0" smtClean="0"/>
              <a:t>	</a:t>
            </a:r>
            <a:r>
              <a:rPr lang="fr-CH" sz="1800" b="0" dirty="0" smtClean="0">
                <a:hlinkClick r:id="rId2"/>
              </a:rPr>
              <a:t>http</a:t>
            </a:r>
            <a:r>
              <a:rPr lang="fr-CH" sz="1800" b="0" dirty="0">
                <a:hlinkClick r:id="rId2"/>
              </a:rPr>
              <a:t>://</a:t>
            </a:r>
            <a:r>
              <a:rPr lang="fr-CH" sz="1800" b="0" dirty="0" smtClean="0">
                <a:hlinkClick r:id="rId2"/>
              </a:rPr>
              <a:t>www.fp.ulaval.ca/philoenfant/cours.asp#plan</a:t>
            </a:r>
            <a:endParaRPr lang="fr-CH" sz="1800" b="0" dirty="0" smtClean="0"/>
          </a:p>
          <a:p>
            <a:r>
              <a:rPr lang="fr-CH" sz="1800" b="0" dirty="0" smtClean="0"/>
              <a:t> </a:t>
            </a:r>
            <a:endParaRPr lang="fr-CH" sz="1800" b="0" dirty="0"/>
          </a:p>
        </p:txBody>
      </p:sp>
      <p:sp>
        <p:nvSpPr>
          <p:cNvPr id="6" name="Rectangle 5"/>
          <p:cNvSpPr/>
          <p:nvPr/>
        </p:nvSpPr>
        <p:spPr>
          <a:xfrm>
            <a:off x="457200" y="404664"/>
            <a:ext cx="1377365" cy="369332"/>
          </a:xfrm>
          <a:prstGeom prst="rect">
            <a:avLst/>
          </a:prstGeom>
        </p:spPr>
        <p:txBody>
          <a:bodyPr wrap="none">
            <a:spAutoFit/>
          </a:bodyPr>
          <a:lstStyle/>
          <a:p>
            <a:r>
              <a:rPr lang="fr-CH" b="1" dirty="0">
                <a:solidFill>
                  <a:schemeClr val="accent1">
                    <a:lumMod val="75000"/>
                  </a:schemeClr>
                </a:solidFill>
              </a:rPr>
              <a:t>L’outil web</a:t>
            </a:r>
          </a:p>
        </p:txBody>
      </p:sp>
    </p:spTree>
    <p:extLst>
      <p:ext uri="{BB962C8B-B14F-4D97-AF65-F5344CB8AC3E}">
        <p14:creationId xmlns:p14="http://schemas.microsoft.com/office/powerpoint/2010/main" val="2446086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ésentation1">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Présentation1.potx</Template>
  <TotalTime>0</TotalTime>
  <Words>299</Words>
  <Application>Microsoft Office PowerPoint</Application>
  <PresentationFormat>Affichage à l'écran (4:3)</PresentationFormat>
  <Paragraphs>197</Paragraphs>
  <Slides>15</Slides>
  <Notes>2</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Présentation1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Caroline Bruegger</dc:creator>
  <cp:lastModifiedBy>heinzens</cp:lastModifiedBy>
  <cp:revision>88</cp:revision>
  <dcterms:created xsi:type="dcterms:W3CDTF">2010-11-04T15:42:06Z</dcterms:created>
  <dcterms:modified xsi:type="dcterms:W3CDTF">2012-02-06T22:30:12Z</dcterms:modified>
</cp:coreProperties>
</file>