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pptx" ContentType="image/unknown"/>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267" r:id="rId3"/>
    <p:sldId id="257" r:id="rId4"/>
    <p:sldId id="258" r:id="rId5"/>
    <p:sldId id="259" r:id="rId6"/>
    <p:sldId id="260" r:id="rId7"/>
    <p:sldId id="261" r:id="rId8"/>
    <p:sldId id="300" r:id="rId9"/>
    <p:sldId id="263" r:id="rId10"/>
    <p:sldId id="262" r:id="rId11"/>
    <p:sldId id="264" r:id="rId12"/>
    <p:sldId id="268" r:id="rId13"/>
    <p:sldId id="281" r:id="rId14"/>
    <p:sldId id="301" r:id="rId15"/>
    <p:sldId id="283" r:id="rId16"/>
    <p:sldId id="299" r:id="rId17"/>
    <p:sldId id="278" r:id="rId18"/>
    <p:sldId id="269" r:id="rId19"/>
    <p:sldId id="270" r:id="rId20"/>
    <p:sldId id="271" r:id="rId21"/>
    <p:sldId id="272" r:id="rId22"/>
    <p:sldId id="273" r:id="rId23"/>
    <p:sldId id="274" r:id="rId24"/>
    <p:sldId id="275" r:id="rId25"/>
    <p:sldId id="276" r:id="rId26"/>
    <p:sldId id="277" r:id="rId27"/>
    <p:sldId id="279" r:id="rId28"/>
    <p:sldId id="280" r:id="rId29"/>
    <p:sldId id="302" r:id="rId30"/>
    <p:sldId id="286" r:id="rId31"/>
    <p:sldId id="287" r:id="rId32"/>
    <p:sldId id="288" r:id="rId33"/>
    <p:sldId id="291" r:id="rId34"/>
    <p:sldId id="292" r:id="rId35"/>
    <p:sldId id="293" r:id="rId36"/>
    <p:sldId id="295" r:id="rId37"/>
    <p:sldId id="282" r:id="rId38"/>
    <p:sldId id="303"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5E19C3A2-0B74-4A73-AFB9-A29D3FEF53B9}">
          <p14:sldIdLst>
            <p14:sldId id="256"/>
            <p14:sldId id="267"/>
            <p14:sldId id="257"/>
            <p14:sldId id="258"/>
            <p14:sldId id="259"/>
            <p14:sldId id="260"/>
            <p14:sldId id="261"/>
            <p14:sldId id="300"/>
            <p14:sldId id="263"/>
            <p14:sldId id="262"/>
            <p14:sldId id="264"/>
            <p14:sldId id="268"/>
            <p14:sldId id="281"/>
            <p14:sldId id="301"/>
            <p14:sldId id="283"/>
            <p14:sldId id="299"/>
            <p14:sldId id="278"/>
            <p14:sldId id="269"/>
            <p14:sldId id="270"/>
            <p14:sldId id="271"/>
            <p14:sldId id="272"/>
            <p14:sldId id="273"/>
            <p14:sldId id="274"/>
            <p14:sldId id="275"/>
            <p14:sldId id="276"/>
            <p14:sldId id="277"/>
            <p14:sldId id="279"/>
            <p14:sldId id="280"/>
            <p14:sldId id="302"/>
          </p14:sldIdLst>
        </p14:section>
        <p14:section name="Section sans titre" id="{A9D668C3-3D8A-44E1-9995-20BD345A853A}">
          <p14:sldIdLst>
            <p14:sldId id="286"/>
            <p14:sldId id="287"/>
            <p14:sldId id="288"/>
            <p14:sldId id="291"/>
            <p14:sldId id="292"/>
            <p14:sldId id="293"/>
            <p14:sldId id="295"/>
            <p14:sldId id="282"/>
            <p14:sldId id="30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8"/>
      </p:cViewPr>
      <p:guideLst>
        <p:guide orient="horz" pos="2160"/>
        <p:guide pos="2880"/>
      </p:guideLst>
    </p:cSldViewPr>
  </p:slideViewPr>
  <p:notesTextViewPr>
    <p:cViewPr>
      <p:scale>
        <a:sx n="1" d="1"/>
        <a:sy n="1" d="1"/>
      </p:scale>
      <p:origin x="0" y="0"/>
    </p:cViewPr>
  </p:notesTextViewPr>
  <p:sorterViewPr>
    <p:cViewPr>
      <p:scale>
        <a:sx n="100" d="100"/>
        <a:sy n="100" d="100"/>
      </p:scale>
      <p:origin x="0" y="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874DDC-7BB0-4430-BCAC-C4837DABFC06}" type="doc">
      <dgm:prSet loTypeId="urn:microsoft.com/office/officeart/2005/8/layout/pyramid3" loCatId="pyramid" qsTypeId="urn:microsoft.com/office/officeart/2005/8/quickstyle/simple1" qsCatId="simple" csTypeId="urn:microsoft.com/office/officeart/2005/8/colors/accent1_2" csCatId="accent1" phldr="1"/>
      <dgm:spPr/>
    </dgm:pt>
    <dgm:pt modelId="{D5D799CA-57D6-43FD-AA99-6CD3ABB112B7}">
      <dgm:prSet phldrT="[Texte]" custT="1"/>
      <dgm:spPr/>
      <dgm:t>
        <a:bodyPr/>
        <a:lstStyle/>
        <a:p>
          <a:r>
            <a:rPr lang="fr-CA" sz="1400" dirty="0" smtClean="0"/>
            <a:t>Phrase d’introduction</a:t>
          </a:r>
          <a:endParaRPr lang="fr-CA" sz="1400" dirty="0"/>
        </a:p>
      </dgm:t>
    </dgm:pt>
    <dgm:pt modelId="{B16A7418-9C35-4E4C-9213-58ADEAF7F6B5}" type="parTrans" cxnId="{7A69ABAA-C7FE-4A51-B7D4-3F68B0E59F3F}">
      <dgm:prSet/>
      <dgm:spPr/>
      <dgm:t>
        <a:bodyPr/>
        <a:lstStyle/>
        <a:p>
          <a:endParaRPr lang="fr-CA"/>
        </a:p>
      </dgm:t>
    </dgm:pt>
    <dgm:pt modelId="{8FBD4083-C27B-4B35-A464-79E1A3272A7E}" type="sibTrans" cxnId="{7A69ABAA-C7FE-4A51-B7D4-3F68B0E59F3F}">
      <dgm:prSet/>
      <dgm:spPr/>
      <dgm:t>
        <a:bodyPr/>
        <a:lstStyle/>
        <a:p>
          <a:endParaRPr lang="fr-CA"/>
        </a:p>
      </dgm:t>
    </dgm:pt>
    <dgm:pt modelId="{E4120532-40CF-4511-81E0-97F71475D3AE}">
      <dgm:prSet phldrT="[Texte]" custT="1"/>
      <dgm:spPr/>
      <dgm:t>
        <a:bodyPr/>
        <a:lstStyle/>
        <a:p>
          <a:r>
            <a:rPr lang="fr-CA" sz="1400" dirty="0" smtClean="0"/>
            <a:t>Développement de la phrase d’introduction</a:t>
          </a:r>
          <a:endParaRPr lang="fr-CA" sz="1400" dirty="0"/>
        </a:p>
      </dgm:t>
    </dgm:pt>
    <dgm:pt modelId="{3C5A4BEB-E876-480D-9233-357BD8584737}" type="parTrans" cxnId="{0A4633AB-6577-49B8-B30E-CAC6BAAB0FF4}">
      <dgm:prSet/>
      <dgm:spPr/>
      <dgm:t>
        <a:bodyPr/>
        <a:lstStyle/>
        <a:p>
          <a:endParaRPr lang="fr-CA"/>
        </a:p>
      </dgm:t>
    </dgm:pt>
    <dgm:pt modelId="{A5E2588F-3253-4624-8605-BD495AF9825D}" type="sibTrans" cxnId="{0A4633AB-6577-49B8-B30E-CAC6BAAB0FF4}">
      <dgm:prSet/>
      <dgm:spPr/>
      <dgm:t>
        <a:bodyPr/>
        <a:lstStyle/>
        <a:p>
          <a:endParaRPr lang="fr-CA"/>
        </a:p>
      </dgm:t>
    </dgm:pt>
    <dgm:pt modelId="{11A0AF77-34E0-4A9E-954E-3F3756BBC536}">
      <dgm:prSet phldrT="[Texte]" custT="1"/>
      <dgm:spPr/>
      <dgm:t>
        <a:bodyPr/>
        <a:lstStyle/>
        <a:p>
          <a:r>
            <a:rPr lang="fr-CA" sz="1400" dirty="0" smtClean="0"/>
            <a:t>(Conclusion)</a:t>
          </a:r>
          <a:endParaRPr lang="fr-CA" sz="1400" dirty="0"/>
        </a:p>
      </dgm:t>
    </dgm:pt>
    <dgm:pt modelId="{42FAA124-E10A-40B6-8BBB-AB78390BE635}" type="parTrans" cxnId="{41925ABC-49C5-402C-BB6A-B88BF86EA877}">
      <dgm:prSet/>
      <dgm:spPr/>
      <dgm:t>
        <a:bodyPr/>
        <a:lstStyle/>
        <a:p>
          <a:endParaRPr lang="fr-CA"/>
        </a:p>
      </dgm:t>
    </dgm:pt>
    <dgm:pt modelId="{6EE5593C-3F5F-4164-9B27-15B307AE358F}" type="sibTrans" cxnId="{41925ABC-49C5-402C-BB6A-B88BF86EA877}">
      <dgm:prSet/>
      <dgm:spPr/>
      <dgm:t>
        <a:bodyPr/>
        <a:lstStyle/>
        <a:p>
          <a:endParaRPr lang="fr-CA"/>
        </a:p>
      </dgm:t>
    </dgm:pt>
    <dgm:pt modelId="{D43951AD-A081-4DD4-A10F-4C236C1DDBB7}" type="pres">
      <dgm:prSet presAssocID="{BA874DDC-7BB0-4430-BCAC-C4837DABFC06}" presName="Name0" presStyleCnt="0">
        <dgm:presLayoutVars>
          <dgm:dir/>
          <dgm:animLvl val="lvl"/>
          <dgm:resizeHandles val="exact"/>
        </dgm:presLayoutVars>
      </dgm:prSet>
      <dgm:spPr/>
    </dgm:pt>
    <dgm:pt modelId="{E5D48403-63E2-4F4C-B340-02AAEF17306F}" type="pres">
      <dgm:prSet presAssocID="{D5D799CA-57D6-43FD-AA99-6CD3ABB112B7}" presName="Name8" presStyleCnt="0"/>
      <dgm:spPr/>
    </dgm:pt>
    <dgm:pt modelId="{21C1B0FB-F638-4454-AC11-402EBA4751FD}" type="pres">
      <dgm:prSet presAssocID="{D5D799CA-57D6-43FD-AA99-6CD3ABB112B7}" presName="level" presStyleLbl="node1" presStyleIdx="0" presStyleCnt="3">
        <dgm:presLayoutVars>
          <dgm:chMax val="1"/>
          <dgm:bulletEnabled val="1"/>
        </dgm:presLayoutVars>
      </dgm:prSet>
      <dgm:spPr/>
      <dgm:t>
        <a:bodyPr/>
        <a:lstStyle/>
        <a:p>
          <a:endParaRPr lang="fr-CA"/>
        </a:p>
      </dgm:t>
    </dgm:pt>
    <dgm:pt modelId="{4E7BA433-141E-49FA-85D4-B90279328E8C}" type="pres">
      <dgm:prSet presAssocID="{D5D799CA-57D6-43FD-AA99-6CD3ABB112B7}" presName="levelTx" presStyleLbl="revTx" presStyleIdx="0" presStyleCnt="0">
        <dgm:presLayoutVars>
          <dgm:chMax val="1"/>
          <dgm:bulletEnabled val="1"/>
        </dgm:presLayoutVars>
      </dgm:prSet>
      <dgm:spPr/>
      <dgm:t>
        <a:bodyPr/>
        <a:lstStyle/>
        <a:p>
          <a:endParaRPr lang="fr-CA"/>
        </a:p>
      </dgm:t>
    </dgm:pt>
    <dgm:pt modelId="{5B90902B-915C-40C5-8B2D-1FB205BBCCB1}" type="pres">
      <dgm:prSet presAssocID="{E4120532-40CF-4511-81E0-97F71475D3AE}" presName="Name8" presStyleCnt="0"/>
      <dgm:spPr/>
    </dgm:pt>
    <dgm:pt modelId="{9699CCF1-8B80-438C-BA31-A08C7C57759C}" type="pres">
      <dgm:prSet presAssocID="{E4120532-40CF-4511-81E0-97F71475D3AE}" presName="level" presStyleLbl="node1" presStyleIdx="1" presStyleCnt="3">
        <dgm:presLayoutVars>
          <dgm:chMax val="1"/>
          <dgm:bulletEnabled val="1"/>
        </dgm:presLayoutVars>
      </dgm:prSet>
      <dgm:spPr/>
      <dgm:t>
        <a:bodyPr/>
        <a:lstStyle/>
        <a:p>
          <a:endParaRPr lang="fr-CA"/>
        </a:p>
      </dgm:t>
    </dgm:pt>
    <dgm:pt modelId="{BFD11339-8926-4A5F-8FF7-28541C016F31}" type="pres">
      <dgm:prSet presAssocID="{E4120532-40CF-4511-81E0-97F71475D3AE}" presName="levelTx" presStyleLbl="revTx" presStyleIdx="0" presStyleCnt="0">
        <dgm:presLayoutVars>
          <dgm:chMax val="1"/>
          <dgm:bulletEnabled val="1"/>
        </dgm:presLayoutVars>
      </dgm:prSet>
      <dgm:spPr/>
      <dgm:t>
        <a:bodyPr/>
        <a:lstStyle/>
        <a:p>
          <a:endParaRPr lang="fr-CA"/>
        </a:p>
      </dgm:t>
    </dgm:pt>
    <dgm:pt modelId="{BB6A18A3-7837-4FDC-AA2B-E1A63D6BF9CE}" type="pres">
      <dgm:prSet presAssocID="{11A0AF77-34E0-4A9E-954E-3F3756BBC536}" presName="Name8" presStyleCnt="0"/>
      <dgm:spPr/>
    </dgm:pt>
    <dgm:pt modelId="{66417C7C-1761-4378-810D-A3107A88573A}" type="pres">
      <dgm:prSet presAssocID="{11A0AF77-34E0-4A9E-954E-3F3756BBC536}" presName="level" presStyleLbl="node1" presStyleIdx="2" presStyleCnt="3" custLinFactNeighborX="-1724" custLinFactNeighborY="5957">
        <dgm:presLayoutVars>
          <dgm:chMax val="1"/>
          <dgm:bulletEnabled val="1"/>
        </dgm:presLayoutVars>
      </dgm:prSet>
      <dgm:spPr/>
      <dgm:t>
        <a:bodyPr/>
        <a:lstStyle/>
        <a:p>
          <a:endParaRPr lang="fr-CA"/>
        </a:p>
      </dgm:t>
    </dgm:pt>
    <dgm:pt modelId="{C82BD5F2-056B-4EBE-A876-8E1028DAC51F}" type="pres">
      <dgm:prSet presAssocID="{11A0AF77-34E0-4A9E-954E-3F3756BBC536}" presName="levelTx" presStyleLbl="revTx" presStyleIdx="0" presStyleCnt="0">
        <dgm:presLayoutVars>
          <dgm:chMax val="1"/>
          <dgm:bulletEnabled val="1"/>
        </dgm:presLayoutVars>
      </dgm:prSet>
      <dgm:spPr/>
      <dgm:t>
        <a:bodyPr/>
        <a:lstStyle/>
        <a:p>
          <a:endParaRPr lang="fr-CA"/>
        </a:p>
      </dgm:t>
    </dgm:pt>
  </dgm:ptLst>
  <dgm:cxnLst>
    <dgm:cxn modelId="{7A69ABAA-C7FE-4A51-B7D4-3F68B0E59F3F}" srcId="{BA874DDC-7BB0-4430-BCAC-C4837DABFC06}" destId="{D5D799CA-57D6-43FD-AA99-6CD3ABB112B7}" srcOrd="0" destOrd="0" parTransId="{B16A7418-9C35-4E4C-9213-58ADEAF7F6B5}" sibTransId="{8FBD4083-C27B-4B35-A464-79E1A3272A7E}"/>
    <dgm:cxn modelId="{99725A8C-6E57-4A1C-9096-8F1E92F24251}" type="presOf" srcId="{E4120532-40CF-4511-81E0-97F71475D3AE}" destId="{9699CCF1-8B80-438C-BA31-A08C7C57759C}" srcOrd="0" destOrd="0" presId="urn:microsoft.com/office/officeart/2005/8/layout/pyramid3"/>
    <dgm:cxn modelId="{CC41EF13-0A29-40EA-8A68-00C17AE82303}" type="presOf" srcId="{D5D799CA-57D6-43FD-AA99-6CD3ABB112B7}" destId="{4E7BA433-141E-49FA-85D4-B90279328E8C}" srcOrd="1" destOrd="0" presId="urn:microsoft.com/office/officeart/2005/8/layout/pyramid3"/>
    <dgm:cxn modelId="{0A4633AB-6577-49B8-B30E-CAC6BAAB0FF4}" srcId="{BA874DDC-7BB0-4430-BCAC-C4837DABFC06}" destId="{E4120532-40CF-4511-81E0-97F71475D3AE}" srcOrd="1" destOrd="0" parTransId="{3C5A4BEB-E876-480D-9233-357BD8584737}" sibTransId="{A5E2588F-3253-4624-8605-BD495AF9825D}"/>
    <dgm:cxn modelId="{8E137546-9E04-4A61-9AD6-5BF73900B3A9}" type="presOf" srcId="{11A0AF77-34E0-4A9E-954E-3F3756BBC536}" destId="{C82BD5F2-056B-4EBE-A876-8E1028DAC51F}" srcOrd="1" destOrd="0" presId="urn:microsoft.com/office/officeart/2005/8/layout/pyramid3"/>
    <dgm:cxn modelId="{9BB62AAF-746C-4490-A79D-B07059D2F3BF}" type="presOf" srcId="{D5D799CA-57D6-43FD-AA99-6CD3ABB112B7}" destId="{21C1B0FB-F638-4454-AC11-402EBA4751FD}" srcOrd="0" destOrd="0" presId="urn:microsoft.com/office/officeart/2005/8/layout/pyramid3"/>
    <dgm:cxn modelId="{41925ABC-49C5-402C-BB6A-B88BF86EA877}" srcId="{BA874DDC-7BB0-4430-BCAC-C4837DABFC06}" destId="{11A0AF77-34E0-4A9E-954E-3F3756BBC536}" srcOrd="2" destOrd="0" parTransId="{42FAA124-E10A-40B6-8BBB-AB78390BE635}" sibTransId="{6EE5593C-3F5F-4164-9B27-15B307AE358F}"/>
    <dgm:cxn modelId="{D4F2D878-2E07-4D02-A2E2-2FD8712AABCE}" type="presOf" srcId="{11A0AF77-34E0-4A9E-954E-3F3756BBC536}" destId="{66417C7C-1761-4378-810D-A3107A88573A}" srcOrd="0" destOrd="0" presId="urn:microsoft.com/office/officeart/2005/8/layout/pyramid3"/>
    <dgm:cxn modelId="{F79AEE8A-9BB7-494C-AB0A-207B732A2A2D}" type="presOf" srcId="{BA874DDC-7BB0-4430-BCAC-C4837DABFC06}" destId="{D43951AD-A081-4DD4-A10F-4C236C1DDBB7}" srcOrd="0" destOrd="0" presId="urn:microsoft.com/office/officeart/2005/8/layout/pyramid3"/>
    <dgm:cxn modelId="{DEC309F1-69FE-43E8-97B0-DD8187CF5145}" type="presOf" srcId="{E4120532-40CF-4511-81E0-97F71475D3AE}" destId="{BFD11339-8926-4A5F-8FF7-28541C016F31}" srcOrd="1" destOrd="0" presId="urn:microsoft.com/office/officeart/2005/8/layout/pyramid3"/>
    <dgm:cxn modelId="{3E5A21C7-979F-4D8D-908B-6CB0881C4CA6}" type="presParOf" srcId="{D43951AD-A081-4DD4-A10F-4C236C1DDBB7}" destId="{E5D48403-63E2-4F4C-B340-02AAEF17306F}" srcOrd="0" destOrd="0" presId="urn:microsoft.com/office/officeart/2005/8/layout/pyramid3"/>
    <dgm:cxn modelId="{02281453-32AA-43F4-A774-A1728E06D662}" type="presParOf" srcId="{E5D48403-63E2-4F4C-B340-02AAEF17306F}" destId="{21C1B0FB-F638-4454-AC11-402EBA4751FD}" srcOrd="0" destOrd="0" presId="urn:microsoft.com/office/officeart/2005/8/layout/pyramid3"/>
    <dgm:cxn modelId="{6A4982DA-1AE9-4D0E-85C2-AFDC7AC504B8}" type="presParOf" srcId="{E5D48403-63E2-4F4C-B340-02AAEF17306F}" destId="{4E7BA433-141E-49FA-85D4-B90279328E8C}" srcOrd="1" destOrd="0" presId="urn:microsoft.com/office/officeart/2005/8/layout/pyramid3"/>
    <dgm:cxn modelId="{A6612F0D-95AD-4AB8-AFC1-ACE7634043DD}" type="presParOf" srcId="{D43951AD-A081-4DD4-A10F-4C236C1DDBB7}" destId="{5B90902B-915C-40C5-8B2D-1FB205BBCCB1}" srcOrd="1" destOrd="0" presId="urn:microsoft.com/office/officeart/2005/8/layout/pyramid3"/>
    <dgm:cxn modelId="{375753AE-3EF4-4F40-947D-2D13A6C30021}" type="presParOf" srcId="{5B90902B-915C-40C5-8B2D-1FB205BBCCB1}" destId="{9699CCF1-8B80-438C-BA31-A08C7C57759C}" srcOrd="0" destOrd="0" presId="urn:microsoft.com/office/officeart/2005/8/layout/pyramid3"/>
    <dgm:cxn modelId="{ECEAA0BF-252B-4341-8A42-7FC0A5D20ABA}" type="presParOf" srcId="{5B90902B-915C-40C5-8B2D-1FB205BBCCB1}" destId="{BFD11339-8926-4A5F-8FF7-28541C016F31}" srcOrd="1" destOrd="0" presId="urn:microsoft.com/office/officeart/2005/8/layout/pyramid3"/>
    <dgm:cxn modelId="{5461ACB4-C347-4F9D-8DEE-E4BDD9783886}" type="presParOf" srcId="{D43951AD-A081-4DD4-A10F-4C236C1DDBB7}" destId="{BB6A18A3-7837-4FDC-AA2B-E1A63D6BF9CE}" srcOrd="2" destOrd="0" presId="urn:microsoft.com/office/officeart/2005/8/layout/pyramid3"/>
    <dgm:cxn modelId="{12A0316C-6565-4710-9488-61909A797A0F}" type="presParOf" srcId="{BB6A18A3-7837-4FDC-AA2B-E1A63D6BF9CE}" destId="{66417C7C-1761-4378-810D-A3107A88573A}" srcOrd="0" destOrd="0" presId="urn:microsoft.com/office/officeart/2005/8/layout/pyramid3"/>
    <dgm:cxn modelId="{DFB83299-217B-4222-A3DF-C2CF2DB0901D}" type="presParOf" srcId="{BB6A18A3-7837-4FDC-AA2B-E1A63D6BF9CE}" destId="{C82BD5F2-056B-4EBE-A876-8E1028DAC51F}"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1B0FB-F638-4454-AC11-402EBA4751FD}">
      <dsp:nvSpPr>
        <dsp:cNvPr id="0" name=""/>
        <dsp:cNvSpPr/>
      </dsp:nvSpPr>
      <dsp:spPr>
        <a:xfrm rot="10800000">
          <a:off x="0" y="0"/>
          <a:ext cx="4176464" cy="629328"/>
        </a:xfrm>
        <a:prstGeom prst="trapezoid">
          <a:avLst>
            <a:gd name="adj" fmla="val 110606"/>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CA" sz="1400" kern="1200" dirty="0" smtClean="0"/>
            <a:t>Phrase d’introduction</a:t>
          </a:r>
          <a:endParaRPr lang="fr-CA" sz="1400" kern="1200" dirty="0"/>
        </a:p>
      </dsp:txBody>
      <dsp:txXfrm rot="-10800000">
        <a:off x="730881" y="0"/>
        <a:ext cx="2714701" cy="629328"/>
      </dsp:txXfrm>
    </dsp:sp>
    <dsp:sp modelId="{9699CCF1-8B80-438C-BA31-A08C7C57759C}">
      <dsp:nvSpPr>
        <dsp:cNvPr id="0" name=""/>
        <dsp:cNvSpPr/>
      </dsp:nvSpPr>
      <dsp:spPr>
        <a:xfrm rot="10800000">
          <a:off x="696077" y="629327"/>
          <a:ext cx="2784309" cy="629328"/>
        </a:xfrm>
        <a:prstGeom prst="trapezoid">
          <a:avLst>
            <a:gd name="adj" fmla="val 110606"/>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CA" sz="1400" kern="1200" dirty="0" smtClean="0"/>
            <a:t>Développement de la phrase d’introduction</a:t>
          </a:r>
          <a:endParaRPr lang="fr-CA" sz="1400" kern="1200" dirty="0"/>
        </a:p>
      </dsp:txBody>
      <dsp:txXfrm rot="-10800000">
        <a:off x="1183331" y="629327"/>
        <a:ext cx="1809801" cy="629328"/>
      </dsp:txXfrm>
    </dsp:sp>
    <dsp:sp modelId="{66417C7C-1761-4378-810D-A3107A88573A}">
      <dsp:nvSpPr>
        <dsp:cNvPr id="0" name=""/>
        <dsp:cNvSpPr/>
      </dsp:nvSpPr>
      <dsp:spPr>
        <a:xfrm rot="10800000">
          <a:off x="1368153" y="1258656"/>
          <a:ext cx="1392154" cy="629328"/>
        </a:xfrm>
        <a:prstGeom prst="trapezoid">
          <a:avLst>
            <a:gd name="adj" fmla="val 110606"/>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CA" sz="1400" kern="1200" dirty="0" smtClean="0"/>
            <a:t>(Conclusion)</a:t>
          </a:r>
          <a:endParaRPr lang="fr-CA" sz="1400" kern="1200" dirty="0"/>
        </a:p>
      </dsp:txBody>
      <dsp:txXfrm rot="-10800000">
        <a:off x="1368153" y="1258656"/>
        <a:ext cx="1392154" cy="629328"/>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71506E-BC4C-4181-93EE-7758B93760C6}" type="datetimeFigureOut">
              <a:rPr lang="fr-CA" smtClean="0"/>
              <a:t>2012-11-05</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49C0E8-B5DE-48E3-B1C4-25B5DF49ECB8}" type="slidenum">
              <a:rPr lang="fr-CA" smtClean="0"/>
              <a:t>‹N°›</a:t>
            </a:fld>
            <a:endParaRPr lang="fr-CA"/>
          </a:p>
        </p:txBody>
      </p:sp>
    </p:spTree>
    <p:extLst>
      <p:ext uri="{BB962C8B-B14F-4D97-AF65-F5344CB8AC3E}">
        <p14:creationId xmlns:p14="http://schemas.microsoft.com/office/powerpoint/2010/main" val="4255908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7249C0E8-B5DE-48E3-B1C4-25B5DF49ECB8}" type="slidenum">
              <a:rPr lang="fr-CA" smtClean="0"/>
              <a:t>18</a:t>
            </a:fld>
            <a:endParaRPr lang="fr-CA"/>
          </a:p>
        </p:txBody>
      </p:sp>
    </p:spTree>
    <p:extLst>
      <p:ext uri="{BB962C8B-B14F-4D97-AF65-F5344CB8AC3E}">
        <p14:creationId xmlns:p14="http://schemas.microsoft.com/office/powerpoint/2010/main" val="2995453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7249C0E8-B5DE-48E3-B1C4-25B5DF49ECB8}" type="slidenum">
              <a:rPr lang="fr-CA" smtClean="0"/>
              <a:t>26</a:t>
            </a:fld>
            <a:endParaRPr lang="fr-CA"/>
          </a:p>
        </p:txBody>
      </p:sp>
    </p:spTree>
    <p:extLst>
      <p:ext uri="{BB962C8B-B14F-4D97-AF65-F5344CB8AC3E}">
        <p14:creationId xmlns:p14="http://schemas.microsoft.com/office/powerpoint/2010/main" val="53433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05FC7EA-0B81-457E-9A38-C330577417E2}" type="datetimeFigureOut">
              <a:rPr lang="fr-CA" smtClean="0"/>
              <a:t>2012-11-05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194ADD94-809A-420D-8A8D-FD4AB402F6DB}" type="slidenum">
              <a:rPr lang="fr-CA" smtClean="0"/>
              <a:t>‹N°›</a:t>
            </a:fld>
            <a:endParaRPr lang="fr-C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fr-FR" smtClean="0"/>
              <a:t>Modifiez le style du titre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05FC7EA-0B81-457E-9A38-C330577417E2}" type="datetimeFigureOut">
              <a:rPr lang="fr-CA" smtClean="0"/>
              <a:t>2012-11-05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194ADD94-809A-420D-8A8D-FD4AB402F6DB}" type="slidenum">
              <a:rPr lang="fr-CA" smtClean="0"/>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05FC7EA-0B81-457E-9A38-C330577417E2}" type="datetimeFigureOut">
              <a:rPr lang="fr-CA" smtClean="0"/>
              <a:t>2012-11-05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194ADD94-809A-420D-8A8D-FD4AB402F6DB}" type="slidenum">
              <a:rPr lang="fr-CA" smtClean="0"/>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05FC7EA-0B81-457E-9A38-C330577417E2}" type="datetimeFigureOut">
              <a:rPr lang="fr-CA" smtClean="0"/>
              <a:t>2012-11-05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194ADD94-809A-420D-8A8D-FD4AB402F6DB}" type="slidenum">
              <a:rPr lang="fr-CA" smtClean="0"/>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95" name="Title 94"/>
          <p:cNvSpPr>
            <a:spLocks noGrp="1"/>
          </p:cNvSpPr>
          <p:nvPr>
            <p:ph type="title"/>
          </p:nvPr>
        </p:nvSpPr>
        <p:spPr>
          <a:xfrm>
            <a:off x="457200" y="4463568"/>
            <a:ext cx="8305800" cy="1143000"/>
          </a:xfrm>
        </p:spPr>
        <p:txBody>
          <a:bodyPr/>
          <a:lstStyle/>
          <a:p>
            <a:r>
              <a:rPr lang="fr-FR" smtClean="0"/>
              <a:t>Modifiez le style du titre</a:t>
            </a:r>
            <a:endParaRPr lang="en-US"/>
          </a:p>
        </p:txBody>
      </p:sp>
      <p:sp>
        <p:nvSpPr>
          <p:cNvPr id="2" name="Date Placeholder 1"/>
          <p:cNvSpPr>
            <a:spLocks noGrp="1"/>
          </p:cNvSpPr>
          <p:nvPr>
            <p:ph type="dt" sz="half" idx="10"/>
          </p:nvPr>
        </p:nvSpPr>
        <p:spPr/>
        <p:txBody>
          <a:bodyPr/>
          <a:lstStyle/>
          <a:p>
            <a:fld id="{505FC7EA-0B81-457E-9A38-C330577417E2}" type="datetimeFigureOut">
              <a:rPr lang="fr-CA" smtClean="0"/>
              <a:t>2012-11-05</a:t>
            </a:fld>
            <a:endParaRPr lang="fr-CA"/>
          </a:p>
        </p:txBody>
      </p:sp>
      <p:sp>
        <p:nvSpPr>
          <p:cNvPr id="91" name="Footer Placeholder 90"/>
          <p:cNvSpPr>
            <a:spLocks noGrp="1"/>
          </p:cNvSpPr>
          <p:nvPr>
            <p:ph type="ftr" sz="quarter" idx="11"/>
          </p:nvPr>
        </p:nvSpPr>
        <p:spPr/>
        <p:txBody>
          <a:bodyPr/>
          <a:lstStyle/>
          <a:p>
            <a:endParaRPr lang="fr-CA"/>
          </a:p>
        </p:txBody>
      </p:sp>
      <p:sp>
        <p:nvSpPr>
          <p:cNvPr id="92" name="Slide Number Placeholder 91"/>
          <p:cNvSpPr>
            <a:spLocks noGrp="1"/>
          </p:cNvSpPr>
          <p:nvPr>
            <p:ph type="sldNum" sz="quarter" idx="12"/>
          </p:nvPr>
        </p:nvSpPr>
        <p:spPr/>
        <p:txBody>
          <a:bodyPr/>
          <a:lstStyle/>
          <a:p>
            <a:fld id="{194ADD94-809A-420D-8A8D-FD4AB402F6DB}" type="slidenum">
              <a:rPr lang="fr-CA" smtClean="0"/>
              <a:t>‹N°›</a:t>
            </a:fld>
            <a:endParaRPr lang="fr-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505FC7EA-0B81-457E-9A38-C330577417E2}" type="datetimeFigureOut">
              <a:rPr lang="fr-CA" smtClean="0"/>
              <a:t>2012-11-05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194ADD94-809A-420D-8A8D-FD4AB402F6DB}" type="slidenum">
              <a:rPr lang="fr-CA" smtClean="0"/>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505FC7EA-0B81-457E-9A38-C330577417E2}" type="datetimeFigureOut">
              <a:rPr lang="fr-CA" smtClean="0"/>
              <a:t>2012-11-05</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194ADD94-809A-420D-8A8D-FD4AB402F6DB}" type="slidenum">
              <a:rPr lang="fr-CA" smtClean="0"/>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505FC7EA-0B81-457E-9A38-C330577417E2}" type="datetimeFigureOut">
              <a:rPr lang="fr-CA" smtClean="0"/>
              <a:t>2012-11-05</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194ADD94-809A-420D-8A8D-FD4AB402F6DB}" type="slidenum">
              <a:rPr lang="fr-CA" smtClean="0"/>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FC7EA-0B81-457E-9A38-C330577417E2}" type="datetimeFigureOut">
              <a:rPr lang="fr-CA" smtClean="0"/>
              <a:t>2012-11-05</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194ADD94-809A-420D-8A8D-FD4AB402F6DB}" type="slidenum">
              <a:rPr lang="fr-CA" smtClean="0"/>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05FC7EA-0B81-457E-9A38-C330577417E2}" type="datetimeFigureOut">
              <a:rPr lang="fr-CA" smtClean="0"/>
              <a:t>2012-11-05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194ADD94-809A-420D-8A8D-FD4AB402F6DB}" type="slidenum">
              <a:rPr lang="fr-CA" smtClean="0"/>
              <a:t>‹N°›</a:t>
            </a:fld>
            <a:endParaRPr lang="fr-C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fr-FR" smtClean="0"/>
              <a:t>Modifiez le style du titre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5" name="Date Placeholder 4"/>
          <p:cNvSpPr>
            <a:spLocks noGrp="1"/>
          </p:cNvSpPr>
          <p:nvPr>
            <p:ph type="dt" sz="half" idx="10"/>
          </p:nvPr>
        </p:nvSpPr>
        <p:spPr/>
        <p:txBody>
          <a:bodyPr/>
          <a:lstStyle/>
          <a:p>
            <a:fld id="{505FC7EA-0B81-457E-9A38-C330577417E2}" type="datetimeFigureOut">
              <a:rPr lang="fr-CA" smtClean="0"/>
              <a:t>2012-11-05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194ADD94-809A-420D-8A8D-FD4AB402F6DB}" type="slidenum">
              <a:rPr lang="fr-CA" smtClean="0"/>
              <a:t>‹N°›</a:t>
            </a:fld>
            <a:endParaRPr lang="fr-C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fr-FR" smtClean="0"/>
              <a:t>Modifiez le style du titre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05FC7EA-0B81-457E-9A38-C330577417E2}" type="datetimeFigureOut">
              <a:rPr lang="fr-CA" smtClean="0"/>
              <a:t>2012-11-05</a:t>
            </a:fld>
            <a:endParaRPr lang="fr-C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fr-C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194ADD94-809A-420D-8A8D-FD4AB402F6DB}" type="slidenum">
              <a:rPr lang="fr-CA" smtClean="0"/>
              <a:t>‹N°›</a:t>
            </a:fld>
            <a:endParaRPr lang="fr-C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ptx"/><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CA" dirty="0" smtClean="0"/>
              <a:t>Faire une demande au CRSH en 2012: rajuster le tir</a:t>
            </a:r>
            <a:endParaRPr lang="fr-CA" dirty="0"/>
          </a:p>
        </p:txBody>
      </p:sp>
      <p:sp>
        <p:nvSpPr>
          <p:cNvPr id="3" name="Sous-titre 2"/>
          <p:cNvSpPr>
            <a:spLocks noGrp="1"/>
          </p:cNvSpPr>
          <p:nvPr>
            <p:ph type="subTitle" idx="1"/>
          </p:nvPr>
        </p:nvSpPr>
        <p:spPr/>
        <p:txBody>
          <a:bodyPr>
            <a:normAutofit fontScale="77500" lnSpcReduction="20000"/>
          </a:bodyPr>
          <a:lstStyle/>
          <a:p>
            <a:r>
              <a:rPr lang="fr-CA" dirty="0" smtClean="0"/>
              <a:t>Par Silvie Bernier, Ph. D.</a:t>
            </a:r>
          </a:p>
          <a:p>
            <a:r>
              <a:rPr lang="fr-CA" dirty="0" smtClean="0"/>
              <a:t>Service de la recherche, de l’innovation et de la création</a:t>
            </a:r>
          </a:p>
          <a:p>
            <a:r>
              <a:rPr lang="fr-CA" dirty="0" smtClean="0"/>
              <a:t>Université de Sherbrooke</a:t>
            </a:r>
            <a:endParaRPr lang="fr-CA" dirty="0"/>
          </a:p>
        </p:txBody>
      </p:sp>
    </p:spTree>
    <p:extLst>
      <p:ext uri="{BB962C8B-B14F-4D97-AF65-F5344CB8AC3E}">
        <p14:creationId xmlns:p14="http://schemas.microsoft.com/office/powerpoint/2010/main" val="3547500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Partenariats</a:t>
            </a:r>
            <a:endParaRPr lang="fr-CA" dirty="0"/>
          </a:p>
        </p:txBody>
      </p:sp>
      <p:sp>
        <p:nvSpPr>
          <p:cNvPr id="3" name="Espace réservé du contenu 2"/>
          <p:cNvSpPr>
            <a:spLocks noGrp="1"/>
          </p:cNvSpPr>
          <p:nvPr>
            <p:ph idx="1"/>
          </p:nvPr>
        </p:nvSpPr>
        <p:spPr/>
        <p:txBody>
          <a:bodyPr/>
          <a:lstStyle/>
          <a:p>
            <a:r>
              <a:rPr lang="fr-CA" u="sng" dirty="0" smtClean="0"/>
              <a:t>Subventions de développement de partenariat</a:t>
            </a:r>
          </a:p>
          <a:p>
            <a:pPr lvl="1"/>
            <a:r>
              <a:rPr lang="fr-CA" dirty="0" smtClean="0"/>
              <a:t>Date limite: 30 novembre 2012</a:t>
            </a:r>
          </a:p>
          <a:p>
            <a:pPr lvl="1"/>
            <a:r>
              <a:rPr lang="fr-CA" dirty="0" smtClean="0"/>
              <a:t>De un à trois ans</a:t>
            </a:r>
          </a:p>
          <a:p>
            <a:pPr lvl="1"/>
            <a:r>
              <a:rPr lang="fr-CA" dirty="0" smtClean="0"/>
              <a:t>De 75 000$ à 200 000$</a:t>
            </a:r>
          </a:p>
          <a:p>
            <a:pPr lvl="1"/>
            <a:r>
              <a:rPr lang="fr-CA" dirty="0" smtClean="0"/>
              <a:t>Demande soumise par un chercheur principal (directeur de projet)</a:t>
            </a:r>
          </a:p>
          <a:p>
            <a:pPr lvl="1"/>
            <a:r>
              <a:rPr lang="fr-CA" dirty="0" smtClean="0"/>
              <a:t>Pour des nouveaux partenariats ou des nouveaux travaux de partenariats existants</a:t>
            </a:r>
          </a:p>
          <a:p>
            <a:pPr lvl="1"/>
            <a:r>
              <a:rPr lang="fr-CA" dirty="0" smtClean="0"/>
              <a:t>Peuvent s’inscrire dans le programme-cadre Savoir ou le programme-cadre Connexion ou les deux</a:t>
            </a:r>
          </a:p>
          <a:p>
            <a:pPr lvl="1"/>
            <a:r>
              <a:rPr lang="fr-CA" dirty="0" smtClean="0"/>
              <a:t>L’établissement hôte doit fournir une contribution en nature ou en espèces</a:t>
            </a:r>
            <a:endParaRPr lang="fr-CA" dirty="0"/>
          </a:p>
        </p:txBody>
      </p:sp>
    </p:spTree>
    <p:extLst>
      <p:ext uri="{BB962C8B-B14F-4D97-AF65-F5344CB8AC3E}">
        <p14:creationId xmlns:p14="http://schemas.microsoft.com/office/powerpoint/2010/main" val="1982499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Et encore des chiffres…</a:t>
            </a:r>
            <a:endParaRPr lang="fr-CA" dirty="0"/>
          </a:p>
        </p:txBody>
      </p:sp>
      <p:sp>
        <p:nvSpPr>
          <p:cNvPr id="3" name="Espace réservé du contenu 2"/>
          <p:cNvSpPr>
            <a:spLocks noGrp="1"/>
          </p:cNvSpPr>
          <p:nvPr>
            <p:ph idx="1"/>
          </p:nvPr>
        </p:nvSpPr>
        <p:spPr/>
        <p:txBody>
          <a:bodyPr>
            <a:normAutofit/>
          </a:bodyPr>
          <a:lstStyle/>
          <a:p>
            <a:pPr marL="365760" lvl="1" indent="0">
              <a:spcBef>
                <a:spcPts val="0"/>
              </a:spcBef>
              <a:buClr>
                <a:srgbClr val="91B0D5"/>
              </a:buClr>
              <a:buNone/>
              <a:defRPr/>
            </a:pPr>
            <a:r>
              <a:rPr lang="en-CA" sz="2200" u="sng" dirty="0" err="1" smtClean="0"/>
              <a:t>Concours</a:t>
            </a:r>
            <a:r>
              <a:rPr lang="en-CA" sz="2200" u="sng" dirty="0" smtClean="0"/>
              <a:t> de 2011</a:t>
            </a:r>
          </a:p>
          <a:p>
            <a:pPr lvl="1">
              <a:spcBef>
                <a:spcPts val="0"/>
              </a:spcBef>
              <a:buClr>
                <a:srgbClr val="91B0D5"/>
              </a:buClr>
              <a:defRPr/>
            </a:pPr>
            <a:r>
              <a:rPr lang="en-CA" sz="2200" dirty="0" smtClean="0"/>
              <a:t>153 </a:t>
            </a:r>
            <a:r>
              <a:rPr lang="en-CA" sz="2200" dirty="0" err="1"/>
              <a:t>demandes</a:t>
            </a:r>
            <a:r>
              <a:rPr lang="en-CA" sz="2200" dirty="0"/>
              <a:t> </a:t>
            </a:r>
            <a:r>
              <a:rPr lang="en-CA" sz="2200" dirty="0" err="1" smtClean="0"/>
              <a:t>admissibles</a:t>
            </a:r>
            <a:r>
              <a:rPr lang="en-CA" sz="2200" dirty="0" smtClean="0"/>
              <a:t>.</a:t>
            </a:r>
          </a:p>
          <a:p>
            <a:pPr lvl="1">
              <a:spcBef>
                <a:spcPts val="0"/>
              </a:spcBef>
              <a:buClr>
                <a:srgbClr val="91B0D5"/>
              </a:buClr>
              <a:defRPr/>
            </a:pPr>
            <a:r>
              <a:rPr lang="en-US" sz="2200" dirty="0" smtClean="0"/>
              <a:t>72 </a:t>
            </a:r>
            <a:r>
              <a:rPr lang="en-US" sz="2200" dirty="0" err="1" smtClean="0"/>
              <a:t>demandes</a:t>
            </a:r>
            <a:r>
              <a:rPr lang="en-US" sz="2200" dirty="0" smtClean="0"/>
              <a:t> </a:t>
            </a:r>
            <a:r>
              <a:rPr lang="en-US" sz="2200" dirty="0" err="1"/>
              <a:t>financées</a:t>
            </a:r>
            <a:r>
              <a:rPr lang="en-US" sz="2200" dirty="0" smtClean="0"/>
              <a:t>.</a:t>
            </a:r>
          </a:p>
          <a:p>
            <a:pPr lvl="1">
              <a:spcBef>
                <a:spcPts val="0"/>
              </a:spcBef>
              <a:buClr>
                <a:srgbClr val="91B0D5"/>
              </a:buClr>
              <a:defRPr/>
            </a:pPr>
            <a:r>
              <a:rPr lang="en-US" sz="2200" dirty="0" err="1" smtClean="0"/>
              <a:t>Taux</a:t>
            </a:r>
            <a:r>
              <a:rPr lang="en-US" sz="2200" dirty="0" smtClean="0"/>
              <a:t> de </a:t>
            </a:r>
            <a:r>
              <a:rPr lang="en-US" sz="2200" dirty="0" err="1" smtClean="0"/>
              <a:t>succès</a:t>
            </a:r>
            <a:r>
              <a:rPr lang="en-US" sz="2200" dirty="0" smtClean="0"/>
              <a:t>: 47%</a:t>
            </a:r>
          </a:p>
          <a:p>
            <a:pPr lvl="1">
              <a:spcBef>
                <a:spcPts val="0"/>
              </a:spcBef>
              <a:buClr>
                <a:srgbClr val="91B0D5"/>
              </a:buClr>
              <a:defRPr/>
            </a:pPr>
            <a:r>
              <a:rPr lang="en-US" sz="2200" dirty="0" err="1" smtClean="0"/>
              <a:t>Moyenne</a:t>
            </a:r>
            <a:r>
              <a:rPr lang="en-US" sz="2200" dirty="0" smtClean="0"/>
              <a:t> des subventions: 190 827%</a:t>
            </a:r>
          </a:p>
          <a:p>
            <a:pPr lvl="1">
              <a:spcBef>
                <a:spcPts val="0"/>
              </a:spcBef>
              <a:buClr>
                <a:srgbClr val="91B0D5"/>
              </a:buClr>
              <a:defRPr/>
            </a:pPr>
            <a:r>
              <a:rPr lang="en-US" sz="2200" dirty="0" smtClean="0"/>
              <a:t>Budget total: 13 739 564 $</a:t>
            </a:r>
          </a:p>
          <a:p>
            <a:pPr lvl="1">
              <a:spcBef>
                <a:spcPts val="0"/>
              </a:spcBef>
              <a:buClr>
                <a:srgbClr val="91B0D5"/>
              </a:buClr>
              <a:defRPr/>
            </a:pPr>
            <a:r>
              <a:rPr lang="en-US" sz="2200" dirty="0" smtClean="0"/>
              <a:t>Les </a:t>
            </a:r>
            <a:r>
              <a:rPr lang="en-US" sz="2200" dirty="0" err="1"/>
              <a:t>partenaires</a:t>
            </a:r>
            <a:r>
              <a:rPr lang="en-US" sz="2200" dirty="0"/>
              <a:t> </a:t>
            </a:r>
            <a:r>
              <a:rPr lang="en-US" sz="2200" dirty="0" err="1"/>
              <a:t>proviennent</a:t>
            </a:r>
            <a:r>
              <a:rPr lang="en-US" sz="2200" dirty="0"/>
              <a:t> </a:t>
            </a:r>
            <a:r>
              <a:rPr lang="en-US" sz="2200" dirty="0" err="1"/>
              <a:t>principalement</a:t>
            </a:r>
            <a:r>
              <a:rPr lang="en-US" sz="2200" dirty="0"/>
              <a:t> des </a:t>
            </a:r>
            <a:r>
              <a:rPr lang="en-US" sz="2200" dirty="0" err="1"/>
              <a:t>secteurs</a:t>
            </a:r>
            <a:r>
              <a:rPr lang="en-US" sz="2200" dirty="0"/>
              <a:t> à but non-</a:t>
            </a:r>
            <a:r>
              <a:rPr lang="en-US" sz="2200" dirty="0" err="1"/>
              <a:t>lucratif</a:t>
            </a:r>
            <a:r>
              <a:rPr lang="en-US" sz="2200" dirty="0"/>
              <a:t> et public/</a:t>
            </a:r>
            <a:r>
              <a:rPr lang="en-US" sz="2200" dirty="0" err="1"/>
              <a:t>gouvernemental</a:t>
            </a:r>
            <a:r>
              <a:rPr lang="en-US" sz="2200" dirty="0"/>
              <a:t>, </a:t>
            </a:r>
            <a:r>
              <a:rPr lang="en-US" sz="2200" dirty="0" err="1"/>
              <a:t>mais</a:t>
            </a:r>
            <a:r>
              <a:rPr lang="en-US" sz="2200" dirty="0"/>
              <a:t> les </a:t>
            </a:r>
            <a:r>
              <a:rPr lang="en-US" sz="2200" dirty="0" err="1"/>
              <a:t>partenariats</a:t>
            </a:r>
            <a:r>
              <a:rPr lang="en-US" sz="2200" dirty="0"/>
              <a:t> </a:t>
            </a:r>
            <a:r>
              <a:rPr lang="en-US" sz="2200" dirty="0" err="1"/>
              <a:t>regroupent</a:t>
            </a:r>
            <a:r>
              <a:rPr lang="en-US" sz="2200" dirty="0"/>
              <a:t> </a:t>
            </a:r>
            <a:r>
              <a:rPr lang="en-US" sz="2200" dirty="0" err="1"/>
              <a:t>aussi</a:t>
            </a:r>
            <a:r>
              <a:rPr lang="en-US" sz="2200" dirty="0"/>
              <a:t> des </a:t>
            </a:r>
            <a:r>
              <a:rPr lang="en-US" sz="2200" dirty="0" err="1"/>
              <a:t>partenaires</a:t>
            </a:r>
            <a:r>
              <a:rPr lang="en-US" sz="2200" dirty="0"/>
              <a:t> </a:t>
            </a:r>
            <a:r>
              <a:rPr lang="en-US" sz="2200" dirty="0" err="1"/>
              <a:t>internationaux</a:t>
            </a:r>
            <a:r>
              <a:rPr lang="en-US" sz="1600" dirty="0" smtClean="0"/>
              <a:t>.</a:t>
            </a:r>
            <a:endParaRPr lang="en-US" sz="1600" dirty="0"/>
          </a:p>
          <a:p>
            <a:endParaRPr lang="fr-CA" dirty="0" smtClean="0"/>
          </a:p>
        </p:txBody>
      </p:sp>
    </p:spTree>
    <p:extLst>
      <p:ext uri="{BB962C8B-B14F-4D97-AF65-F5344CB8AC3E}">
        <p14:creationId xmlns:p14="http://schemas.microsoft.com/office/powerpoint/2010/main" val="2388435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Partenariats</a:t>
            </a:r>
            <a:endParaRPr lang="fr-CA" dirty="0"/>
          </a:p>
        </p:txBody>
      </p:sp>
      <p:sp>
        <p:nvSpPr>
          <p:cNvPr id="3" name="Espace réservé du contenu 2"/>
          <p:cNvSpPr>
            <a:spLocks noGrp="1"/>
          </p:cNvSpPr>
          <p:nvPr>
            <p:ph idx="1"/>
          </p:nvPr>
        </p:nvSpPr>
        <p:spPr/>
        <p:txBody>
          <a:bodyPr>
            <a:normAutofit/>
          </a:bodyPr>
          <a:lstStyle/>
          <a:p>
            <a:r>
              <a:rPr lang="fr-CA" u="sng" dirty="0" smtClean="0"/>
              <a:t>Subventions de partenariat</a:t>
            </a:r>
          </a:p>
          <a:p>
            <a:pPr lvl="1"/>
            <a:r>
              <a:rPr lang="fr-CA" dirty="0" smtClean="0"/>
              <a:t>Date limite: 1</a:t>
            </a:r>
            <a:r>
              <a:rPr lang="fr-CA" baseline="30000" dirty="0" smtClean="0"/>
              <a:t>er</a:t>
            </a:r>
            <a:r>
              <a:rPr lang="fr-CA" dirty="0" smtClean="0"/>
              <a:t> novembre 2012</a:t>
            </a:r>
          </a:p>
          <a:p>
            <a:pPr lvl="1"/>
            <a:r>
              <a:rPr lang="fr-CA" dirty="0" smtClean="0"/>
              <a:t>Lettre d’intention obligatoire et discriminatoire: 15 février 2013</a:t>
            </a:r>
          </a:p>
          <a:p>
            <a:pPr lvl="1"/>
            <a:r>
              <a:rPr lang="fr-CA" dirty="0" smtClean="0"/>
              <a:t>De 4 à 7 ans</a:t>
            </a:r>
          </a:p>
          <a:p>
            <a:pPr lvl="1"/>
            <a:r>
              <a:rPr lang="fr-CA" dirty="0" smtClean="0"/>
              <a:t>De 500 000$ à 2,5 millions</a:t>
            </a:r>
          </a:p>
          <a:p>
            <a:pPr lvl="1"/>
            <a:r>
              <a:rPr lang="fr-CA" dirty="0" smtClean="0"/>
              <a:t>Demande institutionnelle (candidat= institution hôte) avec un directeur de projet</a:t>
            </a:r>
          </a:p>
          <a:p>
            <a:pPr lvl="1"/>
            <a:r>
              <a:rPr lang="fr-CA" dirty="0" smtClean="0"/>
              <a:t>Peut s’inscrire dans le programme-cadre Savoir ou le programme-cadre Connexion ou les deux</a:t>
            </a:r>
          </a:p>
          <a:p>
            <a:pPr lvl="1"/>
            <a:r>
              <a:rPr lang="fr-CA" dirty="0" smtClean="0"/>
              <a:t>Pour des partenariats existants ou nouveaux</a:t>
            </a:r>
          </a:p>
          <a:p>
            <a:pPr lvl="1"/>
            <a:r>
              <a:rPr lang="fr-CA" dirty="0" smtClean="0"/>
              <a:t>Fonds de contrepartie (en nature ou en espèces) équivalent à 35% de la subvention demandée et contribution de l’établissement hôte</a:t>
            </a:r>
          </a:p>
        </p:txBody>
      </p:sp>
    </p:spTree>
    <p:extLst>
      <p:ext uri="{BB962C8B-B14F-4D97-AF65-F5344CB8AC3E}">
        <p14:creationId xmlns:p14="http://schemas.microsoft.com/office/powerpoint/2010/main" val="22914168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Concours de 2011</a:t>
            </a:r>
            <a:endParaRPr lang="fr-CA" dirty="0"/>
          </a:p>
        </p:txBody>
      </p:sp>
      <p:sp>
        <p:nvSpPr>
          <p:cNvPr id="3" name="Espace réservé du contenu 2"/>
          <p:cNvSpPr>
            <a:spLocks noGrp="1"/>
          </p:cNvSpPr>
          <p:nvPr>
            <p:ph idx="1"/>
          </p:nvPr>
        </p:nvSpPr>
        <p:spPr/>
        <p:txBody>
          <a:bodyPr>
            <a:normAutofit/>
          </a:bodyPr>
          <a:lstStyle/>
          <a:p>
            <a:pPr lvl="1">
              <a:spcBef>
                <a:spcPts val="0"/>
              </a:spcBef>
              <a:buClr>
                <a:srgbClr val="91B0D5"/>
              </a:buClr>
              <a:defRPr/>
            </a:pPr>
            <a:r>
              <a:rPr lang="en-CA" dirty="0"/>
              <a:t>151 </a:t>
            </a:r>
            <a:r>
              <a:rPr lang="en-CA" dirty="0" err="1"/>
              <a:t>demandes</a:t>
            </a:r>
            <a:r>
              <a:rPr lang="en-CA" dirty="0"/>
              <a:t> </a:t>
            </a:r>
            <a:r>
              <a:rPr lang="en-CA" dirty="0" err="1"/>
              <a:t>admissibles</a:t>
            </a:r>
            <a:r>
              <a:rPr lang="en-CA" dirty="0"/>
              <a:t> </a:t>
            </a:r>
            <a:r>
              <a:rPr lang="en-CA" dirty="0" err="1"/>
              <a:t>évaluées</a:t>
            </a:r>
            <a:r>
              <a:rPr lang="en-CA" dirty="0"/>
              <a:t> à la </a:t>
            </a:r>
            <a:r>
              <a:rPr lang="en-CA" dirty="0" err="1"/>
              <a:t>lettre</a:t>
            </a:r>
            <a:r>
              <a:rPr lang="en-CA" dirty="0"/>
              <a:t> </a:t>
            </a:r>
            <a:r>
              <a:rPr lang="en-CA" dirty="0" err="1"/>
              <a:t>d’intention</a:t>
            </a:r>
            <a:r>
              <a:rPr lang="en-CA" dirty="0" smtClean="0"/>
              <a:t>.</a:t>
            </a:r>
          </a:p>
          <a:p>
            <a:pPr lvl="1">
              <a:spcBef>
                <a:spcPts val="0"/>
              </a:spcBef>
              <a:buClr>
                <a:srgbClr val="91B0D5"/>
              </a:buClr>
              <a:defRPr/>
            </a:pPr>
            <a:endParaRPr lang="en-CA" dirty="0"/>
          </a:p>
          <a:p>
            <a:pPr lvl="1">
              <a:spcBef>
                <a:spcPts val="0"/>
              </a:spcBef>
              <a:buClr>
                <a:srgbClr val="91B0D5"/>
              </a:buClr>
              <a:defRPr/>
            </a:pPr>
            <a:r>
              <a:rPr lang="en-CA" dirty="0"/>
              <a:t>35 </a:t>
            </a:r>
            <a:r>
              <a:rPr lang="en-US" dirty="0" err="1" smtClean="0"/>
              <a:t>candidats</a:t>
            </a:r>
            <a:r>
              <a:rPr lang="en-US" dirty="0" smtClean="0"/>
              <a:t> </a:t>
            </a:r>
            <a:r>
              <a:rPr lang="en-US" dirty="0" err="1" smtClean="0"/>
              <a:t>invités</a:t>
            </a:r>
            <a:r>
              <a:rPr lang="en-US" dirty="0" smtClean="0"/>
              <a:t> </a:t>
            </a:r>
            <a:r>
              <a:rPr lang="en-US" dirty="0"/>
              <a:t>à </a:t>
            </a:r>
            <a:r>
              <a:rPr lang="en-US" dirty="0" err="1"/>
              <a:t>soumettre</a:t>
            </a:r>
            <a:r>
              <a:rPr lang="en-US" dirty="0"/>
              <a:t> </a:t>
            </a:r>
            <a:r>
              <a:rPr lang="en-US" dirty="0" err="1"/>
              <a:t>une</a:t>
            </a:r>
            <a:r>
              <a:rPr lang="en-US" dirty="0"/>
              <a:t> </a:t>
            </a:r>
            <a:r>
              <a:rPr lang="en-US" dirty="0" err="1"/>
              <a:t>demande</a:t>
            </a:r>
            <a:r>
              <a:rPr lang="en-US" dirty="0"/>
              <a:t> </a:t>
            </a:r>
            <a:r>
              <a:rPr lang="en-US" dirty="0" err="1"/>
              <a:t>officielle</a:t>
            </a:r>
            <a:r>
              <a:rPr lang="en-US" dirty="0" smtClean="0"/>
              <a:t>.</a:t>
            </a:r>
          </a:p>
          <a:p>
            <a:pPr lvl="1">
              <a:spcBef>
                <a:spcPts val="0"/>
              </a:spcBef>
              <a:buClr>
                <a:srgbClr val="91B0D5"/>
              </a:buClr>
              <a:defRPr/>
            </a:pPr>
            <a:endParaRPr lang="en-US" dirty="0"/>
          </a:p>
          <a:p>
            <a:pPr lvl="1">
              <a:spcBef>
                <a:spcPts val="0"/>
              </a:spcBef>
              <a:buClr>
                <a:srgbClr val="91B0D5"/>
              </a:buClr>
              <a:defRPr/>
            </a:pPr>
            <a:r>
              <a:rPr lang="en-US" dirty="0"/>
              <a:t>25 </a:t>
            </a:r>
            <a:r>
              <a:rPr lang="en-US" dirty="0" err="1"/>
              <a:t>demandes</a:t>
            </a:r>
            <a:r>
              <a:rPr lang="en-US" dirty="0"/>
              <a:t> </a:t>
            </a:r>
            <a:r>
              <a:rPr lang="en-US" dirty="0" err="1"/>
              <a:t>financées</a:t>
            </a:r>
            <a:r>
              <a:rPr lang="en-US" dirty="0" smtClean="0"/>
              <a:t>.</a:t>
            </a:r>
          </a:p>
          <a:p>
            <a:pPr lvl="1">
              <a:spcBef>
                <a:spcPts val="0"/>
              </a:spcBef>
              <a:buClr>
                <a:srgbClr val="91B0D5"/>
              </a:buClr>
              <a:defRPr/>
            </a:pPr>
            <a:endParaRPr lang="en-US" dirty="0"/>
          </a:p>
          <a:p>
            <a:pPr lvl="1">
              <a:spcBef>
                <a:spcPts val="0"/>
              </a:spcBef>
              <a:buClr>
                <a:srgbClr val="91B0D5"/>
              </a:buClr>
              <a:defRPr/>
            </a:pPr>
            <a:r>
              <a:rPr lang="en-US" dirty="0" err="1" smtClean="0"/>
              <a:t>Taux</a:t>
            </a:r>
            <a:r>
              <a:rPr lang="en-US" dirty="0" smtClean="0"/>
              <a:t> de </a:t>
            </a:r>
            <a:r>
              <a:rPr lang="en-US" dirty="0" err="1" smtClean="0"/>
              <a:t>succès</a:t>
            </a:r>
            <a:r>
              <a:rPr lang="en-US" dirty="0" smtClean="0"/>
              <a:t>: 16,5%</a:t>
            </a:r>
          </a:p>
          <a:p>
            <a:pPr lvl="1">
              <a:spcBef>
                <a:spcPts val="0"/>
              </a:spcBef>
              <a:buClr>
                <a:srgbClr val="91B0D5"/>
              </a:buClr>
              <a:defRPr/>
            </a:pPr>
            <a:endParaRPr lang="en-US" dirty="0"/>
          </a:p>
          <a:p>
            <a:pPr lvl="1">
              <a:spcBef>
                <a:spcPts val="0"/>
              </a:spcBef>
              <a:buClr>
                <a:srgbClr val="91B0D5"/>
              </a:buClr>
              <a:defRPr/>
            </a:pPr>
            <a:r>
              <a:rPr lang="en-US" dirty="0" err="1" smtClean="0"/>
              <a:t>Comités</a:t>
            </a:r>
            <a:r>
              <a:rPr lang="en-US" dirty="0" smtClean="0"/>
              <a:t> </a:t>
            </a:r>
            <a:r>
              <a:rPr lang="en-US" dirty="0" err="1" smtClean="0"/>
              <a:t>d’évaluation</a:t>
            </a:r>
            <a:r>
              <a:rPr lang="en-US" dirty="0" smtClean="0"/>
              <a:t> </a:t>
            </a:r>
            <a:r>
              <a:rPr lang="en-US" dirty="0" err="1" smtClean="0"/>
              <a:t>multidisciplinaires</a:t>
            </a:r>
            <a:r>
              <a:rPr lang="en-US" dirty="0" smtClean="0"/>
              <a:t> et </a:t>
            </a:r>
            <a:r>
              <a:rPr lang="en-US" dirty="0" err="1" smtClean="0"/>
              <a:t>multisectoriels</a:t>
            </a:r>
            <a:r>
              <a:rPr lang="en-US" dirty="0" smtClean="0"/>
              <a:t>. </a:t>
            </a:r>
            <a:r>
              <a:rPr lang="en-US" dirty="0" err="1" smtClean="0"/>
              <a:t>Chercheurs</a:t>
            </a:r>
            <a:r>
              <a:rPr lang="en-US" dirty="0" smtClean="0"/>
              <a:t> et </a:t>
            </a:r>
            <a:r>
              <a:rPr lang="en-US" dirty="0" err="1" smtClean="0"/>
              <a:t>membres</a:t>
            </a:r>
            <a:r>
              <a:rPr lang="en-US" dirty="0" smtClean="0"/>
              <a:t> </a:t>
            </a:r>
            <a:r>
              <a:rPr lang="en-US" dirty="0" err="1" smtClean="0"/>
              <a:t>issus</a:t>
            </a:r>
            <a:r>
              <a:rPr lang="en-US" dirty="0" smtClean="0"/>
              <a:t> des </a:t>
            </a:r>
            <a:r>
              <a:rPr lang="en-US" dirty="0" err="1" smtClean="0"/>
              <a:t>milieux</a:t>
            </a:r>
            <a:r>
              <a:rPr lang="en-US" dirty="0" smtClean="0"/>
              <a:t> publics, </a:t>
            </a:r>
            <a:r>
              <a:rPr lang="en-US" dirty="0" err="1" smtClean="0"/>
              <a:t>privés</a:t>
            </a:r>
            <a:r>
              <a:rPr lang="en-US" dirty="0" smtClean="0"/>
              <a:t> et </a:t>
            </a:r>
            <a:r>
              <a:rPr lang="en-US" dirty="0" err="1" smtClean="0"/>
              <a:t>communutaires</a:t>
            </a:r>
            <a:endParaRPr lang="en-US" dirty="0" smtClean="0"/>
          </a:p>
          <a:p>
            <a:pPr lvl="1">
              <a:spcBef>
                <a:spcPts val="0"/>
              </a:spcBef>
              <a:buClr>
                <a:srgbClr val="91B0D5"/>
              </a:buClr>
              <a:defRPr/>
            </a:pPr>
            <a:endParaRPr lang="en-US" dirty="0"/>
          </a:p>
          <a:p>
            <a:pPr lvl="1">
              <a:spcBef>
                <a:spcPts val="0"/>
              </a:spcBef>
              <a:buClr>
                <a:srgbClr val="91B0D5"/>
              </a:buClr>
              <a:defRPr/>
            </a:pPr>
            <a:r>
              <a:rPr lang="fr-CA" dirty="0"/>
              <a:t>Selon un membre de comité: projets d’envergure pancanadienne</a:t>
            </a:r>
          </a:p>
          <a:p>
            <a:pPr marL="365760" lvl="1" indent="0">
              <a:spcBef>
                <a:spcPts val="0"/>
              </a:spcBef>
              <a:buClr>
                <a:srgbClr val="91B0D5"/>
              </a:buClr>
              <a:buNone/>
              <a:defRPr/>
            </a:pPr>
            <a:endParaRPr lang="en-US" dirty="0"/>
          </a:p>
          <a:p>
            <a:pPr marL="1508760" lvl="5" indent="0">
              <a:spcBef>
                <a:spcPts val="0"/>
              </a:spcBef>
              <a:buClr>
                <a:srgbClr val="91B0D5"/>
              </a:buClr>
              <a:buNone/>
              <a:defRPr/>
            </a:pPr>
            <a:endParaRPr lang="fr-CA"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5229200"/>
            <a:ext cx="1398375" cy="1396055"/>
          </a:xfrm>
          <a:prstGeom prst="rect">
            <a:avLst/>
          </a:prstGeom>
        </p:spPr>
      </p:pic>
    </p:spTree>
    <p:extLst>
      <p:ext uri="{BB962C8B-B14F-4D97-AF65-F5344CB8AC3E}">
        <p14:creationId xmlns:p14="http://schemas.microsoft.com/office/powerpoint/2010/main" val="30366269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Concours de 2012</a:t>
            </a:r>
            <a:endParaRPr lang="fr-CA" dirty="0"/>
          </a:p>
        </p:txBody>
      </p:sp>
      <p:sp>
        <p:nvSpPr>
          <p:cNvPr id="3" name="Espace réservé du contenu 2"/>
          <p:cNvSpPr>
            <a:spLocks noGrp="1"/>
          </p:cNvSpPr>
          <p:nvPr>
            <p:ph idx="1"/>
          </p:nvPr>
        </p:nvSpPr>
        <p:spPr/>
        <p:txBody>
          <a:bodyPr/>
          <a:lstStyle/>
          <a:p>
            <a:r>
              <a:rPr lang="fr-CA" dirty="0" smtClean="0"/>
              <a:t>Lettres d’intention soumises: 100</a:t>
            </a:r>
          </a:p>
          <a:p>
            <a:r>
              <a:rPr lang="fr-CA" dirty="0" smtClean="0"/>
              <a:t>Lettres d’intention acceptées: 30</a:t>
            </a:r>
          </a:p>
          <a:p>
            <a:r>
              <a:rPr lang="fr-CA" dirty="0" smtClean="0"/>
              <a:t>Demandes financées: ?</a:t>
            </a:r>
            <a:endParaRPr lang="fr-CA" dirty="0"/>
          </a:p>
        </p:txBody>
      </p:sp>
    </p:spTree>
    <p:extLst>
      <p:ext uri="{BB962C8B-B14F-4D97-AF65-F5344CB8AC3E}">
        <p14:creationId xmlns:p14="http://schemas.microsoft.com/office/powerpoint/2010/main" val="4057604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29600" cy="1143000"/>
          </a:xfrm>
        </p:spPr>
        <p:txBody>
          <a:bodyPr>
            <a:normAutofit fontScale="90000"/>
          </a:bodyPr>
          <a:lstStyle/>
          <a:p>
            <a:r>
              <a:rPr lang="fr-CA" dirty="0" smtClean="0"/>
              <a:t>Conseils pour les demandes en partenariat 1</a:t>
            </a:r>
            <a:br>
              <a:rPr lang="fr-CA" dirty="0" smtClean="0"/>
            </a:br>
            <a:endParaRPr lang="fr-CA" dirty="0"/>
          </a:p>
        </p:txBody>
      </p:sp>
      <p:sp>
        <p:nvSpPr>
          <p:cNvPr id="3" name="Espace réservé du contenu 2"/>
          <p:cNvSpPr>
            <a:spLocks noGrp="1"/>
          </p:cNvSpPr>
          <p:nvPr>
            <p:ph idx="1"/>
          </p:nvPr>
        </p:nvSpPr>
        <p:spPr/>
        <p:txBody>
          <a:bodyPr/>
          <a:lstStyle/>
          <a:p>
            <a:r>
              <a:rPr lang="fr-CA" dirty="0" smtClean="0"/>
              <a:t>Le partenariat doit être apparent à tous les niveaux:</a:t>
            </a:r>
          </a:p>
          <a:p>
            <a:pPr lvl="1"/>
            <a:r>
              <a:rPr lang="fr-CA" dirty="0" smtClean="0"/>
              <a:t>Au moment de l’élaboration du projet (définition des besoins)</a:t>
            </a:r>
          </a:p>
          <a:p>
            <a:pPr lvl="1"/>
            <a:r>
              <a:rPr lang="fr-CA" dirty="0" smtClean="0"/>
              <a:t>Dans la définition des objectifs</a:t>
            </a:r>
          </a:p>
          <a:p>
            <a:pPr lvl="1"/>
            <a:r>
              <a:rPr lang="fr-CA" dirty="0" smtClean="0"/>
              <a:t>Dans la méthodologie (recherche participative)</a:t>
            </a:r>
          </a:p>
          <a:p>
            <a:pPr lvl="1"/>
            <a:r>
              <a:rPr lang="fr-CA" dirty="0" smtClean="0"/>
              <a:t>Dans la structure de gouvernance</a:t>
            </a:r>
          </a:p>
          <a:p>
            <a:pPr lvl="1"/>
            <a:r>
              <a:rPr lang="fr-CA" dirty="0" smtClean="0"/>
              <a:t>Dans la communication entre les membres (outils de communication, personne responsable)</a:t>
            </a:r>
          </a:p>
          <a:p>
            <a:pPr lvl="1"/>
            <a:r>
              <a:rPr lang="fr-CA" dirty="0" smtClean="0"/>
              <a:t>Dans le cadre financier (contributions)</a:t>
            </a:r>
          </a:p>
          <a:p>
            <a:pPr lvl="1"/>
            <a:r>
              <a:rPr lang="fr-CA" dirty="0" smtClean="0"/>
              <a:t>Dans la diffusion et le transfert des connaissances</a:t>
            </a:r>
          </a:p>
          <a:p>
            <a:pPr lvl="1"/>
            <a:r>
              <a:rPr lang="fr-CA" dirty="0" smtClean="0"/>
              <a:t>Dans l’évaluation de la performance</a:t>
            </a:r>
            <a:endParaRPr lang="fr-CA" dirty="0"/>
          </a:p>
        </p:txBody>
      </p:sp>
    </p:spTree>
    <p:extLst>
      <p:ext uri="{BB962C8B-B14F-4D97-AF65-F5344CB8AC3E}">
        <p14:creationId xmlns:p14="http://schemas.microsoft.com/office/powerpoint/2010/main" val="733255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Conseils pour les demandes en partenariat 2</a:t>
            </a:r>
            <a:endParaRPr lang="fr-CA" dirty="0"/>
          </a:p>
        </p:txBody>
      </p:sp>
      <p:sp>
        <p:nvSpPr>
          <p:cNvPr id="3" name="Espace réservé du contenu 2"/>
          <p:cNvSpPr>
            <a:spLocks noGrp="1"/>
          </p:cNvSpPr>
          <p:nvPr>
            <p:ph idx="1"/>
          </p:nvPr>
        </p:nvSpPr>
        <p:spPr/>
        <p:txBody>
          <a:bodyPr/>
          <a:lstStyle/>
          <a:p>
            <a:r>
              <a:rPr lang="fr-CA" dirty="0" smtClean="0"/>
              <a:t>L’importance de la formation des étudiants:</a:t>
            </a:r>
          </a:p>
          <a:p>
            <a:pPr lvl="1"/>
            <a:r>
              <a:rPr lang="fr-CA" dirty="0"/>
              <a:t>Présentez si possible les étudiants (nom, sujet de mémoire ou de thèse)</a:t>
            </a:r>
          </a:p>
          <a:p>
            <a:pPr lvl="1"/>
            <a:r>
              <a:rPr lang="fr-CA" dirty="0"/>
              <a:t>Précisez les activités de formation (</a:t>
            </a:r>
            <a:r>
              <a:rPr lang="fr-CA" dirty="0" err="1"/>
              <a:t>métho</a:t>
            </a:r>
            <a:r>
              <a:rPr lang="fr-CA" dirty="0" smtClean="0"/>
              <a:t>.) et l’encadrement (direction, codirection)</a:t>
            </a:r>
            <a:endParaRPr lang="fr-CA" dirty="0"/>
          </a:p>
          <a:p>
            <a:pPr lvl="1"/>
            <a:r>
              <a:rPr lang="fr-CA" dirty="0"/>
              <a:t>Nommez les conférenciers pressentis</a:t>
            </a:r>
          </a:p>
          <a:p>
            <a:pPr lvl="1"/>
            <a:r>
              <a:rPr lang="fr-CA" dirty="0"/>
              <a:t>Intégrez les étudiants  à la diffusion et aux transferts des connaissances</a:t>
            </a:r>
          </a:p>
          <a:p>
            <a:pPr marL="0" indent="0">
              <a:buNone/>
            </a:pPr>
            <a:endParaRPr lang="fr-CA" dirty="0" smtClean="0"/>
          </a:p>
          <a:p>
            <a:r>
              <a:rPr lang="fr-CA" dirty="0" smtClean="0"/>
              <a:t>La contribution de l’établissement hôte</a:t>
            </a:r>
          </a:p>
          <a:p>
            <a:pPr lvl="1"/>
            <a:r>
              <a:rPr lang="fr-CA" dirty="0" smtClean="0"/>
              <a:t>Lettre officielle indiquant la contribution en nature et/ou en espèces</a:t>
            </a:r>
          </a:p>
          <a:p>
            <a:pPr lvl="1"/>
            <a:endParaRPr lang="fr-CA" dirty="0" smtClean="0"/>
          </a:p>
          <a:p>
            <a:pPr lvl="1"/>
            <a:endParaRPr lang="fr-CA" dirty="0" smtClean="0"/>
          </a:p>
        </p:txBody>
      </p:sp>
    </p:spTree>
    <p:extLst>
      <p:ext uri="{BB962C8B-B14F-4D97-AF65-F5344CB8AC3E}">
        <p14:creationId xmlns:p14="http://schemas.microsoft.com/office/powerpoint/2010/main" val="2326118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Programme-cadre Connexion</a:t>
            </a:r>
            <a:endParaRPr lang="fr-CA" dirty="0"/>
          </a:p>
        </p:txBody>
      </p:sp>
      <p:sp>
        <p:nvSpPr>
          <p:cNvPr id="3" name="Espace réservé du contenu 2"/>
          <p:cNvSpPr>
            <a:spLocks noGrp="1"/>
          </p:cNvSpPr>
          <p:nvPr>
            <p:ph idx="1"/>
          </p:nvPr>
        </p:nvSpPr>
        <p:spPr/>
        <p:txBody>
          <a:bodyPr/>
          <a:lstStyle/>
          <a:p>
            <a:r>
              <a:rPr lang="fr-CA" u="sng" dirty="0" smtClean="0"/>
              <a:t>Subventions Connexion</a:t>
            </a:r>
          </a:p>
          <a:p>
            <a:pPr lvl="1"/>
            <a:r>
              <a:rPr lang="fr-CA" dirty="0" smtClean="0"/>
              <a:t>Pour des événements ou des activités de rayonnement</a:t>
            </a:r>
          </a:p>
          <a:p>
            <a:pPr lvl="1"/>
            <a:r>
              <a:rPr lang="fr-CA" dirty="0" smtClean="0"/>
              <a:t>Durée: un an</a:t>
            </a:r>
          </a:p>
          <a:p>
            <a:pPr lvl="1"/>
            <a:r>
              <a:rPr lang="fr-CA" dirty="0" smtClean="0"/>
              <a:t>De 7000$ à 50 000$</a:t>
            </a:r>
          </a:p>
          <a:p>
            <a:pPr lvl="1"/>
            <a:r>
              <a:rPr lang="fr-CA" dirty="0" smtClean="0"/>
              <a:t>Événement au Canada ou à l’étranger (doit mettre en valeur la recherche canadienne)</a:t>
            </a:r>
          </a:p>
          <a:p>
            <a:pPr lvl="1"/>
            <a:r>
              <a:rPr lang="fr-CA" dirty="0"/>
              <a:t>la diffusion, le transfert, l’échange, l’adaptation, la synthèse et la coproduction de connaissances ainsi que le réseautage et la </a:t>
            </a:r>
            <a:r>
              <a:rPr lang="fr-CA" dirty="0" smtClean="0"/>
              <a:t>collaboration</a:t>
            </a:r>
          </a:p>
          <a:p>
            <a:pPr lvl="1"/>
            <a:r>
              <a:rPr lang="fr-CA" dirty="0" smtClean="0"/>
              <a:t>Demandes acceptées en tout temps</a:t>
            </a:r>
            <a:endParaRPr lang="fr-CA" dirty="0"/>
          </a:p>
        </p:txBody>
      </p:sp>
    </p:spTree>
    <p:extLst>
      <p:ext uri="{BB962C8B-B14F-4D97-AF65-F5344CB8AC3E}">
        <p14:creationId xmlns:p14="http://schemas.microsoft.com/office/powerpoint/2010/main" val="2164327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Critères d’évaluation</a:t>
            </a:r>
            <a:endParaRPr lang="fr-CA" dirty="0"/>
          </a:p>
        </p:txBody>
      </p:sp>
      <p:sp>
        <p:nvSpPr>
          <p:cNvPr id="3" name="Espace réservé du contenu 2"/>
          <p:cNvSpPr>
            <a:spLocks noGrp="1"/>
          </p:cNvSpPr>
          <p:nvPr>
            <p:ph idx="1"/>
          </p:nvPr>
        </p:nvSpPr>
        <p:spPr/>
        <p:txBody>
          <a:bodyPr/>
          <a:lstStyle/>
          <a:p>
            <a:r>
              <a:rPr lang="fr-CA" dirty="0" smtClean="0"/>
              <a:t>3 grands critères pondérés différemment selon les programmes</a:t>
            </a:r>
          </a:p>
          <a:p>
            <a:pPr marL="0" indent="0">
              <a:buNone/>
            </a:pPr>
            <a:endParaRPr lang="fr-CA" dirty="0" smtClean="0"/>
          </a:p>
          <a:p>
            <a:pPr lvl="1"/>
            <a:r>
              <a:rPr lang="fr-CA" dirty="0" smtClean="0"/>
              <a:t>Défi – Objectif et importance de l’activité de recherche</a:t>
            </a:r>
          </a:p>
          <a:p>
            <a:pPr lvl="1"/>
            <a:endParaRPr lang="fr-CA" dirty="0" smtClean="0"/>
          </a:p>
          <a:p>
            <a:pPr lvl="1"/>
            <a:r>
              <a:rPr lang="fr-CA" dirty="0" smtClean="0"/>
              <a:t>Faisabilité – Plan visant l’atteinte de l’excellence</a:t>
            </a:r>
          </a:p>
          <a:p>
            <a:pPr lvl="1"/>
            <a:endParaRPr lang="fr-CA" dirty="0" smtClean="0"/>
          </a:p>
          <a:p>
            <a:pPr lvl="1"/>
            <a:r>
              <a:rPr lang="fr-CA" dirty="0" smtClean="0"/>
              <a:t>Capacité – Potentiel de réussite</a:t>
            </a:r>
          </a:p>
        </p:txBody>
      </p:sp>
    </p:spTree>
    <p:extLst>
      <p:ext uri="{BB962C8B-B14F-4D97-AF65-F5344CB8AC3E}">
        <p14:creationId xmlns:p14="http://schemas.microsoft.com/office/powerpoint/2010/main" val="2444381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 </a:t>
            </a:r>
            <a:r>
              <a:rPr lang="fr-CA" dirty="0" smtClean="0"/>
              <a:t>Critère Défi et sous-critères</a:t>
            </a:r>
            <a:endParaRPr lang="fr-CA" dirty="0"/>
          </a:p>
        </p:txBody>
      </p:sp>
      <p:sp>
        <p:nvSpPr>
          <p:cNvPr id="3" name="Espace réservé du contenu 2"/>
          <p:cNvSpPr>
            <a:spLocks noGrp="1"/>
          </p:cNvSpPr>
          <p:nvPr>
            <p:ph idx="1"/>
          </p:nvPr>
        </p:nvSpPr>
        <p:spPr/>
        <p:txBody>
          <a:bodyPr/>
          <a:lstStyle/>
          <a:p>
            <a:pPr lvl="2"/>
            <a:r>
              <a:rPr lang="fr-CA" dirty="0">
                <a:solidFill>
                  <a:schemeClr val="accent2">
                    <a:lumMod val="60000"/>
                    <a:lumOff val="40000"/>
                  </a:schemeClr>
                </a:solidFill>
              </a:rPr>
              <a:t>Originalité</a:t>
            </a:r>
            <a:r>
              <a:rPr lang="fr-CA" dirty="0"/>
              <a:t>, importance et contribution prévue à l’avancement des </a:t>
            </a:r>
            <a:r>
              <a:rPr lang="fr-CA" dirty="0" smtClean="0"/>
              <a:t>connaissances ( sous description détaillée, DD)</a:t>
            </a:r>
            <a:endParaRPr lang="fr-CA" dirty="0"/>
          </a:p>
          <a:p>
            <a:pPr lvl="2"/>
            <a:r>
              <a:rPr lang="fr-CA" dirty="0"/>
              <a:t>Pertinence de la revue de </a:t>
            </a:r>
            <a:r>
              <a:rPr lang="fr-CA" dirty="0" smtClean="0"/>
              <a:t>littérature (DD)</a:t>
            </a:r>
            <a:endParaRPr lang="fr-CA" dirty="0"/>
          </a:p>
          <a:p>
            <a:pPr lvl="2"/>
            <a:r>
              <a:rPr lang="fr-CA" dirty="0"/>
              <a:t>Pertinence du cadre </a:t>
            </a:r>
            <a:r>
              <a:rPr lang="fr-CA" dirty="0" smtClean="0"/>
              <a:t>théorique (DD)</a:t>
            </a:r>
            <a:endParaRPr lang="fr-CA" dirty="0"/>
          </a:p>
          <a:p>
            <a:pPr lvl="2"/>
            <a:r>
              <a:rPr lang="fr-CA" dirty="0"/>
              <a:t>Pertinence des méthodologies ou des </a:t>
            </a:r>
            <a:r>
              <a:rPr lang="fr-CA" dirty="0" smtClean="0"/>
              <a:t>approches (DD)</a:t>
            </a:r>
            <a:endParaRPr lang="fr-CA" dirty="0"/>
          </a:p>
          <a:p>
            <a:pPr lvl="2"/>
            <a:r>
              <a:rPr lang="fr-CA" dirty="0"/>
              <a:t>Qualité de la formation et du </a:t>
            </a:r>
            <a:r>
              <a:rPr lang="fr-CA" dirty="0" smtClean="0"/>
              <a:t>mentorat (Équipe, résultats, formation, ERF)</a:t>
            </a:r>
            <a:endParaRPr lang="fr-CA" dirty="0"/>
          </a:p>
          <a:p>
            <a:pPr lvl="2"/>
            <a:r>
              <a:rPr lang="fr-CA" dirty="0"/>
              <a:t>Influence et </a:t>
            </a:r>
            <a:r>
              <a:rPr lang="fr-CA" dirty="0">
                <a:solidFill>
                  <a:schemeClr val="accent2">
                    <a:lumMod val="60000"/>
                    <a:lumOff val="40000"/>
                  </a:schemeClr>
                </a:solidFill>
              </a:rPr>
              <a:t>impact</a:t>
            </a:r>
            <a:r>
              <a:rPr lang="fr-CA" dirty="0"/>
              <a:t> probables de la </a:t>
            </a:r>
            <a:r>
              <a:rPr lang="fr-CA" dirty="0" smtClean="0"/>
              <a:t>recherche (Résultats escomptés) </a:t>
            </a:r>
            <a:endParaRPr lang="fr-CA" dirty="0"/>
          </a:p>
          <a:p>
            <a:endParaRPr lang="fr-CA" dirty="0"/>
          </a:p>
        </p:txBody>
      </p:sp>
    </p:spTree>
    <p:extLst>
      <p:ext uri="{BB962C8B-B14F-4D97-AF65-F5344CB8AC3E}">
        <p14:creationId xmlns:p14="http://schemas.microsoft.com/office/powerpoint/2010/main" val="389279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Dans le désordre</a:t>
            </a:r>
            <a:endParaRPr lang="fr-CA" dirty="0"/>
          </a:p>
        </p:txBody>
      </p:sp>
      <p:sp>
        <p:nvSpPr>
          <p:cNvPr id="3" name="Espace réservé du contenu 2"/>
          <p:cNvSpPr>
            <a:spLocks noGrp="1"/>
          </p:cNvSpPr>
          <p:nvPr>
            <p:ph idx="1"/>
          </p:nvPr>
        </p:nvSpPr>
        <p:spPr/>
        <p:txBody>
          <a:bodyPr/>
          <a:lstStyle/>
          <a:p>
            <a:r>
              <a:rPr lang="fr-CA" dirty="0" smtClean="0"/>
              <a:t>La nouvelle architecture</a:t>
            </a:r>
          </a:p>
          <a:p>
            <a:r>
              <a:rPr lang="fr-CA" dirty="0" smtClean="0"/>
              <a:t>Les résultats des derniers concours</a:t>
            </a:r>
          </a:p>
          <a:p>
            <a:r>
              <a:rPr lang="fr-CA" dirty="0" smtClean="0"/>
              <a:t>Les comités de sélection</a:t>
            </a:r>
          </a:p>
          <a:p>
            <a:r>
              <a:rPr lang="fr-CA" dirty="0" smtClean="0"/>
              <a:t>Les critères d’évaluation</a:t>
            </a:r>
          </a:p>
          <a:p>
            <a:r>
              <a:rPr lang="fr-CA" dirty="0" smtClean="0"/>
              <a:t>L’importance des sections non scientifiques de la demande</a:t>
            </a:r>
          </a:p>
          <a:p>
            <a:r>
              <a:rPr lang="fr-CA" dirty="0" smtClean="0"/>
              <a:t>L’approche partenariale</a:t>
            </a:r>
          </a:p>
          <a:p>
            <a:r>
              <a:rPr lang="fr-CA" dirty="0" smtClean="0"/>
              <a:t>Les domaines prioritaires</a:t>
            </a:r>
          </a:p>
          <a:p>
            <a:r>
              <a:rPr lang="fr-CA" dirty="0" smtClean="0"/>
              <a:t>Quelques conseils</a:t>
            </a:r>
            <a:endParaRPr lang="fr-CA" dirty="0"/>
          </a:p>
        </p:txBody>
      </p:sp>
    </p:spTree>
    <p:extLst>
      <p:ext uri="{BB962C8B-B14F-4D97-AF65-F5344CB8AC3E}">
        <p14:creationId xmlns:p14="http://schemas.microsoft.com/office/powerpoint/2010/main" val="1267756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Critère Faisabilité et sous-critères</a:t>
            </a:r>
            <a:endParaRPr lang="fr-CA" dirty="0"/>
          </a:p>
        </p:txBody>
      </p:sp>
      <p:sp>
        <p:nvSpPr>
          <p:cNvPr id="3" name="Espace réservé du contenu 2"/>
          <p:cNvSpPr>
            <a:spLocks noGrp="1"/>
          </p:cNvSpPr>
          <p:nvPr>
            <p:ph idx="1"/>
          </p:nvPr>
        </p:nvSpPr>
        <p:spPr/>
        <p:txBody>
          <a:bodyPr/>
          <a:lstStyle/>
          <a:p>
            <a:r>
              <a:rPr lang="fr-CA" dirty="0" smtClean="0"/>
              <a:t>Possibilité d’atteindre les objectifs proposés (DD)</a:t>
            </a:r>
          </a:p>
          <a:p>
            <a:r>
              <a:rPr lang="fr-CA" dirty="0" smtClean="0">
                <a:solidFill>
                  <a:schemeClr val="accent2">
                    <a:lumMod val="60000"/>
                    <a:lumOff val="40000"/>
                  </a:schemeClr>
                </a:solidFill>
              </a:rPr>
              <a:t>Pertinence du budget et justification des coûts </a:t>
            </a:r>
            <a:r>
              <a:rPr lang="fr-CA" dirty="0" smtClean="0"/>
              <a:t>(Budget)</a:t>
            </a:r>
          </a:p>
          <a:p>
            <a:r>
              <a:rPr lang="fr-CA" dirty="0" smtClean="0"/>
              <a:t>Contribution en espèces et en nature d’autres sources</a:t>
            </a:r>
          </a:p>
          <a:p>
            <a:r>
              <a:rPr lang="fr-CA" dirty="0" smtClean="0"/>
              <a:t>Qualité des plan de mobilisations des connaissances</a:t>
            </a:r>
          </a:p>
          <a:p>
            <a:r>
              <a:rPr lang="fr-CA" dirty="0" smtClean="0"/>
              <a:t>Stratégies et calendrier de réalisation (DD)</a:t>
            </a:r>
            <a:endParaRPr lang="fr-CA" dirty="0"/>
          </a:p>
        </p:txBody>
      </p:sp>
    </p:spTree>
    <p:extLst>
      <p:ext uri="{BB962C8B-B14F-4D97-AF65-F5344CB8AC3E}">
        <p14:creationId xmlns:p14="http://schemas.microsoft.com/office/powerpoint/2010/main" val="32397572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Critère Capacité et sous critères</a:t>
            </a:r>
            <a:endParaRPr lang="fr-CA" dirty="0"/>
          </a:p>
        </p:txBody>
      </p:sp>
      <p:sp>
        <p:nvSpPr>
          <p:cNvPr id="3" name="Espace réservé du contenu 2"/>
          <p:cNvSpPr>
            <a:spLocks noGrp="1"/>
          </p:cNvSpPr>
          <p:nvPr>
            <p:ph idx="1"/>
          </p:nvPr>
        </p:nvSpPr>
        <p:spPr/>
        <p:txBody>
          <a:bodyPr/>
          <a:lstStyle/>
          <a:p>
            <a:r>
              <a:rPr lang="fr-CA" dirty="0" smtClean="0"/>
              <a:t>Expérience antérieure et réalisations du candidat et des membres de l’équipe (ÉRF et CV)</a:t>
            </a:r>
          </a:p>
          <a:p>
            <a:r>
              <a:rPr lang="fr-CA" dirty="0" smtClean="0"/>
              <a:t>Démonstration des contributions à l’extérieur du milieu universitaire (ÉRF et CV)</a:t>
            </a:r>
          </a:p>
          <a:p>
            <a:r>
              <a:rPr lang="fr-CA" dirty="0" smtClean="0"/>
              <a:t>Possibilité de contributions futures (ÉRF)</a:t>
            </a:r>
            <a:endParaRPr lang="fr-CA" dirty="0"/>
          </a:p>
        </p:txBody>
      </p:sp>
    </p:spTree>
    <p:extLst>
      <p:ext uri="{BB962C8B-B14F-4D97-AF65-F5344CB8AC3E}">
        <p14:creationId xmlns:p14="http://schemas.microsoft.com/office/powerpoint/2010/main" val="21691079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Structuration de la demande de subvention:</a:t>
            </a:r>
            <a:br>
              <a:rPr lang="fr-CA" dirty="0" smtClean="0"/>
            </a:br>
            <a:r>
              <a:rPr lang="fr-CA" dirty="0" smtClean="0"/>
              <a:t>description détaillée</a:t>
            </a:r>
            <a:endParaRPr lang="fr-CA"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393163741"/>
              </p:ext>
            </p:extLst>
          </p:nvPr>
        </p:nvGraphicFramePr>
        <p:xfrm>
          <a:off x="457200" y="1600200"/>
          <a:ext cx="8229600" cy="34899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fr-CA" dirty="0" smtClean="0"/>
                        <a:t>Avant</a:t>
                      </a:r>
                      <a:endParaRPr lang="fr-CA" dirty="0"/>
                    </a:p>
                  </a:txBody>
                  <a:tcPr/>
                </a:tc>
                <a:tc>
                  <a:txBody>
                    <a:bodyPr/>
                    <a:lstStyle/>
                    <a:p>
                      <a:r>
                        <a:rPr lang="fr-CA" dirty="0" smtClean="0"/>
                        <a:t>Maintenant</a:t>
                      </a:r>
                      <a:endParaRPr lang="fr-CA" dirty="0"/>
                    </a:p>
                  </a:txBody>
                  <a:tcPr/>
                </a:tc>
              </a:tr>
              <a:tr h="370840">
                <a:tc>
                  <a:txBody>
                    <a:bodyPr/>
                    <a:lstStyle/>
                    <a:p>
                      <a:r>
                        <a:rPr lang="fr-CA" dirty="0" smtClean="0"/>
                        <a:t>Objectifs</a:t>
                      </a:r>
                      <a:endParaRPr lang="fr-CA" dirty="0"/>
                    </a:p>
                  </a:txBody>
                  <a:tcPr/>
                </a:tc>
                <a:tc>
                  <a:txBody>
                    <a:bodyPr/>
                    <a:lstStyle/>
                    <a:p>
                      <a:r>
                        <a:rPr lang="fr-CA" dirty="0" smtClean="0"/>
                        <a:t>Originalité,</a:t>
                      </a:r>
                      <a:r>
                        <a:rPr lang="fr-CA" baseline="0" dirty="0" smtClean="0"/>
                        <a:t> importance et pertinence de la recherche</a:t>
                      </a:r>
                      <a:endParaRPr lang="fr-CA" dirty="0"/>
                    </a:p>
                  </a:txBody>
                  <a:tcPr/>
                </a:tc>
              </a:tr>
              <a:tr h="370840">
                <a:tc>
                  <a:txBody>
                    <a:bodyPr/>
                    <a:lstStyle/>
                    <a:p>
                      <a:r>
                        <a:rPr lang="fr-CA" dirty="0" smtClean="0"/>
                        <a:t>Contexte</a:t>
                      </a:r>
                    </a:p>
                    <a:p>
                      <a:endParaRPr lang="fr-CA" dirty="0" smtClean="0"/>
                    </a:p>
                    <a:p>
                      <a:endParaRPr lang="fr-CA" dirty="0" smtClean="0"/>
                    </a:p>
                    <a:p>
                      <a:r>
                        <a:rPr lang="fr-CA" dirty="0" smtClean="0"/>
                        <a:t>Méthodologie</a:t>
                      </a:r>
                    </a:p>
                    <a:p>
                      <a:r>
                        <a:rPr lang="fr-CA" dirty="0" smtClean="0"/>
                        <a:t>Calendrier</a:t>
                      </a:r>
                      <a:r>
                        <a:rPr lang="fr-CA" baseline="0" dirty="0" smtClean="0"/>
                        <a:t> de réalisation</a:t>
                      </a:r>
                    </a:p>
                    <a:p>
                      <a:r>
                        <a:rPr lang="fr-CA" baseline="0" dirty="0" smtClean="0"/>
                        <a:t>Diffusion des résultats</a:t>
                      </a:r>
                      <a:endParaRPr lang="fr-CA" dirty="0"/>
                    </a:p>
                  </a:txBody>
                  <a:tcPr/>
                </a:tc>
                <a:tc>
                  <a:txBody>
                    <a:bodyPr/>
                    <a:lstStyle/>
                    <a:p>
                      <a:r>
                        <a:rPr lang="fr-CA" dirty="0" smtClean="0"/>
                        <a:t>État des connaissances</a:t>
                      </a:r>
                    </a:p>
                    <a:p>
                      <a:r>
                        <a:rPr lang="fr-CA" dirty="0" smtClean="0"/>
                        <a:t>Cadre théorique</a:t>
                      </a:r>
                    </a:p>
                    <a:p>
                      <a:r>
                        <a:rPr lang="fr-CA" dirty="0" smtClean="0"/>
                        <a:t>Objectifs</a:t>
                      </a:r>
                    </a:p>
                    <a:p>
                      <a:r>
                        <a:rPr lang="fr-CA" dirty="0" smtClean="0"/>
                        <a:t>Méthodologie</a:t>
                      </a:r>
                    </a:p>
                    <a:p>
                      <a:r>
                        <a:rPr lang="fr-CA" dirty="0" smtClean="0"/>
                        <a:t>Calendrier de réalisation</a:t>
                      </a:r>
                    </a:p>
                    <a:p>
                      <a:r>
                        <a:rPr lang="fr-CA" dirty="0" smtClean="0">
                          <a:solidFill>
                            <a:srgbClr val="FF0000"/>
                          </a:solidFill>
                        </a:rPr>
                        <a:t>Plan de mobilisation</a:t>
                      </a:r>
                      <a:endParaRPr lang="fr-CA" dirty="0">
                        <a:solidFill>
                          <a:srgbClr val="FF0000"/>
                        </a:solidFill>
                      </a:endParaRPr>
                    </a:p>
                  </a:txBody>
                  <a:tcPr/>
                </a:tc>
              </a:tr>
              <a:tr h="370840">
                <a:tc>
                  <a:txBody>
                    <a:bodyPr/>
                    <a:lstStyle/>
                    <a:p>
                      <a:endParaRPr lang="fr-CA"/>
                    </a:p>
                  </a:txBody>
                  <a:tcPr/>
                </a:tc>
                <a:tc>
                  <a:txBody>
                    <a:bodyPr/>
                    <a:lstStyle/>
                    <a:p>
                      <a:endParaRPr lang="fr-CA"/>
                    </a:p>
                  </a:txBody>
                  <a:tcPr/>
                </a:tc>
              </a:tr>
              <a:tr h="370840">
                <a:tc>
                  <a:txBody>
                    <a:bodyPr/>
                    <a:lstStyle/>
                    <a:p>
                      <a:endParaRPr lang="fr-CA"/>
                    </a:p>
                  </a:txBody>
                  <a:tcPr/>
                </a:tc>
                <a:tc>
                  <a:txBody>
                    <a:bodyPr/>
                    <a:lstStyle/>
                    <a:p>
                      <a:endParaRPr lang="fr-CA"/>
                    </a:p>
                  </a:txBody>
                  <a:tcPr/>
                </a:tc>
              </a:tr>
            </a:tbl>
          </a:graphicData>
        </a:graphic>
      </p:graphicFrame>
    </p:spTree>
    <p:extLst>
      <p:ext uri="{BB962C8B-B14F-4D97-AF65-F5344CB8AC3E}">
        <p14:creationId xmlns:p14="http://schemas.microsoft.com/office/powerpoint/2010/main" val="14019730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Plan de mobilisation: définition</a:t>
            </a:r>
            <a:endParaRPr lang="fr-CA" dirty="0"/>
          </a:p>
        </p:txBody>
      </p:sp>
      <p:sp>
        <p:nvSpPr>
          <p:cNvPr id="3" name="Espace réservé du contenu 2"/>
          <p:cNvSpPr>
            <a:spLocks noGrp="1"/>
          </p:cNvSpPr>
          <p:nvPr>
            <p:ph idx="1"/>
          </p:nvPr>
        </p:nvSpPr>
        <p:spPr/>
        <p:txBody>
          <a:bodyPr/>
          <a:lstStyle/>
          <a:p>
            <a:r>
              <a:rPr lang="fr-CA" dirty="0" smtClean="0"/>
              <a:t> </a:t>
            </a:r>
            <a:r>
              <a:rPr lang="fr-CA" dirty="0"/>
              <a:t>«activités et outils qui facilitent l’échange </a:t>
            </a:r>
            <a:r>
              <a:rPr lang="fr-CA" u="sng" dirty="0"/>
              <a:t>multidirectionnel</a:t>
            </a:r>
            <a:r>
              <a:rPr lang="fr-CA" dirty="0"/>
              <a:t> des connaissances …  et qui génèrent des impacts… au sein des milieux universitaires et non universitaires» (au-delà de la simple diffusion des connaissances)                                                                                                                                                      (CRSH, demande de subventions Savoir, instructions, 2011)</a:t>
            </a:r>
          </a:p>
          <a:p>
            <a:r>
              <a:rPr lang="fr-CA" dirty="0"/>
              <a:t>La mobilisation des connaissances se fait aussi bien </a:t>
            </a:r>
            <a:r>
              <a:rPr lang="fr-CA" u="sng" dirty="0"/>
              <a:t>avant</a:t>
            </a:r>
            <a:r>
              <a:rPr lang="fr-CA" dirty="0"/>
              <a:t> (au moment de l’élaboration du projet), </a:t>
            </a:r>
            <a:r>
              <a:rPr lang="fr-CA" u="sng" dirty="0"/>
              <a:t>pendant</a:t>
            </a:r>
            <a:r>
              <a:rPr lang="fr-CA" dirty="0"/>
              <a:t> et </a:t>
            </a:r>
            <a:r>
              <a:rPr lang="fr-CA" u="sng" dirty="0"/>
              <a:t>après</a:t>
            </a:r>
            <a:r>
              <a:rPr lang="fr-CA" dirty="0"/>
              <a:t> le processus de recherche.</a:t>
            </a:r>
          </a:p>
          <a:p>
            <a:endParaRPr lang="fr-CA" dirty="0"/>
          </a:p>
        </p:txBody>
      </p:sp>
    </p:spTree>
    <p:extLst>
      <p:ext uri="{BB962C8B-B14F-4D97-AF65-F5344CB8AC3E}">
        <p14:creationId xmlns:p14="http://schemas.microsoft.com/office/powerpoint/2010/main" val="30038671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Plan de mobilisation</a:t>
            </a:r>
            <a:endParaRPr lang="fr-CA" dirty="0"/>
          </a:p>
        </p:txBody>
      </p:sp>
      <p:sp>
        <p:nvSpPr>
          <p:cNvPr id="3" name="Espace réservé du contenu 2"/>
          <p:cNvSpPr>
            <a:spLocks noGrp="1"/>
          </p:cNvSpPr>
          <p:nvPr>
            <p:ph idx="1"/>
          </p:nvPr>
        </p:nvSpPr>
        <p:spPr/>
        <p:txBody>
          <a:bodyPr>
            <a:normAutofit fontScale="62500" lnSpcReduction="20000"/>
          </a:bodyPr>
          <a:lstStyle/>
          <a:p>
            <a:r>
              <a:rPr lang="fr-CA" dirty="0" smtClean="0"/>
              <a:t>la </a:t>
            </a:r>
            <a:r>
              <a:rPr lang="fr-CA" dirty="0"/>
              <a:t>diffusion traditionnelle des connaissances (articles dans des revues avec comités de pairs, livres, communications), </a:t>
            </a:r>
            <a:endParaRPr lang="fr-CA" dirty="0" smtClean="0"/>
          </a:p>
          <a:p>
            <a:r>
              <a:rPr lang="fr-CA" dirty="0" smtClean="0"/>
              <a:t>la </a:t>
            </a:r>
            <a:r>
              <a:rPr lang="fr-CA" dirty="0">
                <a:solidFill>
                  <a:srgbClr val="FFFF00"/>
                </a:solidFill>
              </a:rPr>
              <a:t>conception des projets avec les partenaires </a:t>
            </a:r>
            <a:r>
              <a:rPr lang="fr-CA" dirty="0"/>
              <a:t>ou les utilisateurs de la recherche en fonction de leurs besoins (réunions de concertation, sondages préliminaires, groupes de discussion)</a:t>
            </a:r>
          </a:p>
          <a:p>
            <a:pPr lvl="0"/>
            <a:r>
              <a:rPr lang="fr-CA" dirty="0"/>
              <a:t>les méthodes et les activités de </a:t>
            </a:r>
            <a:r>
              <a:rPr lang="fr-CA" dirty="0">
                <a:solidFill>
                  <a:srgbClr val="FFFF00"/>
                </a:solidFill>
              </a:rPr>
              <a:t>recherche-action </a:t>
            </a:r>
            <a:r>
              <a:rPr lang="fr-CA" dirty="0"/>
              <a:t>ou de recherche partenariale qui visent une transformation des réalités étudiées (observation participante, récits de vie, rétroaction)</a:t>
            </a:r>
          </a:p>
          <a:p>
            <a:pPr lvl="0"/>
            <a:r>
              <a:rPr lang="fr-CA" dirty="0" smtClean="0"/>
              <a:t>la </a:t>
            </a:r>
            <a:r>
              <a:rPr lang="fr-CA" dirty="0"/>
              <a:t>production de documents, d’outils qui visent le transfert des connaissances (</a:t>
            </a:r>
            <a:r>
              <a:rPr lang="fr-CA" dirty="0">
                <a:solidFill>
                  <a:srgbClr val="FFFF00"/>
                </a:solidFill>
              </a:rPr>
              <a:t>guides, documents audio-visuels, synthèses de connaissances</a:t>
            </a:r>
            <a:r>
              <a:rPr lang="fr-CA" dirty="0"/>
              <a:t>)</a:t>
            </a:r>
          </a:p>
          <a:p>
            <a:pPr lvl="0"/>
            <a:r>
              <a:rPr lang="fr-CA" dirty="0"/>
              <a:t>la diffusion sous forme d’exposition (y compris les expositions virtuelles), de spectacles ou de lectures publiques </a:t>
            </a:r>
          </a:p>
          <a:p>
            <a:pPr lvl="0"/>
            <a:r>
              <a:rPr lang="fr-CA" dirty="0"/>
              <a:t>la diffusion élargie qui inclut les </a:t>
            </a:r>
            <a:r>
              <a:rPr lang="fr-CA" dirty="0">
                <a:solidFill>
                  <a:srgbClr val="FFFF00"/>
                </a:solidFill>
              </a:rPr>
              <a:t>nouvelles technologies de l’information </a:t>
            </a:r>
            <a:r>
              <a:rPr lang="fr-CA" dirty="0"/>
              <a:t>(sites Web, portails de sciences humaines, revues en ligne, bases de données, publications à libre accès, dépôts institutionnels) et les réseaux sociaux (</a:t>
            </a:r>
            <a:r>
              <a:rPr lang="fr-CA" dirty="0" err="1"/>
              <a:t>Twitter</a:t>
            </a:r>
            <a:r>
              <a:rPr lang="fr-CA" dirty="0"/>
              <a:t>, Facebook, </a:t>
            </a:r>
            <a:r>
              <a:rPr lang="fr-CA" dirty="0" err="1"/>
              <a:t>Lindken</a:t>
            </a:r>
            <a:r>
              <a:rPr lang="fr-CA" dirty="0"/>
              <a:t>, </a:t>
            </a:r>
            <a:r>
              <a:rPr lang="fr-CA" dirty="0" err="1"/>
              <a:t>MyLife</a:t>
            </a:r>
            <a:r>
              <a:rPr lang="fr-CA" dirty="0"/>
              <a:t>…)</a:t>
            </a:r>
          </a:p>
          <a:p>
            <a:pPr lvl="0"/>
            <a:r>
              <a:rPr lang="fr-CA" dirty="0"/>
              <a:t>la présentation à des auditoires non universitaires (assemblées générales d’associations professionnelles, </a:t>
            </a:r>
            <a:r>
              <a:rPr lang="fr-CA" dirty="0">
                <a:solidFill>
                  <a:srgbClr val="FFFF00"/>
                </a:solidFill>
              </a:rPr>
              <a:t>activités de formation</a:t>
            </a:r>
            <a:r>
              <a:rPr lang="fr-CA" dirty="0"/>
              <a:t>, décideurs, groupes communautaires, grand public)</a:t>
            </a:r>
          </a:p>
          <a:p>
            <a:pPr lvl="0"/>
            <a:r>
              <a:rPr lang="fr-CA" dirty="0"/>
              <a:t>la formulation de recommandations pour l’adoption ou la modification </a:t>
            </a:r>
            <a:r>
              <a:rPr lang="fr-CA" dirty="0">
                <a:solidFill>
                  <a:srgbClr val="FFFF00"/>
                </a:solidFill>
              </a:rPr>
              <a:t>de politiques </a:t>
            </a:r>
            <a:r>
              <a:rPr lang="fr-CA" dirty="0"/>
              <a:t>ou de projets de loi</a:t>
            </a:r>
          </a:p>
          <a:p>
            <a:pPr lvl="0"/>
            <a:r>
              <a:rPr lang="fr-CA" dirty="0"/>
              <a:t>l’</a:t>
            </a:r>
            <a:r>
              <a:rPr lang="fr-CA" dirty="0">
                <a:solidFill>
                  <a:srgbClr val="FFFF00"/>
                </a:solidFill>
              </a:rPr>
              <a:t>évaluation</a:t>
            </a:r>
            <a:r>
              <a:rPr lang="fr-CA" dirty="0"/>
              <a:t> de l’appropriation des connaissances par les milieux concernés à l’aide de méthodes éprouvées </a:t>
            </a:r>
          </a:p>
          <a:p>
            <a:endParaRPr lang="fr-CA" dirty="0"/>
          </a:p>
        </p:txBody>
      </p:sp>
    </p:spTree>
    <p:extLst>
      <p:ext uri="{BB962C8B-B14F-4D97-AF65-F5344CB8AC3E}">
        <p14:creationId xmlns:p14="http://schemas.microsoft.com/office/powerpoint/2010/main" val="11630995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Calendrier de mobilisation</a:t>
            </a:r>
            <a:endParaRPr lang="fr-CA" dirty="0"/>
          </a:p>
        </p:txBody>
      </p:sp>
      <p:graphicFrame>
        <p:nvGraphicFramePr>
          <p:cNvPr id="6" name="Espace réservé du contenu 5"/>
          <p:cNvGraphicFramePr>
            <a:graphicFrameLocks noGrp="1"/>
          </p:cNvGraphicFramePr>
          <p:nvPr>
            <p:ph idx="1"/>
          </p:nvPr>
        </p:nvGraphicFramePr>
        <p:xfrm>
          <a:off x="1760220" y="1970373"/>
          <a:ext cx="5623560" cy="3785616"/>
        </p:xfrm>
        <a:graphic>
          <a:graphicData uri="http://schemas.openxmlformats.org/drawingml/2006/table">
            <a:tbl>
              <a:tblPr firstRow="1" firstCol="1" bandRow="1"/>
              <a:tblGrid>
                <a:gridCol w="751205"/>
                <a:gridCol w="1927860"/>
                <a:gridCol w="1890395"/>
                <a:gridCol w="1054100"/>
              </a:tblGrid>
              <a:tr h="0">
                <a:tc>
                  <a:txBody>
                    <a:bodyPr/>
                    <a:lstStyle/>
                    <a:p>
                      <a:pPr>
                        <a:lnSpc>
                          <a:spcPct val="115000"/>
                        </a:lnSpc>
                        <a:spcAft>
                          <a:spcPts val="0"/>
                        </a:spcAft>
                      </a:pPr>
                      <a:r>
                        <a:rPr lang="fr-CA" sz="900">
                          <a:effectLst/>
                          <a:latin typeface="Calibri"/>
                          <a:ea typeface="Calibri"/>
                          <a:cs typeface="Times New Roman"/>
                        </a:rPr>
                        <a:t>ÉCHÉANCE</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CA" sz="900">
                          <a:effectLst/>
                          <a:latin typeface="Calibri"/>
                          <a:ea typeface="Calibri"/>
                          <a:cs typeface="Times New Roman"/>
                        </a:rPr>
                        <a:t>ACTIVITÉ</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OBJECTIF</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Public visé</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CA" sz="900">
                          <a:effectLst/>
                          <a:latin typeface="Calibri"/>
                          <a:ea typeface="Calibri"/>
                          <a:cs typeface="Times New Roman"/>
                        </a:rPr>
                        <a:t>Temps 0</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CA" sz="900">
                          <a:effectLst/>
                          <a:latin typeface="Calibri"/>
                          <a:ea typeface="Calibri"/>
                          <a:cs typeface="Times New Roman"/>
                        </a:rPr>
                        <a:t>Groupes de discussion (3) avec les partenaires communautaires</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Définir les enjeux, les questions et les objectifs de la recherche</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Partenaires communautaires</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CA" sz="900">
                          <a:effectLst/>
                          <a:latin typeface="Calibri"/>
                          <a:ea typeface="Calibri"/>
                          <a:cs typeface="Times New Roman"/>
                        </a:rPr>
                        <a:t>An 1</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CA" sz="900">
                          <a:effectLst/>
                          <a:latin typeface="Calibri"/>
                          <a:ea typeface="Calibri"/>
                          <a:cs typeface="Times New Roman"/>
                        </a:rPr>
                        <a:t>Collecte de données auprès des participants à la recherche par la méthode des récits de vie</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Partager le savoir expérientiel des participants à la recherche</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Partenaires communautaires et chercheurs</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CA" sz="900">
                          <a:effectLst/>
                          <a:latin typeface="Calibri"/>
                          <a:ea typeface="Calibri"/>
                          <a:cs typeface="Times New Roman"/>
                        </a:rPr>
                        <a:t>An 1</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CA" sz="900">
                          <a:effectLst/>
                          <a:latin typeface="Calibri"/>
                          <a:ea typeface="Calibri"/>
                          <a:cs typeface="Times New Roman"/>
                        </a:rPr>
                        <a:t>Conception d’un site Web interactif pour les partenaires de la recherche et le grand public</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Diffuser en mode continu les résultats de la recherche.</a:t>
                      </a:r>
                      <a:endParaRPr lang="fr-CA" sz="1100">
                        <a:effectLst/>
                        <a:latin typeface="Calibri"/>
                        <a:ea typeface="Calibri"/>
                        <a:cs typeface="Times New Roman"/>
                      </a:endParaRPr>
                    </a:p>
                    <a:p>
                      <a:pPr algn="ctr">
                        <a:lnSpc>
                          <a:spcPct val="115000"/>
                        </a:lnSpc>
                        <a:spcAft>
                          <a:spcPts val="0"/>
                        </a:spcAft>
                      </a:pPr>
                      <a:r>
                        <a:rPr lang="fr-CA" sz="900">
                          <a:effectLst/>
                          <a:latin typeface="Calibri"/>
                          <a:ea typeface="Calibri"/>
                          <a:cs typeface="Times New Roman"/>
                        </a:rPr>
                        <a:t>Recueillir les rétroactions des partenaires et du grand public</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Décideurs, intervenants et grand public</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CA" sz="900">
                          <a:effectLst/>
                          <a:latin typeface="Calibri"/>
                          <a:ea typeface="Calibri"/>
                          <a:cs typeface="Times New Roman"/>
                        </a:rPr>
                        <a:t>An 2</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CA" sz="900">
                          <a:effectLst/>
                          <a:latin typeface="Calibri"/>
                          <a:ea typeface="Calibri"/>
                          <a:cs typeface="Times New Roman"/>
                        </a:rPr>
                        <a:t>Présentation des résultats préliminaires de la recherche à l’assemblée générale de l’Association…</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Transférer les résultats de la recherche aux praticiens et obtenir une rétroaction sur les données préliminaires</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Intervenants psychosociaux</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CA" sz="900">
                          <a:effectLst/>
                          <a:latin typeface="Calibri"/>
                          <a:ea typeface="Calibri"/>
                          <a:cs typeface="Times New Roman"/>
                        </a:rPr>
                        <a:t>An 3</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CA" sz="900">
                          <a:effectLst/>
                          <a:latin typeface="Calibri"/>
                          <a:ea typeface="Calibri"/>
                          <a:cs typeface="Times New Roman"/>
                        </a:rPr>
                        <a:t>Conception d’un guide d’accompagnement pour les professionnels…</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Transférer les résultats de la recherche dans le but de transformer les pratiques</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Intervenants psychosociaux</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CA" sz="900">
                          <a:effectLst/>
                          <a:latin typeface="Calibri"/>
                          <a:ea typeface="Calibri"/>
                          <a:cs typeface="Times New Roman"/>
                        </a:rPr>
                        <a:t>An 3</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CA" sz="900">
                          <a:effectLst/>
                          <a:latin typeface="Calibri"/>
                          <a:ea typeface="Calibri"/>
                          <a:cs typeface="Times New Roman"/>
                        </a:rPr>
                        <a:t>Rédaction de 3 articles scientifiques pour les revues…</a:t>
                      </a:r>
                      <a:endParaRPr lang="fr-CA" sz="1100">
                        <a:effectLst/>
                        <a:latin typeface="Calibri"/>
                        <a:ea typeface="Calibri"/>
                        <a:cs typeface="Times New Roman"/>
                      </a:endParaRPr>
                    </a:p>
                    <a:p>
                      <a:pPr>
                        <a:lnSpc>
                          <a:spcPct val="115000"/>
                        </a:lnSpc>
                        <a:spcAft>
                          <a:spcPts val="0"/>
                        </a:spcAft>
                      </a:pPr>
                      <a:r>
                        <a:rPr lang="fr-CA" sz="900">
                          <a:effectLst/>
                          <a:latin typeface="Calibri"/>
                          <a:ea typeface="Calibri"/>
                          <a:cs typeface="Times New Roman"/>
                        </a:rPr>
                        <a:t>Communications dans les colloques…</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Diffuser les résultats de la recherche dans le milieu universitaire notamment dans le domaine de la criminologie…</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Communauté scientifique</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CA" sz="900">
                          <a:effectLst/>
                          <a:latin typeface="Calibri"/>
                          <a:ea typeface="Calibri"/>
                          <a:cs typeface="Times New Roman"/>
                        </a:rPr>
                        <a:t>An 3</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CA" sz="900">
                          <a:effectLst/>
                          <a:latin typeface="Calibri"/>
                          <a:ea typeface="Calibri"/>
                          <a:cs typeface="Times New Roman"/>
                        </a:rPr>
                        <a:t>Évaluation de l’appropriation des connaissances par le milieu </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a:effectLst/>
                          <a:latin typeface="Calibri"/>
                          <a:ea typeface="Calibri"/>
                          <a:cs typeface="Times New Roman"/>
                        </a:rPr>
                        <a:t>S’assurer que les nouvelles connaissances sont utilisées par les milieux visés</a:t>
                      </a:r>
                      <a:endParaRPr lang="fr-CA"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900" dirty="0">
                          <a:effectLst/>
                          <a:latin typeface="Calibri"/>
                          <a:ea typeface="Calibri"/>
                          <a:cs typeface="Times New Roman"/>
                        </a:rPr>
                        <a:t>Partenaires et intervenants psychosociaux</a:t>
                      </a:r>
                      <a:endParaRPr lang="fr-CA"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a:spLocks noChangeArrowheads="1"/>
          </p:cNvSpPr>
          <p:nvPr/>
        </p:nvSpPr>
        <p:spPr bwMode="auto">
          <a:xfrm>
            <a:off x="1792196" y="151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844916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Résultats escomptés (retombées)</a:t>
            </a:r>
            <a:endParaRPr lang="fr-CA" dirty="0"/>
          </a:p>
        </p:txBody>
      </p:sp>
      <p:sp>
        <p:nvSpPr>
          <p:cNvPr id="3" name="Espace réservé du contenu 2"/>
          <p:cNvSpPr>
            <a:spLocks noGrp="1"/>
          </p:cNvSpPr>
          <p:nvPr>
            <p:ph idx="1"/>
          </p:nvPr>
        </p:nvSpPr>
        <p:spPr/>
        <p:txBody>
          <a:bodyPr>
            <a:normAutofit fontScale="85000" lnSpcReduction="10000"/>
          </a:bodyPr>
          <a:lstStyle/>
          <a:p>
            <a:pPr lvl="0"/>
            <a:r>
              <a:rPr lang="fr-CA" dirty="0"/>
              <a:t>Formation d’une main d’œuvre qualifiée et adaptable dans un domaine de pointe</a:t>
            </a:r>
          </a:p>
          <a:p>
            <a:pPr lvl="0"/>
            <a:r>
              <a:rPr lang="fr-CA" dirty="0"/>
              <a:t>Amélioration des contenus des programmes </a:t>
            </a:r>
            <a:r>
              <a:rPr lang="fr-CA" dirty="0" smtClean="0"/>
              <a:t>et </a:t>
            </a:r>
            <a:r>
              <a:rPr lang="fr-CA" dirty="0"/>
              <a:t>du matériel d’enseignement</a:t>
            </a:r>
          </a:p>
          <a:p>
            <a:pPr lvl="0"/>
            <a:r>
              <a:rPr lang="fr-CA" dirty="0"/>
              <a:t>Augmentation de l’employabilité des étudiants de 1</a:t>
            </a:r>
            <a:r>
              <a:rPr lang="fr-CA" baseline="30000" dirty="0"/>
              <a:t>er</a:t>
            </a:r>
            <a:r>
              <a:rPr lang="fr-CA" dirty="0"/>
              <a:t>, 2</a:t>
            </a:r>
            <a:r>
              <a:rPr lang="fr-CA" baseline="30000" dirty="0"/>
              <a:t>e</a:t>
            </a:r>
            <a:r>
              <a:rPr lang="fr-CA" dirty="0"/>
              <a:t> et 3</a:t>
            </a:r>
            <a:r>
              <a:rPr lang="fr-CA" baseline="30000" dirty="0"/>
              <a:t>e</a:t>
            </a:r>
            <a:r>
              <a:rPr lang="fr-CA" dirty="0"/>
              <a:t> cycles</a:t>
            </a:r>
          </a:p>
          <a:p>
            <a:pPr lvl="0"/>
            <a:r>
              <a:rPr lang="fr-CA" dirty="0"/>
              <a:t>Avancement des connaissances dans un créneau de recherche novateur</a:t>
            </a:r>
          </a:p>
          <a:p>
            <a:pPr lvl="0"/>
            <a:r>
              <a:rPr lang="fr-CA" dirty="0"/>
              <a:t>Contribution au débat public</a:t>
            </a:r>
          </a:p>
          <a:p>
            <a:pPr lvl="0"/>
            <a:r>
              <a:rPr lang="fr-CA" dirty="0"/>
              <a:t>Conservation et valorisation du patrimoine </a:t>
            </a:r>
          </a:p>
          <a:p>
            <a:pPr lvl="0"/>
            <a:r>
              <a:rPr lang="fr-CA" dirty="0"/>
              <a:t>Développement de nouvelles formes et pratiques artistiques</a:t>
            </a:r>
          </a:p>
          <a:p>
            <a:pPr lvl="0"/>
            <a:r>
              <a:rPr lang="fr-CA" dirty="0"/>
              <a:t>Développement de nouveaux programmes ou interventions</a:t>
            </a:r>
          </a:p>
          <a:p>
            <a:pPr lvl="0"/>
            <a:r>
              <a:rPr lang="fr-CA" dirty="0"/>
              <a:t>Innovation dans les organisations publiques ou privées (performance économique, qualité des services…)</a:t>
            </a:r>
          </a:p>
          <a:p>
            <a:pPr lvl="0"/>
            <a:r>
              <a:rPr lang="fr-CA" dirty="0"/>
              <a:t>Amélioration des politiques publiques</a:t>
            </a:r>
          </a:p>
          <a:p>
            <a:pPr lvl="0"/>
            <a:r>
              <a:rPr lang="fr-CA" dirty="0"/>
              <a:t>Influence et leadership à l’échelle mondiale</a:t>
            </a:r>
          </a:p>
          <a:p>
            <a:endParaRPr lang="fr-CA" dirty="0"/>
          </a:p>
        </p:txBody>
      </p:sp>
    </p:spTree>
    <p:extLst>
      <p:ext uri="{BB962C8B-B14F-4D97-AF65-F5344CB8AC3E}">
        <p14:creationId xmlns:p14="http://schemas.microsoft.com/office/powerpoint/2010/main" val="42735244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Résumé</a:t>
            </a:r>
            <a:endParaRPr lang="fr-CA" dirty="0"/>
          </a:p>
        </p:txBody>
      </p:sp>
      <p:sp>
        <p:nvSpPr>
          <p:cNvPr id="3" name="Espace réservé du contenu 2"/>
          <p:cNvSpPr>
            <a:spLocks noGrp="1"/>
          </p:cNvSpPr>
          <p:nvPr>
            <p:ph idx="1"/>
          </p:nvPr>
        </p:nvSpPr>
        <p:spPr/>
        <p:txBody>
          <a:bodyPr/>
          <a:lstStyle/>
          <a:p>
            <a:r>
              <a:rPr lang="fr-CA" dirty="0" smtClean="0"/>
              <a:t>La problématique ou la question abordée ET </a:t>
            </a:r>
            <a:r>
              <a:rPr lang="fr-CA" u="sng" dirty="0" smtClean="0"/>
              <a:t>l’objectif général</a:t>
            </a:r>
          </a:p>
          <a:p>
            <a:r>
              <a:rPr lang="fr-CA" dirty="0" smtClean="0"/>
              <a:t>La contribution à l’avancement des connaissances (</a:t>
            </a:r>
            <a:r>
              <a:rPr lang="fr-CA" dirty="0" smtClean="0">
                <a:solidFill>
                  <a:schemeClr val="accent2">
                    <a:lumMod val="60000"/>
                    <a:lumOff val="40000"/>
                  </a:schemeClr>
                </a:solidFill>
              </a:rPr>
              <a:t>originalité et importance</a:t>
            </a:r>
            <a:r>
              <a:rPr lang="fr-CA" dirty="0" smtClean="0"/>
              <a:t> de la recherche</a:t>
            </a:r>
          </a:p>
          <a:p>
            <a:r>
              <a:rPr lang="fr-CA" dirty="0" smtClean="0"/>
              <a:t>Les avantages pour la société, pour d’autres secteurs de recherche (résultats escomptés)</a:t>
            </a:r>
          </a:p>
          <a:p>
            <a:endParaRPr lang="fr-CA" dirty="0"/>
          </a:p>
          <a:p>
            <a:r>
              <a:rPr lang="fr-CA" dirty="0" smtClean="0"/>
              <a:t>Doit être rédigé de façon vulgarisé pour être compris par tous les membres d’un comité multidisciplinaire </a:t>
            </a:r>
          </a:p>
          <a:p>
            <a:r>
              <a:rPr lang="fr-CA" dirty="0" smtClean="0"/>
              <a:t>Faites relire cette section par des non-spécialistes (VDR, personnel des bureaux de la recherche) </a:t>
            </a:r>
            <a:endParaRPr lang="fr-CA" dirty="0"/>
          </a:p>
        </p:txBody>
      </p:sp>
    </p:spTree>
    <p:extLst>
      <p:ext uri="{BB962C8B-B14F-4D97-AF65-F5344CB8AC3E}">
        <p14:creationId xmlns:p14="http://schemas.microsoft.com/office/powerpoint/2010/main" val="21368906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a:t>
            </a:r>
            <a:r>
              <a:rPr lang="fr-CA" dirty="0" smtClean="0"/>
              <a:t>ollaboration internationale</a:t>
            </a:r>
            <a:endParaRPr lang="fr-CA" dirty="0"/>
          </a:p>
        </p:txBody>
      </p:sp>
      <p:sp>
        <p:nvSpPr>
          <p:cNvPr id="3" name="Espace réservé du contenu 2"/>
          <p:cNvSpPr>
            <a:spLocks noGrp="1"/>
          </p:cNvSpPr>
          <p:nvPr>
            <p:ph idx="1"/>
          </p:nvPr>
        </p:nvSpPr>
        <p:spPr/>
        <p:txBody>
          <a:bodyPr>
            <a:normAutofit fontScale="70000" lnSpcReduction="20000"/>
          </a:bodyPr>
          <a:lstStyle/>
          <a:p>
            <a:r>
              <a:rPr lang="fr-CA" dirty="0" smtClean="0"/>
              <a:t>Subventions de développement Savoir</a:t>
            </a:r>
          </a:p>
          <a:p>
            <a:pPr lvl="1"/>
            <a:r>
              <a:rPr lang="fr-CA" dirty="0" err="1" smtClean="0"/>
              <a:t>Cocandidats</a:t>
            </a:r>
            <a:r>
              <a:rPr lang="fr-CA" dirty="0" smtClean="0"/>
              <a:t>: </a:t>
            </a:r>
            <a:r>
              <a:rPr lang="fr-CA" dirty="0" err="1" smtClean="0"/>
              <a:t>cochercheurs</a:t>
            </a:r>
            <a:r>
              <a:rPr lang="fr-CA" dirty="0" smtClean="0"/>
              <a:t> rattachés à un établissement postsecondaire étranger admissibles</a:t>
            </a:r>
          </a:p>
          <a:p>
            <a:pPr lvl="1"/>
            <a:r>
              <a:rPr lang="fr-CA" dirty="0" smtClean="0"/>
              <a:t>Collaborateurs étrangers admissibles</a:t>
            </a:r>
            <a:endParaRPr lang="fr-CA" dirty="0"/>
          </a:p>
          <a:p>
            <a:pPr lvl="1"/>
            <a:endParaRPr lang="fr-CA" dirty="0" smtClean="0"/>
          </a:p>
          <a:p>
            <a:r>
              <a:rPr lang="fr-CA" dirty="0"/>
              <a:t>Subventions </a:t>
            </a:r>
            <a:r>
              <a:rPr lang="fr-CA" dirty="0" smtClean="0"/>
              <a:t>Savoir</a:t>
            </a:r>
          </a:p>
          <a:p>
            <a:pPr lvl="1"/>
            <a:r>
              <a:rPr lang="fr-CA" dirty="0" smtClean="0"/>
              <a:t>Collaborateurs </a:t>
            </a:r>
            <a:r>
              <a:rPr lang="fr-CA" dirty="0"/>
              <a:t>étrangers admissibles</a:t>
            </a:r>
          </a:p>
          <a:p>
            <a:endParaRPr lang="fr-CA" dirty="0" smtClean="0"/>
          </a:p>
          <a:p>
            <a:r>
              <a:rPr lang="fr-CA" dirty="0" smtClean="0"/>
              <a:t>Subventions de développement de partenariat</a:t>
            </a:r>
          </a:p>
          <a:p>
            <a:pPr lvl="1"/>
            <a:r>
              <a:rPr lang="fr-CA" dirty="0" err="1" smtClean="0"/>
              <a:t>Cocandidats</a:t>
            </a:r>
            <a:r>
              <a:rPr lang="fr-CA" dirty="0" smtClean="0"/>
              <a:t>: </a:t>
            </a:r>
            <a:r>
              <a:rPr lang="fr-CA" dirty="0" err="1" smtClean="0"/>
              <a:t>cochercheurs</a:t>
            </a:r>
            <a:r>
              <a:rPr lang="fr-CA" dirty="0" smtClean="0"/>
              <a:t> rattachés à un établissement postsecondaire étranger admissibles</a:t>
            </a:r>
          </a:p>
          <a:p>
            <a:pPr lvl="1"/>
            <a:r>
              <a:rPr lang="fr-CA" dirty="0" smtClean="0"/>
              <a:t>Collaborateurs étrangers admissibles</a:t>
            </a:r>
            <a:endParaRPr lang="fr-CA" dirty="0"/>
          </a:p>
          <a:p>
            <a:pPr marL="0" indent="0">
              <a:buNone/>
            </a:pPr>
            <a:r>
              <a:rPr lang="fr-CA" dirty="0"/>
              <a:t>	</a:t>
            </a:r>
          </a:p>
          <a:p>
            <a:r>
              <a:rPr lang="fr-CA" dirty="0" smtClean="0"/>
              <a:t>Subventions de partenariat:</a:t>
            </a:r>
          </a:p>
          <a:p>
            <a:pPr lvl="1"/>
            <a:r>
              <a:rPr lang="fr-CA" dirty="0" err="1" smtClean="0"/>
              <a:t>Cocandidats</a:t>
            </a:r>
            <a:r>
              <a:rPr lang="fr-CA" dirty="0" smtClean="0"/>
              <a:t>: </a:t>
            </a:r>
            <a:r>
              <a:rPr lang="fr-CA" dirty="0" err="1" smtClean="0"/>
              <a:t>cochercheurs</a:t>
            </a:r>
            <a:r>
              <a:rPr lang="fr-CA" dirty="0" smtClean="0"/>
              <a:t> rattachés à un établissement postsecondaire étrangers </a:t>
            </a:r>
            <a:r>
              <a:rPr lang="fr-CA" dirty="0" err="1" smtClean="0"/>
              <a:t>admisibles</a:t>
            </a:r>
            <a:endParaRPr lang="fr-CA" dirty="0" smtClean="0"/>
          </a:p>
          <a:p>
            <a:pPr lvl="1"/>
            <a:r>
              <a:rPr lang="fr-CA" dirty="0" smtClean="0"/>
              <a:t>Collaborateurs étrangers admissibles</a:t>
            </a:r>
          </a:p>
          <a:p>
            <a:pPr lvl="1"/>
            <a:endParaRPr lang="fr-CA" dirty="0"/>
          </a:p>
          <a:p>
            <a:r>
              <a:rPr lang="fr-CA" dirty="0"/>
              <a:t>Subventions Connexion</a:t>
            </a:r>
          </a:p>
          <a:p>
            <a:pPr lvl="1"/>
            <a:r>
              <a:rPr lang="fr-CA" dirty="0" err="1"/>
              <a:t>Cocandidats</a:t>
            </a:r>
            <a:r>
              <a:rPr lang="fr-CA" dirty="0"/>
              <a:t>: </a:t>
            </a:r>
            <a:r>
              <a:rPr lang="fr-CA" dirty="0" err="1"/>
              <a:t>cochercheurs</a:t>
            </a:r>
            <a:r>
              <a:rPr lang="fr-CA" dirty="0"/>
              <a:t> rattachés à un établissement postsecondaire étranger admissibles</a:t>
            </a:r>
          </a:p>
          <a:p>
            <a:pPr lvl="1"/>
            <a:r>
              <a:rPr lang="fr-CA" dirty="0"/>
              <a:t>Collaborateurs étrangers admissibles</a:t>
            </a:r>
          </a:p>
          <a:p>
            <a:pPr lvl="1"/>
            <a:endParaRPr lang="fr-CA" dirty="0"/>
          </a:p>
        </p:txBody>
      </p:sp>
    </p:spTree>
    <p:extLst>
      <p:ext uri="{BB962C8B-B14F-4D97-AF65-F5344CB8AC3E}">
        <p14:creationId xmlns:p14="http://schemas.microsoft.com/office/powerpoint/2010/main" val="24727558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p:txBody>
          <a:bodyPr/>
          <a:lstStyle/>
          <a:p>
            <a:endParaRPr lang="fr-CA"/>
          </a:p>
        </p:txBody>
      </p:sp>
      <p:sp>
        <p:nvSpPr>
          <p:cNvPr id="2" name="Titre 1"/>
          <p:cNvSpPr>
            <a:spLocks noGrp="1"/>
          </p:cNvSpPr>
          <p:nvPr>
            <p:ph type="title"/>
          </p:nvPr>
        </p:nvSpPr>
        <p:spPr/>
        <p:txBody>
          <a:bodyPr/>
          <a:lstStyle/>
          <a:p>
            <a:r>
              <a:rPr lang="fr-CA" dirty="0" smtClean="0"/>
              <a:t>Quelques conseils de rédaction</a:t>
            </a:r>
            <a:endParaRPr lang="fr-CA" dirty="0"/>
          </a:p>
        </p:txBody>
      </p:sp>
    </p:spTree>
    <p:extLst>
      <p:ext uri="{BB962C8B-B14F-4D97-AF65-F5344CB8AC3E}">
        <p14:creationId xmlns:p14="http://schemas.microsoft.com/office/powerpoint/2010/main" val="764779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Rappel de la nouvelle architecture</a:t>
            </a:r>
            <a:endParaRPr lang="fr-CA" dirty="0"/>
          </a:p>
        </p:txBody>
      </p:sp>
      <p:sp>
        <p:nvSpPr>
          <p:cNvPr id="3" name="Espace réservé du contenu 2"/>
          <p:cNvSpPr>
            <a:spLocks noGrp="1"/>
          </p:cNvSpPr>
          <p:nvPr>
            <p:ph idx="1"/>
          </p:nvPr>
        </p:nvSpPr>
        <p:spPr/>
        <p:txBody>
          <a:bodyPr>
            <a:normAutofit lnSpcReduction="10000"/>
          </a:bodyPr>
          <a:lstStyle/>
          <a:p>
            <a:r>
              <a:rPr lang="fr-CA" dirty="0" smtClean="0"/>
              <a:t>Un nouveau vocabulaire</a:t>
            </a:r>
          </a:p>
          <a:p>
            <a:pPr lvl="1"/>
            <a:r>
              <a:rPr lang="fr-CA" dirty="0" smtClean="0"/>
              <a:t>Programmes-cadres</a:t>
            </a:r>
          </a:p>
          <a:p>
            <a:pPr lvl="1"/>
            <a:r>
              <a:rPr lang="fr-CA" dirty="0" smtClean="0"/>
              <a:t>Occasions de financement</a:t>
            </a:r>
          </a:p>
          <a:p>
            <a:pPr lvl="1"/>
            <a:r>
              <a:rPr lang="fr-CA" dirty="0" smtClean="0"/>
              <a:t>Secteurs de recherche</a:t>
            </a:r>
          </a:p>
          <a:p>
            <a:pPr lvl="1"/>
            <a:endParaRPr lang="fr-CA" dirty="0"/>
          </a:p>
          <a:p>
            <a:r>
              <a:rPr lang="fr-CA" dirty="0"/>
              <a:t>3 </a:t>
            </a:r>
            <a:r>
              <a:rPr lang="fr-CA" dirty="0" smtClean="0"/>
              <a:t>programmes-cadres</a:t>
            </a:r>
          </a:p>
          <a:p>
            <a:pPr lvl="1"/>
            <a:r>
              <a:rPr lang="fr-CA" dirty="0"/>
              <a:t>Talent: formation (bourses)</a:t>
            </a:r>
          </a:p>
          <a:p>
            <a:pPr lvl="1"/>
            <a:r>
              <a:rPr lang="fr-CA" dirty="0"/>
              <a:t>Savoir: recherche</a:t>
            </a:r>
          </a:p>
          <a:p>
            <a:pPr lvl="1"/>
            <a:r>
              <a:rPr lang="fr-CA" dirty="0"/>
              <a:t>Connexion: mobilisation des </a:t>
            </a:r>
            <a:r>
              <a:rPr lang="fr-CA" dirty="0" smtClean="0"/>
              <a:t>connaissances</a:t>
            </a:r>
          </a:p>
          <a:p>
            <a:pPr marL="365760" lvl="1" indent="0">
              <a:buNone/>
            </a:pPr>
            <a:endParaRPr lang="fr-CA" dirty="0" smtClean="0"/>
          </a:p>
          <a:p>
            <a:r>
              <a:rPr lang="fr-CA" dirty="0" smtClean="0"/>
              <a:t>5 secteurs de recherche</a:t>
            </a:r>
          </a:p>
          <a:p>
            <a:pPr lvl="1"/>
            <a:r>
              <a:rPr lang="fr-CA" dirty="0" smtClean="0"/>
              <a:t>Dont Secteur 5-Éducation</a:t>
            </a:r>
            <a:r>
              <a:rPr lang="fr-CA" dirty="0"/>
              <a:t>; </a:t>
            </a:r>
            <a:r>
              <a:rPr lang="fr-CA" dirty="0" smtClean="0"/>
              <a:t>psychologie; </a:t>
            </a:r>
            <a:r>
              <a:rPr lang="fr-CA" dirty="0"/>
              <a:t>travail social; domaines connexes</a:t>
            </a:r>
            <a:endParaRPr lang="fr-CA" dirty="0" smtClean="0"/>
          </a:p>
          <a:p>
            <a:pPr marL="365760" lvl="1" indent="0">
              <a:buNone/>
            </a:pPr>
            <a:endParaRPr lang="fr-CA" dirty="0" smtClean="0"/>
          </a:p>
          <a:p>
            <a:pPr marL="365760" lvl="1" indent="0">
              <a:buNone/>
            </a:pPr>
            <a:endParaRPr lang="fr-CA" dirty="0"/>
          </a:p>
          <a:p>
            <a:pPr lvl="1"/>
            <a:endParaRPr lang="fr-CA" dirty="0"/>
          </a:p>
          <a:p>
            <a:pPr lvl="1"/>
            <a:endParaRPr lang="fr-CA" dirty="0" smtClean="0"/>
          </a:p>
          <a:p>
            <a:pPr lvl="1"/>
            <a:endParaRPr lang="fr-CA" dirty="0"/>
          </a:p>
        </p:txBody>
      </p:sp>
    </p:spTree>
    <p:extLst>
      <p:ext uri="{BB962C8B-B14F-4D97-AF65-F5344CB8AC3E}">
        <p14:creationId xmlns:p14="http://schemas.microsoft.com/office/powerpoint/2010/main" val="38396103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Faites un plan </a:t>
            </a:r>
            <a:endParaRPr lang="fr-CA" dirty="0"/>
          </a:p>
        </p:txBody>
      </p:sp>
      <p:sp>
        <p:nvSpPr>
          <p:cNvPr id="3" name="Espace réservé du contenu 2"/>
          <p:cNvSpPr>
            <a:spLocks noGrp="1"/>
          </p:cNvSpPr>
          <p:nvPr>
            <p:ph idx="1"/>
          </p:nvPr>
        </p:nvSpPr>
        <p:spPr/>
        <p:txBody>
          <a:bodyPr>
            <a:normAutofit/>
          </a:bodyPr>
          <a:lstStyle/>
          <a:p>
            <a:r>
              <a:rPr lang="fr-CA" dirty="0" smtClean="0"/>
              <a:t>Le plan général doit suivre les </a:t>
            </a:r>
            <a:r>
              <a:rPr lang="fr-CA" u="sng" dirty="0" smtClean="0"/>
              <a:t>rubriques</a:t>
            </a:r>
            <a:r>
              <a:rPr lang="fr-CA" dirty="0" smtClean="0"/>
              <a:t> prévues dans les lignes directrices du programme. Divisez le texte en sections et sous-sections (caractères gras, majuscules ou soulignés).</a:t>
            </a:r>
          </a:p>
          <a:p>
            <a:r>
              <a:rPr lang="fr-CA" dirty="0" smtClean="0"/>
              <a:t>Le plan détaillé devrait aller au-delà des rubriques et correspondre à chaque paragraphe de la demande. </a:t>
            </a:r>
          </a:p>
          <a:p>
            <a:pPr lvl="2"/>
            <a:endParaRPr lang="fr-CA" dirty="0" smtClean="0"/>
          </a:p>
          <a:p>
            <a:pPr lvl="2"/>
            <a:endParaRPr lang="fr-CA" dirty="0"/>
          </a:p>
        </p:txBody>
      </p:sp>
    </p:spTree>
    <p:extLst>
      <p:ext uri="{BB962C8B-B14F-4D97-AF65-F5344CB8AC3E}">
        <p14:creationId xmlns:p14="http://schemas.microsoft.com/office/powerpoint/2010/main" val="40015852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smtClean="0"/>
              <a:t>Une idée par paragraphe</a:t>
            </a:r>
            <a:endParaRPr lang="fr-CA" dirty="0"/>
          </a:p>
        </p:txBody>
      </p:sp>
      <p:sp>
        <p:nvSpPr>
          <p:cNvPr id="3" name="Espace réservé du contenu 2"/>
          <p:cNvSpPr>
            <a:spLocks noGrp="1"/>
          </p:cNvSpPr>
          <p:nvPr>
            <p:ph idx="1"/>
          </p:nvPr>
        </p:nvSpPr>
        <p:spPr/>
        <p:txBody>
          <a:bodyPr/>
          <a:lstStyle/>
          <a:p>
            <a:r>
              <a:rPr lang="fr-CA" dirty="0" smtClean="0"/>
              <a:t>Une idée-maîtresse par paragraphe</a:t>
            </a:r>
          </a:p>
          <a:p>
            <a:r>
              <a:rPr lang="fr-CA" dirty="0" smtClean="0"/>
              <a:t>Commencez chaque paragraphe avec une excellente </a:t>
            </a:r>
            <a:r>
              <a:rPr lang="fr-CA" u="sng" dirty="0" smtClean="0"/>
              <a:t>phrase d’introduction</a:t>
            </a:r>
            <a:r>
              <a:rPr lang="fr-CA" dirty="0" smtClean="0"/>
              <a:t>. </a:t>
            </a:r>
          </a:p>
          <a:p>
            <a:r>
              <a:rPr lang="fr-CA" dirty="0" smtClean="0"/>
              <a:t>Exemple: </a:t>
            </a:r>
            <a:r>
              <a:rPr lang="fr-CA" i="1" dirty="0" smtClean="0"/>
              <a:t>Près du tiers des jeunes Québécois ne terminent pas leurs études avec un diplôme d’étude secondaire en main (REF).</a:t>
            </a:r>
          </a:p>
          <a:p>
            <a:r>
              <a:rPr lang="fr-CA" dirty="0" smtClean="0"/>
              <a:t>Le reste du paragraphe développe cette phrase. </a:t>
            </a:r>
          </a:p>
          <a:p>
            <a:r>
              <a:rPr lang="fr-CA" dirty="0" smtClean="0"/>
              <a:t>Évitez les paragraphes trop longs (plus de 15 lignes).</a:t>
            </a:r>
            <a:endParaRPr lang="fr-CA" dirty="0"/>
          </a:p>
        </p:txBody>
      </p:sp>
      <p:graphicFrame>
        <p:nvGraphicFramePr>
          <p:cNvPr id="14" name="Diagramme 13"/>
          <p:cNvGraphicFramePr/>
          <p:nvPr>
            <p:extLst>
              <p:ext uri="{D42A27DB-BD31-4B8C-83A1-F6EECF244321}">
                <p14:modId xmlns:p14="http://schemas.microsoft.com/office/powerpoint/2010/main" val="1749014861"/>
              </p:ext>
            </p:extLst>
          </p:nvPr>
        </p:nvGraphicFramePr>
        <p:xfrm>
          <a:off x="2051720" y="4725144"/>
          <a:ext cx="4176464" cy="1887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56349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Un texte cohérent</a:t>
            </a:r>
            <a:endParaRPr lang="fr-CA" dirty="0"/>
          </a:p>
        </p:txBody>
      </p:sp>
      <p:sp>
        <p:nvSpPr>
          <p:cNvPr id="3" name="Espace réservé du contenu 2"/>
          <p:cNvSpPr>
            <a:spLocks noGrp="1"/>
          </p:cNvSpPr>
          <p:nvPr>
            <p:ph idx="1"/>
          </p:nvPr>
        </p:nvSpPr>
        <p:spPr/>
        <p:txBody>
          <a:bodyPr>
            <a:normAutofit lnSpcReduction="10000"/>
          </a:bodyPr>
          <a:lstStyle/>
          <a:p>
            <a:r>
              <a:rPr lang="fr-CA" dirty="0" smtClean="0"/>
              <a:t>Un </a:t>
            </a:r>
            <a:r>
              <a:rPr lang="fr-CA" u="sng" dirty="0" smtClean="0"/>
              <a:t>lien logique</a:t>
            </a:r>
            <a:r>
              <a:rPr lang="fr-CA" dirty="0" smtClean="0"/>
              <a:t> entre chaque paragraphe de la demande ainsi qu’entre chaque section (problématique, objectifs, cadre théorique, </a:t>
            </a:r>
            <a:r>
              <a:rPr lang="fr-CA" dirty="0" err="1" smtClean="0"/>
              <a:t>métho</a:t>
            </a:r>
            <a:r>
              <a:rPr lang="fr-CA" dirty="0" smtClean="0"/>
              <a:t>.)</a:t>
            </a:r>
          </a:p>
          <a:p>
            <a:r>
              <a:rPr lang="fr-CA" dirty="0" smtClean="0"/>
              <a:t>Ne laissez pas tomber en cours de route une idée ou un objectif</a:t>
            </a:r>
          </a:p>
          <a:p>
            <a:r>
              <a:rPr lang="fr-CA" dirty="0" smtClean="0"/>
              <a:t>Limitez </a:t>
            </a:r>
            <a:r>
              <a:rPr lang="fr-CA" dirty="0" smtClean="0"/>
              <a:t>les objectifs à la section sur les objectifs. Ceux-ci ne devraient pas être plus de quatre ou cinq (sauf pour les demandes d’envergure</a:t>
            </a:r>
          </a:p>
          <a:p>
            <a:r>
              <a:rPr lang="fr-CA" dirty="0" smtClean="0"/>
              <a:t>Évitez de reformuler les objectifs différemment d’une section à l’autre de la demande (ex: résumé/description détaillée)</a:t>
            </a:r>
          </a:p>
          <a:p>
            <a:r>
              <a:rPr lang="fr-CA" dirty="0" smtClean="0"/>
              <a:t>Numérotez les éléments d’une énumération.</a:t>
            </a:r>
          </a:p>
          <a:p>
            <a:r>
              <a:rPr lang="fr-CA" dirty="0" smtClean="0"/>
              <a:t>Utilisez le caractère gras, le souligné ou l’italique pour faire ressortir des concepts importants, des enjeux majeurs, </a:t>
            </a:r>
          </a:p>
        </p:txBody>
      </p:sp>
    </p:spTree>
    <p:extLst>
      <p:ext uri="{BB962C8B-B14F-4D97-AF65-F5344CB8AC3E}">
        <p14:creationId xmlns:p14="http://schemas.microsoft.com/office/powerpoint/2010/main" val="7911208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Écrivez en fonction de l’auditoire</a:t>
            </a:r>
            <a:endParaRPr lang="fr-CA" dirty="0"/>
          </a:p>
        </p:txBody>
      </p:sp>
      <p:sp>
        <p:nvSpPr>
          <p:cNvPr id="3" name="Espace réservé du contenu 2"/>
          <p:cNvSpPr>
            <a:spLocks noGrp="1"/>
          </p:cNvSpPr>
          <p:nvPr>
            <p:ph idx="1"/>
          </p:nvPr>
        </p:nvSpPr>
        <p:spPr/>
        <p:txBody>
          <a:bodyPr>
            <a:normAutofit/>
          </a:bodyPr>
          <a:lstStyle/>
          <a:p>
            <a:r>
              <a:rPr lang="fr-CA" dirty="0" smtClean="0"/>
              <a:t>On écrit différemment s’il s’agit d’un comité disciplinaire ou multidisciplinaire ou si la demande est soumise à des experts externes.</a:t>
            </a:r>
          </a:p>
          <a:p>
            <a:r>
              <a:rPr lang="fr-CA" dirty="0" smtClean="0"/>
              <a:t>Il est possible de vérifier la composition du comité (l’expertise) auprès du chargé de programme.</a:t>
            </a:r>
          </a:p>
          <a:p>
            <a:r>
              <a:rPr lang="fr-CA" dirty="0" smtClean="0"/>
              <a:t>Une demande à un comité multidisciplinaire exigera une mise en contexte et la définition des concepts de la discipline. </a:t>
            </a:r>
          </a:p>
          <a:p>
            <a:r>
              <a:rPr lang="fr-CA" dirty="0" smtClean="0"/>
              <a:t>Les comités sont généralement multidisciplinaires</a:t>
            </a:r>
          </a:p>
          <a:p>
            <a:r>
              <a:rPr lang="fr-CA" dirty="0" smtClean="0"/>
              <a:t>Donnez des exemples</a:t>
            </a:r>
          </a:p>
          <a:p>
            <a:r>
              <a:rPr lang="fr-CA" dirty="0" smtClean="0"/>
              <a:t>Illustrez votre propos</a:t>
            </a:r>
          </a:p>
          <a:p>
            <a:pPr lvl="1"/>
            <a:endParaRPr lang="fr-CA" dirty="0"/>
          </a:p>
          <a:p>
            <a:pPr lvl="1"/>
            <a:endParaRPr lang="fr-CA" dirty="0" smtClean="0"/>
          </a:p>
          <a:p>
            <a:pPr lvl="1"/>
            <a:endParaRPr lang="fr-CA" dirty="0"/>
          </a:p>
          <a:p>
            <a:pPr lvl="1"/>
            <a:endParaRPr lang="fr-CA" dirty="0" smtClean="0"/>
          </a:p>
          <a:p>
            <a:pPr lvl="1"/>
            <a:endParaRPr lang="fr-CA" dirty="0"/>
          </a:p>
          <a:p>
            <a:pPr lvl="1"/>
            <a:endParaRPr lang="fr-CA" dirty="0"/>
          </a:p>
        </p:txBody>
      </p:sp>
    </p:spTree>
    <p:extLst>
      <p:ext uri="{BB962C8B-B14F-4D97-AF65-F5344CB8AC3E}">
        <p14:creationId xmlns:p14="http://schemas.microsoft.com/office/powerpoint/2010/main" val="17598643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Une demande de subvention n’est pas un article scientifique</a:t>
            </a:r>
            <a:endParaRPr lang="fr-CA" dirty="0"/>
          </a:p>
        </p:txBody>
      </p:sp>
      <p:sp>
        <p:nvSpPr>
          <p:cNvPr id="3" name="Espace réservé du contenu 2"/>
          <p:cNvSpPr>
            <a:spLocks noGrp="1"/>
          </p:cNvSpPr>
          <p:nvPr>
            <p:ph idx="1"/>
          </p:nvPr>
        </p:nvSpPr>
        <p:spPr/>
        <p:txBody>
          <a:bodyPr/>
          <a:lstStyle/>
          <a:p>
            <a:r>
              <a:rPr lang="fr-CA" dirty="0" smtClean="0"/>
              <a:t>Il s’agit de présenter un </a:t>
            </a:r>
            <a:r>
              <a:rPr lang="fr-CA" u="sng" dirty="0" smtClean="0"/>
              <a:t>projet</a:t>
            </a:r>
            <a:r>
              <a:rPr lang="fr-CA" dirty="0" smtClean="0"/>
              <a:t>, pas des résultats de recherche (ceci doit se refléter dans le titre)</a:t>
            </a:r>
          </a:p>
          <a:p>
            <a:r>
              <a:rPr lang="fr-CA" dirty="0" smtClean="0"/>
              <a:t>Pas de citations, sauf si nécessaire pour des références à des politiques ou documents officiels.</a:t>
            </a:r>
          </a:p>
          <a:p>
            <a:r>
              <a:rPr lang="fr-CA" dirty="0" smtClean="0"/>
              <a:t>Pas de notes de bas de page.</a:t>
            </a:r>
          </a:p>
          <a:p>
            <a:r>
              <a:rPr lang="fr-CA" dirty="0" smtClean="0"/>
              <a:t>Le niveau de langage doit être plus accessible, moins spécialisé.</a:t>
            </a:r>
          </a:p>
          <a:p>
            <a:r>
              <a:rPr lang="fr-CA" dirty="0" smtClean="0"/>
              <a:t>Il ne s’agit pas d’entrer dans le détail de la science (sauf pour la méthodologie)</a:t>
            </a:r>
          </a:p>
          <a:p>
            <a:r>
              <a:rPr lang="fr-CA" dirty="0" smtClean="0"/>
              <a:t>Plus concise, l’écriture doit être économique.</a:t>
            </a:r>
          </a:p>
          <a:p>
            <a:endParaRPr lang="fr-CA" dirty="0"/>
          </a:p>
        </p:txBody>
      </p:sp>
    </p:spTree>
    <p:extLst>
      <p:ext uri="{BB962C8B-B14F-4D97-AF65-F5344CB8AC3E}">
        <p14:creationId xmlns:p14="http://schemas.microsoft.com/office/powerpoint/2010/main" val="4501641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Économie de l’écriture</a:t>
            </a:r>
            <a:endParaRPr lang="fr-CA" dirty="0"/>
          </a:p>
        </p:txBody>
      </p:sp>
      <p:sp>
        <p:nvSpPr>
          <p:cNvPr id="3" name="Espace réservé du contenu 2"/>
          <p:cNvSpPr>
            <a:spLocks noGrp="1"/>
          </p:cNvSpPr>
          <p:nvPr>
            <p:ph idx="1"/>
          </p:nvPr>
        </p:nvSpPr>
        <p:spPr/>
        <p:txBody>
          <a:bodyPr>
            <a:normAutofit lnSpcReduction="10000"/>
          </a:bodyPr>
          <a:lstStyle/>
          <a:p>
            <a:r>
              <a:rPr lang="fr-CA" dirty="0" smtClean="0"/>
              <a:t>Chaque mot doit être nécessaire (attention aux adjectifs et adverbes)</a:t>
            </a:r>
          </a:p>
          <a:p>
            <a:r>
              <a:rPr lang="fr-CA" dirty="0" smtClean="0"/>
              <a:t>Évitez les répétitions.</a:t>
            </a:r>
          </a:p>
          <a:p>
            <a:r>
              <a:rPr lang="fr-CA" dirty="0" smtClean="0"/>
              <a:t>Utilisez correctement les abréviations (</a:t>
            </a:r>
            <a:r>
              <a:rPr lang="fr-CA" dirty="0" err="1" smtClean="0"/>
              <a:t>UdeS</a:t>
            </a:r>
            <a:r>
              <a:rPr lang="fr-CA" dirty="0" smtClean="0"/>
              <a:t>, ACFAS)</a:t>
            </a:r>
          </a:p>
          <a:p>
            <a:r>
              <a:rPr lang="fr-CA" dirty="0" smtClean="0"/>
              <a:t>Les références peuvent être chiffrées.</a:t>
            </a:r>
          </a:p>
          <a:p>
            <a:r>
              <a:rPr lang="fr-CA" dirty="0" smtClean="0"/>
              <a:t>Attention aux trop nombreux mots de liaison: «donc», «ainsi», «puisque», «c’est pour cette raison que...»</a:t>
            </a:r>
          </a:p>
          <a:p>
            <a:r>
              <a:rPr lang="fr-CA" dirty="0" smtClean="0"/>
              <a:t>Évitez les expressions qui annoncent ce que vous allez dire:</a:t>
            </a:r>
          </a:p>
          <a:p>
            <a:pPr lvl="1"/>
            <a:r>
              <a:rPr lang="fr-CA" dirty="0" smtClean="0"/>
              <a:t>«Il est important de mentionner que…»,  «nous pouvons affirmer que...», «comme nous l’avons dit précédemment…»</a:t>
            </a:r>
          </a:p>
          <a:p>
            <a:pPr lvl="1"/>
            <a:r>
              <a:rPr lang="fr-CA" dirty="0" smtClean="0"/>
              <a:t>Exemples: Au lieu de: «Je poursuivrai les objectifs suivants: », dites «Mes objectifs sont:»</a:t>
            </a:r>
          </a:p>
          <a:p>
            <a:pPr lvl="1"/>
            <a:endParaRPr lang="fr-CA" dirty="0" smtClean="0"/>
          </a:p>
          <a:p>
            <a:pPr lvl="1"/>
            <a:endParaRPr lang="fr-CA" dirty="0"/>
          </a:p>
          <a:p>
            <a:pPr lvl="1"/>
            <a:endParaRPr lang="fr-CA" dirty="0" smtClean="0"/>
          </a:p>
          <a:p>
            <a:pPr lvl="1"/>
            <a:endParaRPr lang="fr-CA" dirty="0"/>
          </a:p>
        </p:txBody>
      </p:sp>
    </p:spTree>
    <p:extLst>
      <p:ext uri="{BB962C8B-B14F-4D97-AF65-F5344CB8AC3E}">
        <p14:creationId xmlns:p14="http://schemas.microsoft.com/office/powerpoint/2010/main" val="36479647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Toujours le mot juste</a:t>
            </a:r>
            <a:endParaRPr lang="fr-CA" dirty="0"/>
          </a:p>
        </p:txBody>
      </p:sp>
      <p:sp>
        <p:nvSpPr>
          <p:cNvPr id="3" name="Espace réservé du contenu 2"/>
          <p:cNvSpPr>
            <a:spLocks noGrp="1"/>
          </p:cNvSpPr>
          <p:nvPr>
            <p:ph idx="1"/>
          </p:nvPr>
        </p:nvSpPr>
        <p:spPr/>
        <p:txBody>
          <a:bodyPr>
            <a:normAutofit lnSpcReduction="10000"/>
          </a:bodyPr>
          <a:lstStyle/>
          <a:p>
            <a:pPr>
              <a:buFontTx/>
              <a:buChar char="•"/>
            </a:pPr>
            <a:r>
              <a:rPr lang="fr-CA" dirty="0" smtClean="0"/>
              <a:t>Faites attention aux nuances: expérimenter/valider, </a:t>
            </a:r>
          </a:p>
          <a:p>
            <a:pPr>
              <a:buFontTx/>
              <a:buChar char="•"/>
            </a:pPr>
            <a:r>
              <a:rPr lang="fr-CA" dirty="0" smtClean="0"/>
              <a:t>Évitez </a:t>
            </a:r>
            <a:r>
              <a:rPr lang="fr-CA" dirty="0"/>
              <a:t>les mots vagues: quelques, certaines, </a:t>
            </a:r>
            <a:r>
              <a:rPr lang="fr-CA" dirty="0" smtClean="0"/>
              <a:t>plusieurs, divers, différents... </a:t>
            </a:r>
            <a:r>
              <a:rPr lang="fr-CA" dirty="0"/>
              <a:t>Dans la mesure du possible chiffrez: par ex: au lieu d’écrire : </a:t>
            </a:r>
            <a:r>
              <a:rPr lang="fr-CA" dirty="0" smtClean="0"/>
              <a:t>«Nous </a:t>
            </a:r>
            <a:r>
              <a:rPr lang="fr-CA" dirty="0"/>
              <a:t>allons étudier quelques aspects du </a:t>
            </a:r>
            <a:r>
              <a:rPr lang="fr-CA" dirty="0" smtClean="0"/>
              <a:t>problème…», </a:t>
            </a:r>
            <a:r>
              <a:rPr lang="fr-CA" dirty="0"/>
              <a:t>écrire: </a:t>
            </a:r>
            <a:r>
              <a:rPr lang="fr-CA" dirty="0" smtClean="0"/>
              <a:t>«Nous </a:t>
            </a:r>
            <a:r>
              <a:rPr lang="fr-CA" dirty="0"/>
              <a:t>allons étudier trois aspects du </a:t>
            </a:r>
            <a:r>
              <a:rPr lang="fr-CA" dirty="0" smtClean="0"/>
              <a:t>problème…», </a:t>
            </a:r>
            <a:endParaRPr lang="fr-CA" dirty="0"/>
          </a:p>
          <a:p>
            <a:pPr>
              <a:buFontTx/>
              <a:buChar char="•"/>
            </a:pPr>
            <a:r>
              <a:rPr lang="fr-CA" dirty="0"/>
              <a:t>Quantifiez. Ex: </a:t>
            </a:r>
            <a:r>
              <a:rPr lang="fr-CA" dirty="0" smtClean="0"/>
              <a:t>«70</a:t>
            </a:r>
            <a:r>
              <a:rPr lang="fr-CA" dirty="0"/>
              <a:t>% de la surface de la planète est couverte d’eau. Toutefois, seulement </a:t>
            </a:r>
            <a:r>
              <a:rPr lang="fr-CA" dirty="0" smtClean="0"/>
              <a:t>2,5</a:t>
            </a:r>
            <a:r>
              <a:rPr lang="fr-CA" dirty="0"/>
              <a:t>% de cette eau est </a:t>
            </a:r>
            <a:r>
              <a:rPr lang="fr-CA" dirty="0" smtClean="0"/>
              <a:t>douce».</a:t>
            </a:r>
          </a:p>
          <a:p>
            <a:pPr>
              <a:buFontTx/>
              <a:buChar char="•"/>
            </a:pPr>
            <a:r>
              <a:rPr lang="fr-CA" dirty="0" smtClean="0"/>
              <a:t>Cherchez à être le plus concret possible. Donnez des détails.</a:t>
            </a:r>
          </a:p>
          <a:p>
            <a:pPr>
              <a:buFontTx/>
              <a:buChar char="•"/>
            </a:pPr>
            <a:r>
              <a:rPr lang="fr-CA" dirty="0"/>
              <a:t>Évitez les expressions qui présupposent un jugement: par ex. les mots malheureusement, bien entendu, situation alarmante, etc.</a:t>
            </a:r>
          </a:p>
          <a:p>
            <a:pPr marL="0" indent="0">
              <a:buNone/>
            </a:pPr>
            <a:r>
              <a:rPr lang="fr-CA" dirty="0" smtClean="0"/>
              <a:t> </a:t>
            </a:r>
          </a:p>
          <a:p>
            <a:endParaRPr lang="fr-CA" dirty="0"/>
          </a:p>
        </p:txBody>
      </p:sp>
    </p:spTree>
    <p:extLst>
      <p:ext uri="{BB962C8B-B14F-4D97-AF65-F5344CB8AC3E}">
        <p14:creationId xmlns:p14="http://schemas.microsoft.com/office/powerpoint/2010/main" val="39513528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En résumé</a:t>
            </a:r>
            <a:endParaRPr lang="fr-CA" dirty="0"/>
          </a:p>
        </p:txBody>
      </p:sp>
      <p:sp>
        <p:nvSpPr>
          <p:cNvPr id="3" name="Espace réservé du contenu 2"/>
          <p:cNvSpPr>
            <a:spLocks noGrp="1"/>
          </p:cNvSpPr>
          <p:nvPr>
            <p:ph idx="1"/>
          </p:nvPr>
        </p:nvSpPr>
        <p:spPr/>
        <p:txBody>
          <a:bodyPr/>
          <a:lstStyle/>
          <a:p>
            <a:r>
              <a:rPr lang="fr-CA" dirty="0" smtClean="0"/>
              <a:t>Originalité et pertinence</a:t>
            </a:r>
          </a:p>
          <a:p>
            <a:r>
              <a:rPr lang="fr-CA" dirty="0" smtClean="0"/>
              <a:t>Cohérence de la demande (objectifs, méthodologie, formation, plan de mobilisation, budget)</a:t>
            </a:r>
          </a:p>
          <a:p>
            <a:r>
              <a:rPr lang="fr-CA" dirty="0" smtClean="0"/>
              <a:t>Importance des sections stratégiques</a:t>
            </a:r>
          </a:p>
          <a:p>
            <a:endParaRPr lang="fr-CA" dirty="0"/>
          </a:p>
        </p:txBody>
      </p:sp>
    </p:spTree>
    <p:extLst>
      <p:ext uri="{BB962C8B-B14F-4D97-AF65-F5344CB8AC3E}">
        <p14:creationId xmlns:p14="http://schemas.microsoft.com/office/powerpoint/2010/main" val="817060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Sources</a:t>
            </a:r>
            <a:endParaRPr lang="fr-CA" dirty="0"/>
          </a:p>
        </p:txBody>
      </p:sp>
      <p:sp>
        <p:nvSpPr>
          <p:cNvPr id="3" name="Espace réservé du contenu 2"/>
          <p:cNvSpPr>
            <a:spLocks noGrp="1"/>
          </p:cNvSpPr>
          <p:nvPr>
            <p:ph idx="1"/>
          </p:nvPr>
        </p:nvSpPr>
        <p:spPr/>
        <p:txBody>
          <a:bodyPr/>
          <a:lstStyle/>
          <a:p>
            <a:r>
              <a:rPr lang="fr-CA" dirty="0" smtClean="0"/>
              <a:t>Site du CRSH</a:t>
            </a:r>
          </a:p>
          <a:p>
            <a:r>
              <a:rPr lang="fr-CA" dirty="0" smtClean="0"/>
              <a:t>Lettre de la vice-présidente, mai 2012</a:t>
            </a:r>
          </a:p>
          <a:p>
            <a:r>
              <a:rPr lang="fr-CA" dirty="0" smtClean="0"/>
              <a:t>Aperçu des occasions de financement du programme </a:t>
            </a:r>
            <a:r>
              <a:rPr lang="fr-CA" smtClean="0"/>
              <a:t>Savoir, CRSH, juin 2012</a:t>
            </a:r>
            <a:endParaRPr lang="fr-CA" dirty="0" smtClean="0"/>
          </a:p>
          <a:p>
            <a:r>
              <a:rPr lang="fr-CA" dirty="0" smtClean="0"/>
              <a:t>Aperçu des occasions de financement du portefeuille des partenariats, CRSH, PPT octobre 2012</a:t>
            </a:r>
          </a:p>
          <a:p>
            <a:r>
              <a:rPr lang="fr-CA" dirty="0" smtClean="0"/>
              <a:t>Yves Lenoir, Lettres d’intention liées aux subventions de partenariat, CRSH SSHRC 2011: commentaires d’un évaluateur </a:t>
            </a:r>
          </a:p>
          <a:p>
            <a:endParaRPr lang="fr-CA" dirty="0"/>
          </a:p>
        </p:txBody>
      </p:sp>
    </p:spTree>
    <p:extLst>
      <p:ext uri="{BB962C8B-B14F-4D97-AF65-F5344CB8AC3E}">
        <p14:creationId xmlns:p14="http://schemas.microsoft.com/office/powerpoint/2010/main" val="4139319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Programme-cadre Savoir</a:t>
            </a:r>
            <a:endParaRPr lang="fr-CA" dirty="0"/>
          </a:p>
        </p:txBody>
      </p:sp>
      <p:sp>
        <p:nvSpPr>
          <p:cNvPr id="3" name="Espace réservé du contenu 2"/>
          <p:cNvSpPr>
            <a:spLocks noGrp="1"/>
          </p:cNvSpPr>
          <p:nvPr>
            <p:ph idx="1"/>
          </p:nvPr>
        </p:nvSpPr>
        <p:spPr/>
        <p:txBody>
          <a:bodyPr/>
          <a:lstStyle/>
          <a:p>
            <a:r>
              <a:rPr lang="fr-CA" u="sng" dirty="0" smtClean="0"/>
              <a:t>Subventions de développement Savoir</a:t>
            </a:r>
          </a:p>
          <a:p>
            <a:pPr lvl="1"/>
            <a:r>
              <a:rPr lang="fr-CA" dirty="0" smtClean="0"/>
              <a:t>Date limite: 1</a:t>
            </a:r>
            <a:r>
              <a:rPr lang="fr-CA" baseline="30000" dirty="0" smtClean="0"/>
              <a:t>er</a:t>
            </a:r>
            <a:r>
              <a:rPr lang="fr-CA" dirty="0" smtClean="0"/>
              <a:t> février 2013 (date prévue)</a:t>
            </a:r>
          </a:p>
          <a:p>
            <a:pPr lvl="1"/>
            <a:r>
              <a:rPr lang="fr-CA" dirty="0" smtClean="0"/>
              <a:t>Un à deux ans</a:t>
            </a:r>
          </a:p>
          <a:p>
            <a:pPr lvl="1"/>
            <a:r>
              <a:rPr lang="fr-CA" dirty="0" smtClean="0"/>
              <a:t>75 000$ maximum</a:t>
            </a:r>
          </a:p>
          <a:p>
            <a:pPr lvl="1"/>
            <a:r>
              <a:rPr lang="fr-CA" dirty="0"/>
              <a:t>Admissibilité:</a:t>
            </a:r>
          </a:p>
          <a:p>
            <a:pPr lvl="2"/>
            <a:r>
              <a:rPr lang="fr-CA" dirty="0"/>
              <a:t>Nouveaux chercheurs</a:t>
            </a:r>
          </a:p>
          <a:p>
            <a:pPr lvl="2"/>
            <a:r>
              <a:rPr lang="fr-CA" dirty="0"/>
              <a:t>Chercheurs ordinaires qui soumettent un projet en marge de leurs travaux habituels ou pour développer un nouveau </a:t>
            </a:r>
            <a:r>
              <a:rPr lang="fr-CA" dirty="0" smtClean="0"/>
              <a:t>créneau </a:t>
            </a:r>
          </a:p>
          <a:p>
            <a:pPr lvl="2"/>
            <a:r>
              <a:rPr lang="fr-CA" dirty="0" smtClean="0"/>
              <a:t>Chercheurs seuls ou en équipe</a:t>
            </a:r>
          </a:p>
          <a:p>
            <a:pPr lvl="1"/>
            <a:r>
              <a:rPr lang="fr-CA" dirty="0" smtClean="0"/>
              <a:t>Minimum de 50% du budget réservé aux nouveaux chercheurs</a:t>
            </a:r>
          </a:p>
          <a:p>
            <a:pPr lvl="2"/>
            <a:endParaRPr lang="fr-CA" dirty="0" smtClean="0"/>
          </a:p>
          <a:p>
            <a:pPr lvl="1"/>
            <a:endParaRPr lang="fr-CA" dirty="0"/>
          </a:p>
        </p:txBody>
      </p:sp>
    </p:spTree>
    <p:extLst>
      <p:ext uri="{BB962C8B-B14F-4D97-AF65-F5344CB8AC3E}">
        <p14:creationId xmlns:p14="http://schemas.microsoft.com/office/powerpoint/2010/main" val="2030957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Des chiffres…</a:t>
            </a:r>
            <a:endParaRPr lang="fr-CA"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CA" b="1" u="sng" dirty="0"/>
              <a:t>Subventions de développement Savoir : concours de </a:t>
            </a:r>
            <a:r>
              <a:rPr lang="fr-CA" b="1" u="sng" dirty="0" smtClean="0"/>
              <a:t>février 2012 </a:t>
            </a:r>
            <a:r>
              <a:rPr lang="fr-CA" dirty="0"/>
              <a:t>	</a:t>
            </a:r>
          </a:p>
          <a:p>
            <a:pPr marL="2194560" lvl="8" indent="0">
              <a:buNone/>
            </a:pPr>
            <a:r>
              <a:rPr lang="fr-CA" b="1" dirty="0"/>
              <a:t>		</a:t>
            </a:r>
            <a:r>
              <a:rPr lang="fr-CA" dirty="0" smtClean="0"/>
              <a:t>Demandes</a:t>
            </a:r>
            <a:r>
              <a:rPr lang="fr-CA" dirty="0"/>
              <a:t>	</a:t>
            </a:r>
            <a:r>
              <a:rPr lang="fr-CA" b="1" dirty="0" smtClean="0"/>
              <a:t>Subventions   %</a:t>
            </a:r>
            <a:r>
              <a:rPr lang="fr-CA" dirty="0"/>
              <a:t>	</a:t>
            </a:r>
            <a:r>
              <a:rPr lang="fr-CA" b="1" dirty="0"/>
              <a:t>M</a:t>
            </a:r>
            <a:r>
              <a:rPr lang="fr-CA" b="1" dirty="0" smtClean="0"/>
              <a:t>oyenne ($) </a:t>
            </a:r>
            <a:r>
              <a:rPr lang="fr-CA" dirty="0"/>
              <a:t>		</a:t>
            </a:r>
          </a:p>
          <a:p>
            <a:r>
              <a:rPr lang="fr-CA" b="1" dirty="0"/>
              <a:t>Nouveaux chercheurs </a:t>
            </a:r>
            <a:r>
              <a:rPr lang="fr-CA" dirty="0"/>
              <a:t>	</a:t>
            </a:r>
            <a:r>
              <a:rPr lang="fr-CA" dirty="0" smtClean="0"/>
              <a:t>              625 </a:t>
            </a:r>
            <a:r>
              <a:rPr lang="fr-CA" dirty="0"/>
              <a:t>	</a:t>
            </a:r>
            <a:r>
              <a:rPr lang="fr-CA" dirty="0" smtClean="0"/>
              <a:t>221 </a:t>
            </a:r>
            <a:r>
              <a:rPr lang="fr-CA" dirty="0"/>
              <a:t>	</a:t>
            </a:r>
            <a:r>
              <a:rPr lang="fr-CA" dirty="0" smtClean="0"/>
              <a:t>35,4%	55 </a:t>
            </a:r>
            <a:r>
              <a:rPr lang="fr-CA" dirty="0"/>
              <a:t>722 $ 	</a:t>
            </a:r>
            <a:r>
              <a:rPr lang="fr-CA" dirty="0" smtClean="0"/>
              <a:t> </a:t>
            </a:r>
            <a:r>
              <a:rPr lang="fr-CA" dirty="0"/>
              <a:t>	</a:t>
            </a:r>
          </a:p>
          <a:p>
            <a:r>
              <a:rPr lang="fr-CA" b="1" dirty="0"/>
              <a:t>Chercheurs ordinaires </a:t>
            </a:r>
            <a:r>
              <a:rPr lang="fr-CA" dirty="0"/>
              <a:t>	</a:t>
            </a:r>
            <a:r>
              <a:rPr lang="fr-CA" dirty="0" smtClean="0"/>
              <a:t>               311 </a:t>
            </a:r>
            <a:r>
              <a:rPr lang="fr-CA" dirty="0"/>
              <a:t>	</a:t>
            </a:r>
            <a:r>
              <a:rPr lang="fr-CA" dirty="0" smtClean="0"/>
              <a:t>108 </a:t>
            </a:r>
            <a:r>
              <a:rPr lang="fr-CA" dirty="0"/>
              <a:t>	</a:t>
            </a:r>
            <a:r>
              <a:rPr lang="fr-CA" dirty="0" smtClean="0"/>
              <a:t> 34,7%	61 </a:t>
            </a:r>
            <a:r>
              <a:rPr lang="fr-CA" dirty="0"/>
              <a:t>400 $ 	</a:t>
            </a:r>
          </a:p>
          <a:p>
            <a:r>
              <a:rPr lang="fr-CA" b="1" dirty="0"/>
              <a:t>Total </a:t>
            </a:r>
            <a:r>
              <a:rPr lang="fr-CA" dirty="0"/>
              <a:t>	</a:t>
            </a:r>
            <a:r>
              <a:rPr lang="fr-CA" dirty="0" smtClean="0"/>
              <a:t>			  936 </a:t>
            </a:r>
            <a:r>
              <a:rPr lang="fr-CA" dirty="0"/>
              <a:t>	</a:t>
            </a:r>
            <a:r>
              <a:rPr lang="fr-CA" dirty="0" smtClean="0"/>
              <a:t>329 </a:t>
            </a:r>
            <a:r>
              <a:rPr lang="fr-CA" dirty="0"/>
              <a:t>	</a:t>
            </a:r>
            <a:r>
              <a:rPr lang="fr-CA" dirty="0" smtClean="0"/>
              <a:t> 35,1%	57 </a:t>
            </a:r>
            <a:r>
              <a:rPr lang="fr-CA" dirty="0"/>
              <a:t>537 $ </a:t>
            </a:r>
            <a:endParaRPr lang="fr-CA" dirty="0" smtClean="0"/>
          </a:p>
          <a:p>
            <a:pPr marL="0" indent="0">
              <a:buNone/>
            </a:pPr>
            <a:endParaRPr lang="fr-CA" dirty="0" smtClean="0"/>
          </a:p>
          <a:p>
            <a:pPr marL="0" indent="0">
              <a:buNone/>
            </a:pPr>
            <a:r>
              <a:rPr lang="fr-CA" dirty="0" smtClean="0"/>
              <a:t>Budget total: 16 558 338$</a:t>
            </a:r>
            <a:endParaRPr lang="fr-CA" dirty="0"/>
          </a:p>
          <a:p>
            <a:pPr marL="0" indent="0">
              <a:buNone/>
            </a:pPr>
            <a:r>
              <a:rPr lang="fr-CA" dirty="0" smtClean="0"/>
              <a:t>Évaluées par 12 comités multidisciplinaires et thématiques.</a:t>
            </a:r>
          </a:p>
          <a:p>
            <a:pPr marL="0" indent="0">
              <a:buNone/>
            </a:pPr>
            <a:r>
              <a:rPr lang="fr-CA" dirty="0" smtClean="0"/>
              <a:t>Pas d’évaluateurs externes</a:t>
            </a:r>
            <a:r>
              <a:rPr lang="fr-CA" dirty="0"/>
              <a:t>	</a:t>
            </a:r>
            <a:endParaRPr lang="fr-CA" dirty="0" smtClean="0"/>
          </a:p>
          <a:p>
            <a:pPr marL="0" indent="0">
              <a:buNone/>
            </a:pPr>
            <a:endParaRPr lang="fr-CA" dirty="0"/>
          </a:p>
          <a:p>
            <a:pPr marL="0" indent="0">
              <a:buNone/>
            </a:pPr>
            <a:r>
              <a:rPr lang="fr-CA" dirty="0" smtClean="0"/>
              <a:t>Source: Nouvelles du CRSH, mai 2012 et mise à jour de la vice-présidente </a:t>
            </a:r>
          </a:p>
          <a:p>
            <a:pPr marL="0" indent="0">
              <a:buNone/>
            </a:pPr>
            <a:r>
              <a:rPr lang="fr-CA" dirty="0" smtClean="0"/>
              <a:t>*et les statistiques du site du CRSH affichées le 18 octobre 2012</a:t>
            </a:r>
            <a:endParaRPr lang="fr-CA" dirty="0"/>
          </a:p>
        </p:txBody>
      </p:sp>
    </p:spTree>
    <p:extLst>
      <p:ext uri="{BB962C8B-B14F-4D97-AF65-F5344CB8AC3E}">
        <p14:creationId xmlns:p14="http://schemas.microsoft.com/office/powerpoint/2010/main" val="178027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Programme-cadre Savoir </a:t>
            </a:r>
            <a:endParaRPr lang="fr-CA" dirty="0"/>
          </a:p>
        </p:txBody>
      </p:sp>
      <p:sp>
        <p:nvSpPr>
          <p:cNvPr id="3" name="Espace réservé du contenu 2"/>
          <p:cNvSpPr>
            <a:spLocks noGrp="1"/>
          </p:cNvSpPr>
          <p:nvPr>
            <p:ph idx="1"/>
          </p:nvPr>
        </p:nvSpPr>
        <p:spPr/>
        <p:txBody>
          <a:bodyPr/>
          <a:lstStyle/>
          <a:p>
            <a:r>
              <a:rPr lang="fr-CA" u="sng" dirty="0" smtClean="0"/>
              <a:t>Subventions Savoir </a:t>
            </a:r>
          </a:p>
          <a:p>
            <a:pPr lvl="1"/>
            <a:r>
              <a:rPr lang="fr-CA" dirty="0" smtClean="0"/>
              <a:t>Date limite: 15 octobre 2013 (date prévue)</a:t>
            </a:r>
          </a:p>
          <a:p>
            <a:pPr lvl="1"/>
            <a:r>
              <a:rPr lang="fr-CA" dirty="0" smtClean="0"/>
              <a:t>De trois à cinq ans</a:t>
            </a:r>
          </a:p>
          <a:p>
            <a:pPr lvl="1"/>
            <a:r>
              <a:rPr lang="fr-CA" dirty="0" smtClean="0"/>
              <a:t>De 7000 $ à 500 000$</a:t>
            </a:r>
          </a:p>
          <a:p>
            <a:pPr lvl="1"/>
            <a:r>
              <a:rPr lang="fr-CA" dirty="0" smtClean="0"/>
              <a:t>Avis d’intention obligatoire: 15 août 2013 (date prévue)</a:t>
            </a:r>
          </a:p>
          <a:p>
            <a:pPr lvl="1"/>
            <a:r>
              <a:rPr lang="fr-CA" dirty="0" smtClean="0"/>
              <a:t>Admissibilité: Nouveaux chercheurs et chercheurs ordinaires seuls ou en équipe</a:t>
            </a:r>
            <a:endParaRPr lang="fr-CA" dirty="0"/>
          </a:p>
        </p:txBody>
      </p:sp>
    </p:spTree>
    <p:extLst>
      <p:ext uri="{BB962C8B-B14F-4D97-AF65-F5344CB8AC3E}">
        <p14:creationId xmlns:p14="http://schemas.microsoft.com/office/powerpoint/2010/main" val="4240169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D’autres chiffres…</a:t>
            </a:r>
            <a:endParaRPr lang="fr-CA"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CA" b="1" u="sng" dirty="0"/>
              <a:t>Subventions Savoir : concours d’octobre 2011 </a:t>
            </a:r>
            <a:endParaRPr lang="fr-CA" b="1" u="sng" dirty="0" smtClean="0"/>
          </a:p>
          <a:p>
            <a:pPr marL="0" indent="0">
              <a:buNone/>
            </a:pPr>
            <a:r>
              <a:rPr lang="fr-CA" dirty="0"/>
              <a:t>	</a:t>
            </a:r>
          </a:p>
          <a:p>
            <a:r>
              <a:rPr lang="fr-CA" sz="1600" b="1" dirty="0"/>
              <a:t>Durée de la bourse </a:t>
            </a:r>
            <a:r>
              <a:rPr lang="fr-CA" sz="1600" dirty="0"/>
              <a:t>	</a:t>
            </a:r>
            <a:r>
              <a:rPr lang="fr-CA" sz="1600" dirty="0" smtClean="0"/>
              <a:t>		</a:t>
            </a:r>
            <a:r>
              <a:rPr lang="fr-CA" sz="1600" b="1" dirty="0" smtClean="0"/>
              <a:t>Demandes </a:t>
            </a:r>
            <a:r>
              <a:rPr lang="fr-CA" sz="1600" dirty="0"/>
              <a:t>	</a:t>
            </a:r>
            <a:r>
              <a:rPr lang="fr-CA" sz="1600" b="1" dirty="0" smtClean="0"/>
              <a:t>Subventions  %</a:t>
            </a:r>
            <a:r>
              <a:rPr lang="fr-CA" sz="1600" dirty="0"/>
              <a:t>	</a:t>
            </a:r>
            <a:r>
              <a:rPr lang="fr-CA" sz="1600" b="1" dirty="0" smtClean="0"/>
              <a:t>Moyenne  </a:t>
            </a:r>
            <a:r>
              <a:rPr lang="fr-CA" sz="1600" b="1" dirty="0"/>
              <a:t>($) </a:t>
            </a:r>
            <a:r>
              <a:rPr lang="fr-CA" dirty="0"/>
              <a:t>	</a:t>
            </a:r>
          </a:p>
          <a:p>
            <a:r>
              <a:rPr lang="fr-CA" b="1" dirty="0"/>
              <a:t>Subventions de 3 ans </a:t>
            </a:r>
            <a:r>
              <a:rPr lang="fr-CA" dirty="0"/>
              <a:t>	</a:t>
            </a:r>
            <a:r>
              <a:rPr lang="fr-CA" dirty="0" smtClean="0"/>
              <a:t>	925 </a:t>
            </a:r>
            <a:r>
              <a:rPr lang="fr-CA" dirty="0"/>
              <a:t>	217 	</a:t>
            </a:r>
            <a:r>
              <a:rPr lang="fr-CA" dirty="0" smtClean="0"/>
              <a:t>23,4%	</a:t>
            </a:r>
            <a:r>
              <a:rPr lang="fr-CA" dirty="0"/>
              <a:t>1</a:t>
            </a:r>
            <a:r>
              <a:rPr lang="fr-CA" dirty="0" smtClean="0"/>
              <a:t>26 </a:t>
            </a:r>
            <a:r>
              <a:rPr lang="fr-CA" dirty="0"/>
              <a:t>652 $ 	</a:t>
            </a:r>
          </a:p>
          <a:p>
            <a:r>
              <a:rPr lang="fr-CA" b="1" dirty="0"/>
              <a:t>Subventions de 4 ans </a:t>
            </a:r>
            <a:r>
              <a:rPr lang="fr-CA" dirty="0"/>
              <a:t>	</a:t>
            </a:r>
            <a:r>
              <a:rPr lang="fr-CA" dirty="0" smtClean="0"/>
              <a:t>	351 </a:t>
            </a:r>
            <a:r>
              <a:rPr lang="fr-CA" dirty="0"/>
              <a:t>	103 	</a:t>
            </a:r>
            <a:r>
              <a:rPr lang="fr-CA" dirty="0" smtClean="0"/>
              <a:t>29,3%	170 </a:t>
            </a:r>
            <a:r>
              <a:rPr lang="fr-CA" dirty="0"/>
              <a:t>352 $ 	</a:t>
            </a:r>
            <a:r>
              <a:rPr lang="fr-CA" dirty="0" smtClean="0"/>
              <a:t>	</a:t>
            </a:r>
            <a:endParaRPr lang="fr-CA" dirty="0"/>
          </a:p>
          <a:p>
            <a:r>
              <a:rPr lang="fr-CA" b="1" dirty="0"/>
              <a:t>Subventions de 5 ans </a:t>
            </a:r>
            <a:r>
              <a:rPr lang="fr-CA" dirty="0"/>
              <a:t>	</a:t>
            </a:r>
            <a:r>
              <a:rPr lang="fr-CA" dirty="0" smtClean="0"/>
              <a:t>	523 </a:t>
            </a:r>
            <a:r>
              <a:rPr lang="fr-CA" dirty="0"/>
              <a:t>	166 	</a:t>
            </a:r>
            <a:r>
              <a:rPr lang="fr-CA" dirty="0" smtClean="0"/>
              <a:t>31,7%	235 </a:t>
            </a:r>
            <a:r>
              <a:rPr lang="fr-CA" dirty="0"/>
              <a:t>459 </a:t>
            </a:r>
            <a:r>
              <a:rPr lang="fr-CA" dirty="0" smtClean="0"/>
              <a:t>$</a:t>
            </a:r>
          </a:p>
          <a:p>
            <a:r>
              <a:rPr lang="fr-CA" b="1" dirty="0" smtClean="0"/>
              <a:t>Total				1799 </a:t>
            </a:r>
            <a:r>
              <a:rPr lang="fr-CA" b="1" dirty="0"/>
              <a:t>	</a:t>
            </a:r>
            <a:r>
              <a:rPr lang="fr-CA" b="1" dirty="0" smtClean="0"/>
              <a:t> 486	27%</a:t>
            </a:r>
          </a:p>
          <a:p>
            <a:endParaRPr lang="fr-CA" b="1" dirty="0" smtClean="0"/>
          </a:p>
          <a:p>
            <a:pPr marL="0" indent="0">
              <a:buNone/>
            </a:pPr>
            <a:r>
              <a:rPr lang="fr-CA" b="1" dirty="0" smtClean="0"/>
              <a:t>Budget total: 84 115 867 $</a:t>
            </a:r>
            <a:endParaRPr lang="fr-CA" b="1" dirty="0"/>
          </a:p>
          <a:p>
            <a:pPr marL="0" indent="0">
              <a:buNone/>
            </a:pPr>
            <a:r>
              <a:rPr lang="fr-CA" dirty="0" smtClean="0"/>
              <a:t>Les demandes ont été évaluées par 22 comités multidisciplinaires et thématiques dont 2 en Éducation et travail social</a:t>
            </a:r>
          </a:p>
          <a:p>
            <a:pPr marL="0" indent="0">
              <a:buNone/>
            </a:pPr>
            <a:r>
              <a:rPr lang="fr-CA" dirty="0" smtClean="0"/>
              <a:t>Recours à des évaluateurs externes</a:t>
            </a:r>
            <a:endParaRPr lang="fr-CA" dirty="0"/>
          </a:p>
        </p:txBody>
      </p:sp>
    </p:spTree>
    <p:extLst>
      <p:ext uri="{BB962C8B-B14F-4D97-AF65-F5344CB8AC3E}">
        <p14:creationId xmlns:p14="http://schemas.microsoft.com/office/powerpoint/2010/main" val="214939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Domaines prioritaires (Subventions Savoir 2011)</a:t>
            </a:r>
            <a:endParaRPr lang="fr-CA" dirty="0"/>
          </a:p>
        </p:txBody>
      </p:sp>
      <p:graphicFrame>
        <p:nvGraphicFramePr>
          <p:cNvPr id="6" name="Espace réservé du contenu 5"/>
          <p:cNvGraphicFramePr>
            <a:graphicFrameLocks noGrp="1"/>
          </p:cNvGraphicFramePr>
          <p:nvPr>
            <p:ph idx="1"/>
          </p:nvPr>
        </p:nvGraphicFramePr>
        <p:xfrm>
          <a:off x="457201" y="2050605"/>
          <a:ext cx="8229598" cy="3625153"/>
        </p:xfrm>
        <a:graphic>
          <a:graphicData uri="http://schemas.openxmlformats.org/drawingml/2006/table">
            <a:tbl>
              <a:tblPr>
                <a:tableStyleId>{5C22544A-7EE6-4342-B048-85BDC9FD1C3A}</a:tableStyleId>
              </a:tblPr>
              <a:tblGrid>
                <a:gridCol w="1940075"/>
                <a:gridCol w="71854"/>
                <a:gridCol w="655673"/>
                <a:gridCol w="619746"/>
                <a:gridCol w="853274"/>
                <a:gridCol w="71854"/>
                <a:gridCol w="682619"/>
                <a:gridCol w="586064"/>
                <a:gridCol w="700583"/>
                <a:gridCol w="71854"/>
                <a:gridCol w="952074"/>
                <a:gridCol w="1023928"/>
              </a:tblGrid>
              <a:tr h="269528">
                <a:tc rowSpan="2">
                  <a:txBody>
                    <a:bodyPr/>
                    <a:lstStyle/>
                    <a:p>
                      <a:pPr algn="l" fontAlgn="b"/>
                      <a:r>
                        <a:rPr lang="fr-CA" sz="700" u="none" strike="noStrike" dirty="0" err="1">
                          <a:effectLst/>
                        </a:rPr>
                        <a:t>Priority</a:t>
                      </a:r>
                      <a:r>
                        <a:rPr lang="fr-CA" sz="700" u="none" strike="noStrike" dirty="0">
                          <a:effectLst/>
                        </a:rPr>
                        <a:t> area / Domaine prioritaires</a:t>
                      </a:r>
                      <a:endParaRPr lang="fr-CA" sz="700" b="1" i="0" u="none" strike="noStrike" dirty="0">
                        <a:solidFill>
                          <a:srgbClr val="000000"/>
                        </a:solidFill>
                        <a:effectLst/>
                        <a:latin typeface="Trebuchet MS"/>
                      </a:endParaRPr>
                    </a:p>
                  </a:txBody>
                  <a:tcPr marL="6738" marR="6738" marT="6738" marB="0" anchor="b"/>
                </a:tc>
                <a:tc>
                  <a:txBody>
                    <a:bodyPr/>
                    <a:lstStyle/>
                    <a:p>
                      <a:pPr algn="ctr" fontAlgn="b"/>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Projects /</a:t>
                      </a:r>
                      <a:br>
                        <a:rPr lang="fr-CA" sz="700" u="none" strike="noStrike">
                          <a:effectLst/>
                        </a:rPr>
                      </a:br>
                      <a:r>
                        <a:rPr lang="fr-CA" sz="700" u="none" strike="noStrike">
                          <a:effectLst/>
                        </a:rPr>
                        <a:t>Projets </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Projects /</a:t>
                      </a:r>
                      <a:br>
                        <a:rPr lang="fr-CA" sz="700" u="none" strike="noStrike">
                          <a:effectLst/>
                        </a:rPr>
                      </a:br>
                      <a:r>
                        <a:rPr lang="fr-CA" sz="700" u="none" strike="noStrike">
                          <a:effectLst/>
                        </a:rPr>
                        <a:t>Projets </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Total </a:t>
                      </a:r>
                      <a:endParaRPr lang="fr-CA" sz="700" b="1" i="0" u="none" strike="noStrike">
                        <a:solidFill>
                          <a:srgbClr val="000000"/>
                        </a:solidFill>
                        <a:effectLst/>
                        <a:latin typeface="Trebuchet MS"/>
                      </a:endParaRPr>
                    </a:p>
                  </a:txBody>
                  <a:tcPr marL="6738" marR="6738" marT="6738" marB="0" anchor="b"/>
                </a:tc>
                <a:tc>
                  <a:txBody>
                    <a:bodyPr/>
                    <a:lstStyle/>
                    <a:p>
                      <a:pPr algn="r" fontAlgn="b"/>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Projects /</a:t>
                      </a:r>
                      <a:br>
                        <a:rPr lang="fr-CA" sz="700" u="none" strike="noStrike">
                          <a:effectLst/>
                        </a:rPr>
                      </a:br>
                      <a:r>
                        <a:rPr lang="fr-CA" sz="700" u="none" strike="noStrike">
                          <a:effectLst/>
                        </a:rPr>
                        <a:t>Projets </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Projects /</a:t>
                      </a:r>
                      <a:br>
                        <a:rPr lang="fr-CA" sz="700" u="none" strike="noStrike">
                          <a:effectLst/>
                        </a:rPr>
                      </a:br>
                      <a:r>
                        <a:rPr lang="fr-CA" sz="700" u="none" strike="noStrike">
                          <a:effectLst/>
                        </a:rPr>
                        <a:t>Projets </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Total </a:t>
                      </a:r>
                      <a:endParaRPr lang="fr-CA" sz="700" b="1" i="0" u="none" strike="noStrike">
                        <a:solidFill>
                          <a:srgbClr val="000000"/>
                        </a:solidFill>
                        <a:effectLst/>
                        <a:latin typeface="Trebuchet MS"/>
                      </a:endParaRPr>
                    </a:p>
                  </a:txBody>
                  <a:tcPr marL="6738" marR="6738" marT="6738" marB="0" anchor="b"/>
                </a:tc>
                <a:tc>
                  <a:txBody>
                    <a:bodyPr/>
                    <a:lstStyle/>
                    <a:p>
                      <a:pPr algn="r" fontAlgn="b"/>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Success Rate /</a:t>
                      </a:r>
                      <a:br>
                        <a:rPr lang="fr-CA" sz="700" u="none" strike="noStrike">
                          <a:effectLst/>
                        </a:rPr>
                      </a:br>
                      <a:r>
                        <a:rPr lang="fr-CA" sz="700" u="none" strike="noStrike">
                          <a:effectLst/>
                        </a:rPr>
                        <a:t>Taux de réussite</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Funding Rate /</a:t>
                      </a:r>
                      <a:br>
                        <a:rPr lang="fr-CA" sz="700" u="none" strike="noStrike">
                          <a:effectLst/>
                        </a:rPr>
                      </a:br>
                      <a:r>
                        <a:rPr lang="fr-CA" sz="700" u="none" strike="noStrike">
                          <a:effectLst/>
                        </a:rPr>
                        <a:t>Taux de financement</a:t>
                      </a:r>
                      <a:endParaRPr lang="fr-CA" sz="700" b="1" i="0" u="none" strike="noStrike">
                        <a:solidFill>
                          <a:srgbClr val="000000"/>
                        </a:solidFill>
                        <a:effectLst/>
                        <a:latin typeface="Trebuchet MS"/>
                      </a:endParaRPr>
                    </a:p>
                  </a:txBody>
                  <a:tcPr marL="6738" marR="6738" marT="6738" marB="0" anchor="b"/>
                </a:tc>
              </a:tr>
              <a:tr h="134764">
                <a:tc vMerge="1">
                  <a:txBody>
                    <a:bodyPr/>
                    <a:lstStyle/>
                    <a:p>
                      <a:endParaRPr lang="fr-CA"/>
                    </a:p>
                  </a:txBody>
                  <a:tcPr/>
                </a:tc>
                <a:tc>
                  <a:txBody>
                    <a:bodyPr/>
                    <a:lstStyle/>
                    <a:p>
                      <a:pPr algn="ctr" fontAlgn="b"/>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 </a:t>
                      </a:r>
                      <a:endParaRPr lang="fr-CA" sz="700" b="1" i="0" u="none" strike="noStrike">
                        <a:solidFill>
                          <a:srgbClr val="000000"/>
                        </a:solidFill>
                        <a:effectLst/>
                        <a:latin typeface="Trebuchet MS"/>
                      </a:endParaRPr>
                    </a:p>
                  </a:txBody>
                  <a:tcPr marL="6738" marR="6738" marT="6738" marB="0" anchor="b"/>
                </a:tc>
                <a:tc>
                  <a:txBody>
                    <a:bodyPr/>
                    <a:lstStyle/>
                    <a:p>
                      <a:pPr algn="r" fontAlgn="t"/>
                      <a:r>
                        <a:rPr lang="fr-CA" sz="700" u="none" strike="noStrike">
                          <a:effectLst/>
                        </a:rPr>
                        <a:t> % total </a:t>
                      </a:r>
                      <a:endParaRPr lang="fr-CA" sz="700" b="1" i="0" u="none" strike="noStrike">
                        <a:solidFill>
                          <a:srgbClr val="000000"/>
                        </a:solidFill>
                        <a:effectLst/>
                        <a:latin typeface="Trebuchet MS"/>
                      </a:endParaRPr>
                    </a:p>
                  </a:txBody>
                  <a:tcPr marL="6738" marR="6738" marT="6738" marB="0"/>
                </a:tc>
                <a:tc>
                  <a:txBody>
                    <a:bodyPr/>
                    <a:lstStyle/>
                    <a:p>
                      <a:pPr algn="r" fontAlgn="b"/>
                      <a:r>
                        <a:rPr lang="fr-CA" sz="700" u="none" strike="noStrike">
                          <a:effectLst/>
                        </a:rPr>
                        <a:t> $ </a:t>
                      </a:r>
                      <a:endParaRPr lang="fr-CA" sz="700" b="1" i="0" u="none" strike="noStrike">
                        <a:solidFill>
                          <a:srgbClr val="000000"/>
                        </a:solidFill>
                        <a:effectLst/>
                        <a:latin typeface="Trebuchet MS"/>
                      </a:endParaRPr>
                    </a:p>
                  </a:txBody>
                  <a:tcPr marL="6738" marR="6738" marT="6738" marB="0" anchor="b"/>
                </a:tc>
                <a:tc>
                  <a:txBody>
                    <a:bodyPr/>
                    <a:lstStyle/>
                    <a:p>
                      <a:pPr algn="r" fontAlgn="b"/>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 </a:t>
                      </a:r>
                      <a:endParaRPr lang="fr-CA" sz="700" b="1" i="0" u="none" strike="noStrike">
                        <a:solidFill>
                          <a:srgbClr val="000000"/>
                        </a:solidFill>
                        <a:effectLst/>
                        <a:latin typeface="Trebuchet MS"/>
                      </a:endParaRPr>
                    </a:p>
                  </a:txBody>
                  <a:tcPr marL="6738" marR="6738" marT="6738" marB="0" anchor="b"/>
                </a:tc>
                <a:tc>
                  <a:txBody>
                    <a:bodyPr/>
                    <a:lstStyle/>
                    <a:p>
                      <a:pPr algn="r" fontAlgn="t"/>
                      <a:r>
                        <a:rPr lang="fr-CA" sz="700" u="none" strike="noStrike">
                          <a:effectLst/>
                        </a:rPr>
                        <a:t> % total </a:t>
                      </a:r>
                      <a:endParaRPr lang="fr-CA" sz="700" b="1" i="0" u="none" strike="noStrike">
                        <a:solidFill>
                          <a:srgbClr val="000000"/>
                        </a:solidFill>
                        <a:effectLst/>
                        <a:latin typeface="Trebuchet MS"/>
                      </a:endParaRPr>
                    </a:p>
                  </a:txBody>
                  <a:tcPr marL="6738" marR="6738" marT="6738" marB="0"/>
                </a:tc>
                <a:tc>
                  <a:txBody>
                    <a:bodyPr/>
                    <a:lstStyle/>
                    <a:p>
                      <a:pPr algn="r" fontAlgn="b"/>
                      <a:r>
                        <a:rPr lang="fr-CA" sz="700" u="none" strike="noStrike">
                          <a:effectLst/>
                        </a:rPr>
                        <a:t> $ </a:t>
                      </a:r>
                      <a:endParaRPr lang="fr-CA" sz="700" b="1" i="0" u="none" strike="noStrike">
                        <a:solidFill>
                          <a:srgbClr val="000000"/>
                        </a:solidFill>
                        <a:effectLst/>
                        <a:latin typeface="Trebuchet MS"/>
                      </a:endParaRPr>
                    </a:p>
                  </a:txBody>
                  <a:tcPr marL="6738" marR="6738" marT="6738" marB="0" anchor="b"/>
                </a:tc>
                <a:tc>
                  <a:txBody>
                    <a:bodyPr/>
                    <a:lstStyle/>
                    <a:p>
                      <a:pPr algn="r" fontAlgn="b"/>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a:t>
                      </a:r>
                      <a:endParaRPr lang="fr-CA" sz="700" b="1" i="0" u="none" strike="noStrike">
                        <a:solidFill>
                          <a:srgbClr val="000000"/>
                        </a:solidFill>
                        <a:effectLst/>
                        <a:latin typeface="Trebuchet MS"/>
                      </a:endParaRPr>
                    </a:p>
                  </a:txBody>
                  <a:tcPr marL="6738" marR="6738" marT="6738" marB="0" anchor="b"/>
                </a:tc>
              </a:tr>
              <a:tr h="464936">
                <a:tc>
                  <a:txBody>
                    <a:bodyPr/>
                    <a:lstStyle/>
                    <a:p>
                      <a:pPr algn="l" fontAlgn="ctr"/>
                      <a:r>
                        <a:rPr lang="fr-CA" sz="700" u="none" strike="noStrike">
                          <a:effectLst/>
                        </a:rPr>
                        <a:t>Aboriginal Research / Recherche autochtone</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93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5,2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19 221 283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24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4,9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4 434 021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25,8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23,1 </a:t>
                      </a:r>
                      <a:endParaRPr lang="fr-CA" sz="700" b="0" i="0" u="none" strike="noStrike">
                        <a:solidFill>
                          <a:srgbClr val="000000"/>
                        </a:solidFill>
                        <a:effectLst/>
                        <a:latin typeface="Trebuchet MS"/>
                      </a:endParaRPr>
                    </a:p>
                  </a:txBody>
                  <a:tcPr marL="6738" marR="6738" marT="6738" marB="0" anchor="ctr"/>
                </a:tc>
              </a:tr>
              <a:tr h="464936">
                <a:tc>
                  <a:txBody>
                    <a:bodyPr/>
                    <a:lstStyle/>
                    <a:p>
                      <a:pPr algn="l" fontAlgn="ctr"/>
                      <a:r>
                        <a:rPr lang="fr-CA" sz="700" u="none" strike="noStrike">
                          <a:effectLst/>
                        </a:rPr>
                        <a:t>Canadian Environmental Issues / Enjeux environnementaux canadiens</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98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5,4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22 663 526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24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4,9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5 957 606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24,5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26,3 </a:t>
                      </a:r>
                      <a:endParaRPr lang="fr-CA" sz="700" b="0" i="0" u="none" strike="noStrike">
                        <a:solidFill>
                          <a:srgbClr val="000000"/>
                        </a:solidFill>
                        <a:effectLst/>
                        <a:latin typeface="Trebuchet MS"/>
                      </a:endParaRPr>
                    </a:p>
                  </a:txBody>
                  <a:tcPr marL="6738" marR="6738" marT="6738" marB="0" anchor="ctr"/>
                </a:tc>
              </a:tr>
              <a:tr h="464936">
                <a:tc>
                  <a:txBody>
                    <a:bodyPr/>
                    <a:lstStyle/>
                    <a:p>
                      <a:pPr algn="l" fontAlgn="ctr"/>
                      <a:r>
                        <a:rPr lang="fr-CA" sz="700" u="none" strike="noStrike">
                          <a:effectLst/>
                        </a:rPr>
                        <a:t>Digital Economy / Économie numérique</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159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8,8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35 007 282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60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12,3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14 352 838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dirty="0">
                          <a:effectLst/>
                        </a:rPr>
                        <a:t>                          37,7 </a:t>
                      </a:r>
                      <a:endParaRPr lang="fr-CA" sz="700" b="0" i="0" u="none" strike="noStrike" dirty="0">
                        <a:solidFill>
                          <a:srgbClr val="000000"/>
                        </a:solidFill>
                        <a:effectLst/>
                        <a:latin typeface="Trebuchet MS"/>
                      </a:endParaRPr>
                    </a:p>
                  </a:txBody>
                  <a:tcPr marL="6738" marR="6738" marT="6738" marB="0" anchor="ctr"/>
                </a:tc>
                <a:tc>
                  <a:txBody>
                    <a:bodyPr/>
                    <a:lstStyle/>
                    <a:p>
                      <a:pPr algn="ctr" fontAlgn="ctr"/>
                      <a:r>
                        <a:rPr lang="fr-CA" sz="700" u="none" strike="noStrike">
                          <a:effectLst/>
                        </a:rPr>
                        <a:t>                             41,0 </a:t>
                      </a:r>
                      <a:endParaRPr lang="fr-CA" sz="700" b="0" i="0" u="none" strike="noStrike">
                        <a:solidFill>
                          <a:srgbClr val="000000"/>
                        </a:solidFill>
                        <a:effectLst/>
                        <a:latin typeface="Trebuchet MS"/>
                      </a:endParaRPr>
                    </a:p>
                  </a:txBody>
                  <a:tcPr marL="6738" marR="6738" marT="6738" marB="0" anchor="ctr"/>
                </a:tc>
              </a:tr>
              <a:tr h="464936">
                <a:tc>
                  <a:txBody>
                    <a:bodyPr/>
                    <a:lstStyle/>
                    <a:p>
                      <a:pPr algn="l" fontAlgn="ctr"/>
                      <a:r>
                        <a:rPr lang="en-US" sz="700" u="none" strike="noStrike">
                          <a:effectLst/>
                        </a:rPr>
                        <a:t>Innovation, Leadership and Prosperity / Innovation, leadership et prospérité</a:t>
                      </a:r>
                      <a:endParaRPr lang="en-US"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183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10,2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35 189 829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45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9,3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8 172 451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24,6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23,2 </a:t>
                      </a:r>
                      <a:endParaRPr lang="fr-CA" sz="700" b="0" i="0" u="none" strike="noStrike">
                        <a:solidFill>
                          <a:srgbClr val="000000"/>
                        </a:solidFill>
                        <a:effectLst/>
                        <a:latin typeface="Trebuchet MS"/>
                      </a:endParaRPr>
                    </a:p>
                  </a:txBody>
                  <a:tcPr marL="6738" marR="6738" marT="6738" marB="0" anchor="ctr"/>
                </a:tc>
              </a:tr>
              <a:tr h="464936">
                <a:tc>
                  <a:txBody>
                    <a:bodyPr/>
                    <a:lstStyle/>
                    <a:p>
                      <a:pPr algn="l" fontAlgn="ctr"/>
                      <a:r>
                        <a:rPr lang="fr-CA" sz="700" u="none" strike="noStrike">
                          <a:effectLst/>
                        </a:rPr>
                        <a:t>No priority area / Aucun domaine de recherche prioritaire</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1 257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69,9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210 921 603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331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68,1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50 597 565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26,3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24,0 </a:t>
                      </a:r>
                      <a:endParaRPr lang="fr-CA" sz="700" b="0" i="0" u="none" strike="noStrike">
                        <a:solidFill>
                          <a:srgbClr val="000000"/>
                        </a:solidFill>
                        <a:effectLst/>
                        <a:latin typeface="Trebuchet MS"/>
                      </a:endParaRPr>
                    </a:p>
                  </a:txBody>
                  <a:tcPr marL="6738" marR="6738" marT="6738" marB="0" anchor="ctr"/>
                </a:tc>
              </a:tr>
              <a:tr h="464936">
                <a:tc>
                  <a:txBody>
                    <a:bodyPr/>
                    <a:lstStyle/>
                    <a:p>
                      <a:pPr algn="l" fontAlgn="ctr"/>
                      <a:r>
                        <a:rPr lang="fr-CA" sz="700" u="none" strike="noStrike">
                          <a:effectLst/>
                        </a:rPr>
                        <a:t>Northern Communities / Les communautés du Nord</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9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0,5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2 363 033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0,4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601 386 </a:t>
                      </a:r>
                      <a:endParaRPr lang="fr-CA" sz="700" b="0" i="0" u="none" strike="noStrike">
                        <a:solidFill>
                          <a:srgbClr val="000000"/>
                        </a:solidFill>
                        <a:effectLst/>
                        <a:latin typeface="Trebuchet MS"/>
                      </a:endParaRPr>
                    </a:p>
                  </a:txBody>
                  <a:tcPr marL="6738" marR="6738" marT="6738" marB="0" anchor="ctr"/>
                </a:tc>
                <a:tc>
                  <a:txBody>
                    <a:bodyPr/>
                    <a:lstStyle/>
                    <a:p>
                      <a:pPr algn="ctr" fontAlgn="ct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22,2 </a:t>
                      </a:r>
                      <a:endParaRPr lang="fr-CA" sz="700" b="0" i="0" u="none" strike="noStrike">
                        <a:solidFill>
                          <a:srgbClr val="000000"/>
                        </a:solidFill>
                        <a:effectLst/>
                        <a:latin typeface="Trebuchet MS"/>
                      </a:endParaRPr>
                    </a:p>
                  </a:txBody>
                  <a:tcPr marL="6738" marR="6738" marT="6738" marB="0" anchor="ctr"/>
                </a:tc>
                <a:tc>
                  <a:txBody>
                    <a:bodyPr/>
                    <a:lstStyle/>
                    <a:p>
                      <a:pPr algn="ctr" fontAlgn="ctr"/>
                      <a:r>
                        <a:rPr lang="fr-CA" sz="700" u="none" strike="noStrike">
                          <a:effectLst/>
                        </a:rPr>
                        <a:t>                             25,4 </a:t>
                      </a:r>
                      <a:endParaRPr lang="fr-CA" sz="700" b="0" i="0" u="none" strike="noStrike">
                        <a:solidFill>
                          <a:srgbClr val="000000"/>
                        </a:solidFill>
                        <a:effectLst/>
                        <a:latin typeface="Trebuchet MS"/>
                      </a:endParaRPr>
                    </a:p>
                  </a:txBody>
                  <a:tcPr marL="6738" marR="6738" marT="6738" marB="0" anchor="ctr"/>
                </a:tc>
              </a:tr>
              <a:tr h="134764">
                <a:tc>
                  <a:txBody>
                    <a:bodyPr/>
                    <a:lstStyle/>
                    <a:p>
                      <a:pPr algn="l"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c>
                  <a:txBody>
                    <a:bodyPr/>
                    <a:lstStyle/>
                    <a:p>
                      <a:pPr algn="ctr" fontAlgn="b"/>
                      <a:endParaRPr lang="fr-CA" sz="700" b="1" i="0" u="none" strike="noStrike">
                        <a:solidFill>
                          <a:srgbClr val="000000"/>
                        </a:solidFill>
                        <a:effectLst/>
                        <a:latin typeface="Trebuchet MS"/>
                      </a:endParaRPr>
                    </a:p>
                  </a:txBody>
                  <a:tcPr marL="6738" marR="6738" marT="6738" marB="0" anchor="b"/>
                </a:tc>
                <a:tc>
                  <a:txBody>
                    <a:bodyPr/>
                    <a:lstStyle/>
                    <a:p>
                      <a:pPr algn="l"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c>
                  <a:txBody>
                    <a:bodyPr/>
                    <a:lstStyle/>
                    <a:p>
                      <a:pPr algn="l"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c>
                  <a:txBody>
                    <a:bodyPr/>
                    <a:lstStyle/>
                    <a:p>
                      <a:pPr algn="l" fontAlgn="b"/>
                      <a:endParaRPr lang="fr-CA" sz="700" b="1" i="0" u="none" strike="noStrike">
                        <a:solidFill>
                          <a:srgbClr val="000000"/>
                        </a:solidFill>
                        <a:effectLst/>
                        <a:latin typeface="Trebuchet MS"/>
                      </a:endParaRPr>
                    </a:p>
                  </a:txBody>
                  <a:tcPr marL="6738" marR="6738" marT="6738" marB="0" anchor="b"/>
                </a:tc>
                <a:tc>
                  <a:txBody>
                    <a:bodyPr/>
                    <a:lstStyle/>
                    <a:p>
                      <a:pPr algn="l"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c>
                  <a:txBody>
                    <a:bodyPr/>
                    <a:lstStyle/>
                    <a:p>
                      <a:pPr algn="l"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c>
                  <a:txBody>
                    <a:bodyPr/>
                    <a:lstStyle/>
                    <a:p>
                      <a:pPr algn="l" fontAlgn="b"/>
                      <a:endParaRPr lang="fr-CA" sz="700" b="1" i="0" u="none" strike="noStrike">
                        <a:solidFill>
                          <a:srgbClr val="000000"/>
                        </a:solidFill>
                        <a:effectLst/>
                        <a:latin typeface="Trebuchet MS"/>
                      </a:endParaRPr>
                    </a:p>
                  </a:txBody>
                  <a:tcPr marL="6738" marR="6738" marT="6738" marB="0" anchor="b"/>
                </a:tc>
                <a:tc>
                  <a:txBody>
                    <a:bodyPr/>
                    <a:lstStyle/>
                    <a:p>
                      <a:pPr algn="l"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c>
                  <a:txBody>
                    <a:bodyPr/>
                    <a:lstStyle/>
                    <a:p>
                      <a:pPr algn="l"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r>
              <a:tr h="134764">
                <a:tc>
                  <a:txBody>
                    <a:bodyPr/>
                    <a:lstStyle/>
                    <a:p>
                      <a:pPr algn="l" fontAlgn="b"/>
                      <a:r>
                        <a:rPr lang="fr-CA" sz="700" u="none" strike="noStrike">
                          <a:effectLst/>
                        </a:rPr>
                        <a:t>TOTAL</a:t>
                      </a:r>
                      <a:endParaRPr lang="fr-CA" sz="700" b="1" i="0" u="none" strike="noStrike">
                        <a:solidFill>
                          <a:srgbClr val="000000"/>
                        </a:solidFill>
                        <a:effectLst/>
                        <a:latin typeface="Trebuchet MS"/>
                      </a:endParaRPr>
                    </a:p>
                  </a:txBody>
                  <a:tcPr marL="6738" marR="6738" marT="6738" marB="0" anchor="b"/>
                </a:tc>
                <a:tc>
                  <a:txBody>
                    <a:bodyPr/>
                    <a:lstStyle/>
                    <a:p>
                      <a:pPr algn="ctr" fontAlgn="b"/>
                      <a:endParaRPr lang="fr-CA" sz="700" b="1" i="0" u="none" strike="noStrike">
                        <a:solidFill>
                          <a:srgbClr val="000000"/>
                        </a:solidFill>
                        <a:effectLst/>
                        <a:latin typeface="Trebuchet MS"/>
                      </a:endParaRPr>
                    </a:p>
                  </a:txBody>
                  <a:tcPr marL="6738" marR="6738" marT="6738" marB="0" anchor="b"/>
                </a:tc>
                <a:tc>
                  <a:txBody>
                    <a:bodyPr/>
                    <a:lstStyle/>
                    <a:p>
                      <a:pPr algn="ctr" fontAlgn="b"/>
                      <a:r>
                        <a:rPr lang="fr-CA" sz="700" u="none" strike="noStrike">
                          <a:effectLst/>
                        </a:rPr>
                        <a:t>             1 799 </a:t>
                      </a:r>
                      <a:endParaRPr lang="fr-CA" sz="700" b="1" i="0" u="none" strike="noStrike">
                        <a:solidFill>
                          <a:srgbClr val="000000"/>
                        </a:solidFill>
                        <a:effectLst/>
                        <a:latin typeface="Trebuchet MS"/>
                      </a:endParaRPr>
                    </a:p>
                  </a:txBody>
                  <a:tcPr marL="6738" marR="6738" marT="6738" marB="0" anchor="b"/>
                </a:tc>
                <a:tc>
                  <a:txBody>
                    <a:bodyPr/>
                    <a:lstStyle/>
                    <a:p>
                      <a:pPr algn="ctr" fontAlgn="b"/>
                      <a:r>
                        <a:rPr lang="fr-CA" sz="700" u="none" strike="noStrike">
                          <a:effectLst/>
                        </a:rPr>
                        <a:t>           100,0 </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325 366 556 </a:t>
                      </a:r>
                      <a:endParaRPr lang="fr-CA" sz="700" b="1" i="0" u="none" strike="noStrike">
                        <a:solidFill>
                          <a:srgbClr val="000000"/>
                        </a:solidFill>
                        <a:effectLst/>
                        <a:latin typeface="Trebuchet MS"/>
                      </a:endParaRPr>
                    </a:p>
                  </a:txBody>
                  <a:tcPr marL="6738" marR="6738" marT="6738" marB="0" anchor="b"/>
                </a:tc>
                <a:tc>
                  <a:txBody>
                    <a:bodyPr/>
                    <a:lstStyle/>
                    <a:p>
                      <a:pPr algn="ctr" fontAlgn="b"/>
                      <a:endParaRPr lang="fr-CA" sz="700" b="1" i="0" u="none" strike="noStrike">
                        <a:solidFill>
                          <a:srgbClr val="000000"/>
                        </a:solidFill>
                        <a:effectLst/>
                        <a:latin typeface="Trebuchet MS"/>
                      </a:endParaRPr>
                    </a:p>
                  </a:txBody>
                  <a:tcPr marL="6738" marR="6738" marT="6738" marB="0" anchor="b"/>
                </a:tc>
                <a:tc>
                  <a:txBody>
                    <a:bodyPr/>
                    <a:lstStyle/>
                    <a:p>
                      <a:pPr algn="ctr" fontAlgn="b"/>
                      <a:r>
                        <a:rPr lang="fr-CA" sz="700" u="none" strike="noStrike">
                          <a:effectLst/>
                        </a:rPr>
                        <a:t>                 486 </a:t>
                      </a:r>
                      <a:endParaRPr lang="fr-CA" sz="700" b="1" i="0" u="none" strike="noStrike">
                        <a:solidFill>
                          <a:srgbClr val="000000"/>
                        </a:solidFill>
                        <a:effectLst/>
                        <a:latin typeface="Trebuchet MS"/>
                      </a:endParaRPr>
                    </a:p>
                  </a:txBody>
                  <a:tcPr marL="6738" marR="6738" marT="6738" marB="0" anchor="b"/>
                </a:tc>
                <a:tc>
                  <a:txBody>
                    <a:bodyPr/>
                    <a:lstStyle/>
                    <a:p>
                      <a:pPr algn="ctr" fontAlgn="b"/>
                      <a:r>
                        <a:rPr lang="fr-CA" sz="700" u="none" strike="noStrike">
                          <a:effectLst/>
                        </a:rPr>
                        <a:t>          100,0 </a:t>
                      </a:r>
                      <a:endParaRPr lang="fr-CA" sz="700" b="1" i="0" u="none" strike="noStrike">
                        <a:solidFill>
                          <a:srgbClr val="000000"/>
                        </a:solidFill>
                        <a:effectLst/>
                        <a:latin typeface="Trebuchet MS"/>
                      </a:endParaRPr>
                    </a:p>
                  </a:txBody>
                  <a:tcPr marL="6738" marR="6738" marT="6738" marB="0" anchor="b"/>
                </a:tc>
                <a:tc>
                  <a:txBody>
                    <a:bodyPr/>
                    <a:lstStyle/>
                    <a:p>
                      <a:pPr algn="r" fontAlgn="b"/>
                      <a:r>
                        <a:rPr lang="fr-CA" sz="700" u="none" strike="noStrike">
                          <a:effectLst/>
                        </a:rPr>
                        <a:t>     84 115 867 </a:t>
                      </a:r>
                      <a:endParaRPr lang="fr-CA" sz="700" b="1" i="0" u="none" strike="noStrike">
                        <a:solidFill>
                          <a:srgbClr val="000000"/>
                        </a:solidFill>
                        <a:effectLst/>
                        <a:latin typeface="Trebuchet MS"/>
                      </a:endParaRPr>
                    </a:p>
                  </a:txBody>
                  <a:tcPr marL="6738" marR="6738" marT="6738" marB="0" anchor="b"/>
                </a:tc>
                <a:tc>
                  <a:txBody>
                    <a:bodyPr/>
                    <a:lstStyle/>
                    <a:p>
                      <a:pPr algn="ctr" fontAlgn="b"/>
                      <a:endParaRPr lang="fr-CA" sz="700" b="1" i="0" u="none" strike="noStrike">
                        <a:solidFill>
                          <a:srgbClr val="000000"/>
                        </a:solidFill>
                        <a:effectLst/>
                        <a:latin typeface="Trebuchet MS"/>
                      </a:endParaRPr>
                    </a:p>
                  </a:txBody>
                  <a:tcPr marL="6738" marR="6738" marT="6738" marB="0" anchor="b"/>
                </a:tc>
                <a:tc>
                  <a:txBody>
                    <a:bodyPr/>
                    <a:lstStyle/>
                    <a:p>
                      <a:pPr algn="ctr" fontAlgn="b"/>
                      <a:r>
                        <a:rPr lang="fr-CA" sz="700" u="none" strike="noStrike">
                          <a:effectLst/>
                        </a:rPr>
                        <a:t>                         27,0 </a:t>
                      </a:r>
                      <a:endParaRPr lang="fr-CA" sz="700" b="1" i="0" u="none" strike="noStrike">
                        <a:solidFill>
                          <a:srgbClr val="000000"/>
                        </a:solidFill>
                        <a:effectLst/>
                        <a:latin typeface="Trebuchet MS"/>
                      </a:endParaRPr>
                    </a:p>
                  </a:txBody>
                  <a:tcPr marL="6738" marR="6738" marT="6738" marB="0" anchor="b"/>
                </a:tc>
                <a:tc>
                  <a:txBody>
                    <a:bodyPr/>
                    <a:lstStyle/>
                    <a:p>
                      <a:pPr algn="ctr" fontAlgn="b"/>
                      <a:r>
                        <a:rPr lang="fr-CA" sz="700" u="none" strike="noStrike">
                          <a:effectLst/>
                        </a:rPr>
                        <a:t>                            25,9 </a:t>
                      </a:r>
                      <a:endParaRPr lang="fr-CA" sz="700" b="1" i="0" u="none" strike="noStrike">
                        <a:solidFill>
                          <a:srgbClr val="000000"/>
                        </a:solidFill>
                        <a:effectLst/>
                        <a:latin typeface="Trebuchet MS"/>
                      </a:endParaRPr>
                    </a:p>
                  </a:txBody>
                  <a:tcPr marL="6738" marR="6738" marT="6738" marB="0" anchor="b"/>
                </a:tc>
              </a:tr>
              <a:tr h="161717">
                <a:tc>
                  <a:txBody>
                    <a:bodyPr/>
                    <a:lstStyle/>
                    <a:p>
                      <a:pPr algn="ctr" fontAlgn="b"/>
                      <a:r>
                        <a:rPr lang="fr-CA" sz="700" u="none" strike="noStrike">
                          <a:effectLst/>
                        </a:rPr>
                        <a:t> </a:t>
                      </a:r>
                      <a:endParaRPr lang="fr-CA" sz="700" b="1" i="0" u="none" strike="noStrike">
                        <a:solidFill>
                          <a:srgbClr val="000000"/>
                        </a:solidFill>
                        <a:effectLst/>
                        <a:latin typeface="Trebuchet MS"/>
                      </a:endParaRPr>
                    </a:p>
                  </a:txBody>
                  <a:tcPr marL="6738" marR="6738" marT="6738" marB="0" anchor="b"/>
                </a:tc>
                <a:tc>
                  <a:txBody>
                    <a:bodyPr/>
                    <a:lstStyle/>
                    <a:p>
                      <a:pPr algn="ctr" fontAlgn="b"/>
                      <a:endParaRPr lang="fr-CA" sz="800" b="0" i="0" u="none" strike="noStrike">
                        <a:solidFill>
                          <a:srgbClr val="000000"/>
                        </a:solidFill>
                        <a:effectLst/>
                        <a:latin typeface="Trebuchet MS"/>
                      </a:endParaRPr>
                    </a:p>
                  </a:txBody>
                  <a:tcPr marL="6738" marR="6738" marT="6738" marB="0" anchor="b"/>
                </a:tc>
                <a:tc>
                  <a:txBody>
                    <a:bodyPr/>
                    <a:lstStyle/>
                    <a:p>
                      <a:pPr algn="ctr" fontAlgn="b"/>
                      <a:r>
                        <a:rPr lang="fr-CA" sz="800" u="none" strike="noStrike">
                          <a:effectLst/>
                        </a:rPr>
                        <a:t> </a:t>
                      </a:r>
                      <a:endParaRPr lang="fr-CA" sz="800" b="0" i="0" u="none" strike="noStrike">
                        <a:solidFill>
                          <a:srgbClr val="000000"/>
                        </a:solidFill>
                        <a:effectLst/>
                        <a:latin typeface="Trebuchet MS"/>
                      </a:endParaRPr>
                    </a:p>
                  </a:txBody>
                  <a:tcPr marL="6738" marR="6738" marT="6738" marB="0" anchor="b"/>
                </a:tc>
                <a:tc>
                  <a:txBody>
                    <a:bodyPr/>
                    <a:lstStyle/>
                    <a:p>
                      <a:pPr algn="ctr" fontAlgn="b"/>
                      <a:r>
                        <a:rPr lang="fr-CA" sz="800" u="none" strike="noStrike">
                          <a:effectLst/>
                        </a:rPr>
                        <a:t> </a:t>
                      </a:r>
                      <a:endParaRPr lang="fr-CA" sz="800" b="0" i="0" u="none" strike="noStrike">
                        <a:solidFill>
                          <a:srgbClr val="000000"/>
                        </a:solidFill>
                        <a:effectLst/>
                        <a:latin typeface="Trebuchet MS"/>
                      </a:endParaRPr>
                    </a:p>
                  </a:txBody>
                  <a:tcPr marL="6738" marR="6738" marT="6738" marB="0" anchor="b"/>
                </a:tc>
                <a:tc>
                  <a:txBody>
                    <a:bodyPr/>
                    <a:lstStyle/>
                    <a:p>
                      <a:pPr algn="ctr" fontAlgn="b"/>
                      <a:r>
                        <a:rPr lang="fr-CA" sz="800" u="none" strike="noStrike">
                          <a:effectLst/>
                        </a:rPr>
                        <a:t> </a:t>
                      </a:r>
                      <a:endParaRPr lang="fr-CA" sz="800" b="0" i="0" u="none" strike="noStrike">
                        <a:solidFill>
                          <a:srgbClr val="000000"/>
                        </a:solidFill>
                        <a:effectLst/>
                        <a:latin typeface="Trebuchet MS"/>
                      </a:endParaRPr>
                    </a:p>
                  </a:txBody>
                  <a:tcPr marL="6738" marR="6738" marT="6738" marB="0" anchor="b"/>
                </a:tc>
                <a:tc>
                  <a:txBody>
                    <a:bodyPr/>
                    <a:lstStyle/>
                    <a:p>
                      <a:pPr algn="ctr" fontAlgn="b"/>
                      <a:endParaRPr lang="fr-CA" sz="800" b="0" i="0" u="none" strike="noStrike">
                        <a:solidFill>
                          <a:srgbClr val="000000"/>
                        </a:solidFill>
                        <a:effectLst/>
                        <a:latin typeface="Trebuchet MS"/>
                      </a:endParaRPr>
                    </a:p>
                  </a:txBody>
                  <a:tcPr marL="6738" marR="6738" marT="6738" marB="0" anchor="b"/>
                </a:tc>
                <a:tc>
                  <a:txBody>
                    <a:bodyPr/>
                    <a:lstStyle/>
                    <a:p>
                      <a:pPr algn="ctr" fontAlgn="b"/>
                      <a:r>
                        <a:rPr lang="fr-CA" sz="800" u="none" strike="noStrike">
                          <a:effectLst/>
                        </a:rPr>
                        <a:t> </a:t>
                      </a:r>
                      <a:endParaRPr lang="fr-CA" sz="800" b="0" i="0" u="none" strike="noStrike">
                        <a:solidFill>
                          <a:srgbClr val="000000"/>
                        </a:solidFill>
                        <a:effectLst/>
                        <a:latin typeface="Trebuchet MS"/>
                      </a:endParaRPr>
                    </a:p>
                  </a:txBody>
                  <a:tcPr marL="6738" marR="6738" marT="6738" marB="0" anchor="b"/>
                </a:tc>
                <a:tc>
                  <a:txBody>
                    <a:bodyPr/>
                    <a:lstStyle/>
                    <a:p>
                      <a:pPr algn="ctr" fontAlgn="b"/>
                      <a:r>
                        <a:rPr lang="fr-CA" sz="800" u="none" strike="noStrike">
                          <a:effectLst/>
                        </a:rPr>
                        <a:t> </a:t>
                      </a:r>
                      <a:endParaRPr lang="fr-CA" sz="800" b="0" i="0" u="none" strike="noStrike">
                        <a:solidFill>
                          <a:srgbClr val="000000"/>
                        </a:solidFill>
                        <a:effectLst/>
                        <a:latin typeface="Trebuchet MS"/>
                      </a:endParaRPr>
                    </a:p>
                  </a:txBody>
                  <a:tcPr marL="6738" marR="6738" marT="6738" marB="0" anchor="b"/>
                </a:tc>
                <a:tc>
                  <a:txBody>
                    <a:bodyPr/>
                    <a:lstStyle/>
                    <a:p>
                      <a:pPr algn="ctr" fontAlgn="b"/>
                      <a:r>
                        <a:rPr lang="fr-CA" sz="800" u="none" strike="noStrike">
                          <a:effectLst/>
                        </a:rPr>
                        <a:t> </a:t>
                      </a:r>
                      <a:endParaRPr lang="fr-CA" sz="800" b="0" i="0" u="none" strike="noStrike">
                        <a:solidFill>
                          <a:srgbClr val="000000"/>
                        </a:solidFill>
                        <a:effectLst/>
                        <a:latin typeface="Trebuchet MS"/>
                      </a:endParaRPr>
                    </a:p>
                  </a:txBody>
                  <a:tcPr marL="6738" marR="6738" marT="6738" marB="0" anchor="b"/>
                </a:tc>
                <a:tc>
                  <a:txBody>
                    <a:bodyPr/>
                    <a:lstStyle/>
                    <a:p>
                      <a:pPr algn="ctr" fontAlgn="b"/>
                      <a:endParaRPr lang="fr-CA" sz="800" b="0" i="0" u="none" strike="noStrike">
                        <a:solidFill>
                          <a:srgbClr val="000000"/>
                        </a:solidFill>
                        <a:effectLst/>
                        <a:latin typeface="Trebuchet MS"/>
                      </a:endParaRPr>
                    </a:p>
                  </a:txBody>
                  <a:tcPr marL="6738" marR="6738" marT="6738" marB="0" anchor="b"/>
                </a:tc>
                <a:tc>
                  <a:txBody>
                    <a:bodyPr/>
                    <a:lstStyle/>
                    <a:p>
                      <a:pPr algn="ctr" fontAlgn="b"/>
                      <a:r>
                        <a:rPr lang="fr-CA" sz="800" u="none" strike="noStrike">
                          <a:effectLst/>
                        </a:rPr>
                        <a:t> </a:t>
                      </a:r>
                      <a:endParaRPr lang="fr-CA" sz="800" b="0" i="0" u="none" strike="noStrike">
                        <a:solidFill>
                          <a:srgbClr val="000000"/>
                        </a:solidFill>
                        <a:effectLst/>
                        <a:latin typeface="Trebuchet MS"/>
                      </a:endParaRPr>
                    </a:p>
                  </a:txBody>
                  <a:tcPr marL="6738" marR="6738" marT="6738" marB="0" anchor="b"/>
                </a:tc>
                <a:tc>
                  <a:txBody>
                    <a:bodyPr/>
                    <a:lstStyle/>
                    <a:p>
                      <a:pPr algn="ctr" fontAlgn="b"/>
                      <a:r>
                        <a:rPr lang="fr-CA" sz="800" u="none" strike="noStrike" dirty="0">
                          <a:effectLst/>
                        </a:rPr>
                        <a:t> </a:t>
                      </a:r>
                      <a:endParaRPr lang="fr-CA" sz="800" b="0" i="0" u="none" strike="noStrike" dirty="0">
                        <a:solidFill>
                          <a:srgbClr val="000000"/>
                        </a:solidFill>
                        <a:effectLst/>
                        <a:latin typeface="Trebuchet MS"/>
                      </a:endParaRPr>
                    </a:p>
                  </a:txBody>
                  <a:tcPr marL="6738" marR="6738" marT="6738" marB="0" anchor="b"/>
                </a:tc>
              </a:tr>
            </a:tbl>
          </a:graphicData>
        </a:graphic>
      </p:graphicFrame>
    </p:spTree>
    <p:extLst>
      <p:ext uri="{BB962C8B-B14F-4D97-AF65-F5344CB8AC3E}">
        <p14:creationId xmlns:p14="http://schemas.microsoft.com/office/powerpoint/2010/main" val="3507431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Partenariats – Définition du CRSH</a:t>
            </a:r>
            <a:endParaRPr lang="fr-CA" dirty="0"/>
          </a:p>
        </p:txBody>
      </p:sp>
      <p:sp>
        <p:nvSpPr>
          <p:cNvPr id="3" name="Espace réservé du contenu 2"/>
          <p:cNvSpPr>
            <a:spLocks noGrp="1"/>
          </p:cNvSpPr>
          <p:nvPr>
            <p:ph idx="1"/>
          </p:nvPr>
        </p:nvSpPr>
        <p:spPr/>
        <p:txBody>
          <a:bodyPr>
            <a:normAutofit/>
          </a:bodyPr>
          <a:lstStyle/>
          <a:p>
            <a:r>
              <a:rPr lang="fr-CA" dirty="0" smtClean="0"/>
              <a:t>«</a:t>
            </a:r>
            <a:r>
              <a:rPr lang="fr-CA" dirty="0"/>
              <a:t>Un </a:t>
            </a:r>
            <a:r>
              <a:rPr lang="fr-CA" b="1" dirty="0"/>
              <a:t>partenariat </a:t>
            </a:r>
            <a:r>
              <a:rPr lang="fr-CA" dirty="0"/>
              <a:t>est un accord officiel de collaboration </a:t>
            </a:r>
            <a:r>
              <a:rPr lang="fr-CA" dirty="0">
                <a:solidFill>
                  <a:srgbClr val="FFFF00"/>
                </a:solidFill>
              </a:rPr>
              <a:t>bilatérale ou multilatérale </a:t>
            </a:r>
            <a:r>
              <a:rPr lang="fr-CA" dirty="0"/>
              <a:t>entre un candidat et un ou plusieurs partenaires dont au moins un doit être un établissement d’enseignement postsecondaire canadien et au moins un ne doit pas être l’établissement ou l’organisme qui administrera les fonds</a:t>
            </a:r>
            <a:r>
              <a:rPr lang="fr-CA" dirty="0" smtClean="0"/>
              <a:t>.» </a:t>
            </a:r>
            <a:r>
              <a:rPr lang="fr-CA" sz="2000" dirty="0" smtClean="0"/>
              <a:t>site du CRSH, 17 octobre 2012 </a:t>
            </a:r>
          </a:p>
          <a:p>
            <a:pPr lvl="1"/>
            <a:r>
              <a:rPr lang="fr-CA" dirty="0" smtClean="0"/>
              <a:t>entre </a:t>
            </a:r>
            <a:r>
              <a:rPr lang="fr-CA" dirty="0"/>
              <a:t>plusieurs établissements d’enseignement postsecondaire ou </a:t>
            </a:r>
            <a:endParaRPr lang="fr-CA" dirty="0" smtClean="0"/>
          </a:p>
          <a:p>
            <a:pPr lvl="1"/>
            <a:r>
              <a:rPr lang="fr-CA" dirty="0" smtClean="0"/>
              <a:t>entre </a:t>
            </a:r>
            <a:r>
              <a:rPr lang="fr-CA" dirty="0"/>
              <a:t>un ou plusieurs établissements d’enseignement postsecondaire et un ou plusieurs partenaires en dehors du milieu de l'enseignement postsecondaire. </a:t>
            </a:r>
            <a:endParaRPr lang="fr-CA" dirty="0" smtClean="0"/>
          </a:p>
        </p:txBody>
      </p:sp>
    </p:spTree>
    <p:extLst>
      <p:ext uri="{BB962C8B-B14F-4D97-AF65-F5344CB8AC3E}">
        <p14:creationId xmlns:p14="http://schemas.microsoft.com/office/powerpoint/2010/main" val="4059183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Mailles">
  <a:themeElements>
    <a:clrScheme name="Mailles">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é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ailles">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1323</TotalTime>
  <Words>2753</Words>
  <Application>Microsoft Office PowerPoint</Application>
  <PresentationFormat>Affichage à l'écran (4:3)</PresentationFormat>
  <Paragraphs>440</Paragraphs>
  <Slides>38</Slides>
  <Notes>2</Notes>
  <HiddenSlides>1</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Mailles</vt:lpstr>
      <vt:lpstr>Faire une demande au CRSH en 2012: rajuster le tir</vt:lpstr>
      <vt:lpstr>Dans le désordre</vt:lpstr>
      <vt:lpstr>Rappel de la nouvelle architecture</vt:lpstr>
      <vt:lpstr>Programme-cadre Savoir</vt:lpstr>
      <vt:lpstr>Des chiffres…</vt:lpstr>
      <vt:lpstr>Programme-cadre Savoir </vt:lpstr>
      <vt:lpstr>D’autres chiffres…</vt:lpstr>
      <vt:lpstr>Domaines prioritaires (Subventions Savoir 2011)</vt:lpstr>
      <vt:lpstr>Partenariats – Définition du CRSH</vt:lpstr>
      <vt:lpstr>Partenariats</vt:lpstr>
      <vt:lpstr>Et encore des chiffres…</vt:lpstr>
      <vt:lpstr>Partenariats</vt:lpstr>
      <vt:lpstr>Concours de 2011</vt:lpstr>
      <vt:lpstr>Concours de 2012</vt:lpstr>
      <vt:lpstr>Conseils pour les demandes en partenariat 1 </vt:lpstr>
      <vt:lpstr>Conseils pour les demandes en partenariat 2</vt:lpstr>
      <vt:lpstr>Programme-cadre Connexion</vt:lpstr>
      <vt:lpstr>Critères d’évaluation</vt:lpstr>
      <vt:lpstr> Critère Défi et sous-critères</vt:lpstr>
      <vt:lpstr>Critère Faisabilité et sous-critères</vt:lpstr>
      <vt:lpstr>Critère Capacité et sous critères</vt:lpstr>
      <vt:lpstr>Structuration de la demande de subvention: description détaillée</vt:lpstr>
      <vt:lpstr>Plan de mobilisation: définition</vt:lpstr>
      <vt:lpstr>Plan de mobilisation</vt:lpstr>
      <vt:lpstr>Calendrier de mobilisation</vt:lpstr>
      <vt:lpstr>Résultats escomptés (retombées)</vt:lpstr>
      <vt:lpstr>Résumé</vt:lpstr>
      <vt:lpstr>Collaboration internationale</vt:lpstr>
      <vt:lpstr>Quelques conseils de rédaction</vt:lpstr>
      <vt:lpstr>Faites un plan </vt:lpstr>
      <vt:lpstr>Une idée par paragraphe</vt:lpstr>
      <vt:lpstr>Un texte cohérent</vt:lpstr>
      <vt:lpstr>Écrivez en fonction de l’auditoire</vt:lpstr>
      <vt:lpstr>Une demande de subvention n’est pas un article scientifique</vt:lpstr>
      <vt:lpstr>Économie de l’écriture</vt:lpstr>
      <vt:lpstr>Toujours le mot juste</vt:lpstr>
      <vt:lpstr>En résumé</vt:lpstr>
      <vt:lpstr>Sources</vt:lpstr>
    </vt:vector>
  </TitlesOfParts>
  <Company>Université de Sherbrooke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CRSH en 2012</dc:title>
  <dc:creator>Silvie Bernier</dc:creator>
  <cp:lastModifiedBy>Silvie Bernier</cp:lastModifiedBy>
  <cp:revision>64</cp:revision>
  <dcterms:created xsi:type="dcterms:W3CDTF">2012-10-16T18:22:40Z</dcterms:created>
  <dcterms:modified xsi:type="dcterms:W3CDTF">2012-11-05T16:06:36Z</dcterms:modified>
</cp:coreProperties>
</file>