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5.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6.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7.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2.xml" ContentType="application/vnd.openxmlformats-officedocument.presentationml.tags+xml"/>
  <Override PartName="/ppt/notesSlides/notesSlide19.xml" ContentType="application/vnd.openxmlformats-officedocument.presentationml.notesSlide+xml"/>
  <Override PartName="/ppt/comments/comment2.xml" ContentType="application/vnd.openxmlformats-officedocument.presentationml.comment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2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2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2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2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946" r:id="rId1"/>
    <p:sldMasterId id="2147483963" r:id="rId2"/>
  </p:sldMasterIdLst>
  <p:notesMasterIdLst>
    <p:notesMasterId r:id="rId36"/>
  </p:notesMasterIdLst>
  <p:handoutMasterIdLst>
    <p:handoutMasterId r:id="rId37"/>
  </p:handoutMasterIdLst>
  <p:sldIdLst>
    <p:sldId id="256" r:id="rId3"/>
    <p:sldId id="278" r:id="rId4"/>
    <p:sldId id="288" r:id="rId5"/>
    <p:sldId id="533" r:id="rId6"/>
    <p:sldId id="284" r:id="rId7"/>
    <p:sldId id="287" r:id="rId8"/>
    <p:sldId id="285" r:id="rId9"/>
    <p:sldId id="281" r:id="rId10"/>
    <p:sldId id="279" r:id="rId11"/>
    <p:sldId id="280" r:id="rId12"/>
    <p:sldId id="534" r:id="rId13"/>
    <p:sldId id="307" r:id="rId14"/>
    <p:sldId id="308" r:id="rId15"/>
    <p:sldId id="545" r:id="rId16"/>
    <p:sldId id="558" r:id="rId17"/>
    <p:sldId id="568" r:id="rId18"/>
    <p:sldId id="569" r:id="rId19"/>
    <p:sldId id="346" r:id="rId20"/>
    <p:sldId id="282" r:id="rId21"/>
    <p:sldId id="574" r:id="rId22"/>
    <p:sldId id="575" r:id="rId23"/>
    <p:sldId id="549" r:id="rId24"/>
    <p:sldId id="550" r:id="rId25"/>
    <p:sldId id="551" r:id="rId26"/>
    <p:sldId id="576" r:id="rId27"/>
    <p:sldId id="552" r:id="rId28"/>
    <p:sldId id="554" r:id="rId29"/>
    <p:sldId id="555" r:id="rId30"/>
    <p:sldId id="556" r:id="rId31"/>
    <p:sldId id="557" r:id="rId32"/>
    <p:sldId id="578" r:id="rId33"/>
    <p:sldId id="579" r:id="rId34"/>
    <p:sldId id="57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ilisateur Windows" initials="C" lastIdx="7" clrIdx="0"/>
  <p:cmAuthor id="1" name="Dembélé Martial" initials="DM" lastIdx="9" clrIdx="1">
    <p:extLst>
      <p:ext uri="{19B8F6BF-5375-455C-9EA6-DF929625EA0E}">
        <p15:presenceInfo xmlns:p15="http://schemas.microsoft.com/office/powerpoint/2012/main" userId="S::martial.dembele@umontreal.ca::9fb419d5-615e-4701-8b8f-9d68ef2e89d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9" autoAdjust="0"/>
    <p:restoredTop sz="85619" autoAdjust="0"/>
  </p:normalViewPr>
  <p:slideViewPr>
    <p:cSldViewPr snapToGrid="0" snapToObjects="1">
      <p:cViewPr varScale="1">
        <p:scale>
          <a:sx n="107" d="100"/>
          <a:sy n="107" d="100"/>
        </p:scale>
        <p:origin x="2656" y="160"/>
      </p:cViewPr>
      <p:guideLst>
        <p:guide orient="horz" pos="2160"/>
        <p:guide pos="2880"/>
      </p:guideLst>
    </p:cSldViewPr>
  </p:slideViewPr>
  <p:outlineViewPr>
    <p:cViewPr>
      <p:scale>
        <a:sx n="33" d="100"/>
        <a:sy n="33" d="100"/>
      </p:scale>
      <p:origin x="0" y="-6728"/>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5" d="100"/>
          <a:sy n="55" d="100"/>
        </p:scale>
        <p:origin x="-284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Feuille_de_calcul_Microsoft_Excel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Feuille_de_calcul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Feuille_de_calcul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Feuille_de_calcul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Feuille_de_calcul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Feuille_de_calcul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Feuil1!$B$1</c:f>
              <c:strCache>
                <c:ptCount val="1"/>
                <c:pt idx="0">
                  <c:v>Série 1</c:v>
                </c:pt>
              </c:strCache>
            </c:strRef>
          </c:tx>
          <c:spPr>
            <a:solidFill>
              <a:srgbClr val="E1AB02"/>
            </a:solidFill>
            <a:ln>
              <a:noFill/>
            </a:ln>
            <a:effectLst/>
          </c:spPr>
          <c:invertIfNegative val="0"/>
          <c:cat>
            <c:strRef>
              <c:f>Feuil1!$A$2:$A$12</c:f>
              <c:strCache>
                <c:ptCount val="11"/>
                <c:pt idx="0">
                  <c:v>UQO </c:v>
                </c:pt>
                <c:pt idx="1">
                  <c:v>McGill</c:v>
                </c:pt>
                <c:pt idx="2">
                  <c:v>UQAR</c:v>
                </c:pt>
                <c:pt idx="3">
                  <c:v>UQO</c:v>
                </c:pt>
                <c:pt idx="4">
                  <c:v>UdeM</c:v>
                </c:pt>
                <c:pt idx="5">
                  <c:v>UQTR</c:v>
                </c:pt>
                <c:pt idx="6">
                  <c:v>UQAC</c:v>
                </c:pt>
                <c:pt idx="7">
                  <c:v>UQAM</c:v>
                </c:pt>
                <c:pt idx="8">
                  <c:v>UdeS</c:v>
                </c:pt>
                <c:pt idx="9">
                  <c:v>U. Laval</c:v>
                </c:pt>
                <c:pt idx="10">
                  <c:v>UQAT</c:v>
                </c:pt>
              </c:strCache>
            </c:strRef>
          </c:cat>
          <c:val>
            <c:numRef>
              <c:f>Feuil1!$B$2:$B$12</c:f>
              <c:numCache>
                <c:formatCode>0%</c:formatCode>
                <c:ptCount val="11"/>
                <c:pt idx="0">
                  <c:v>3.5842293906810036E-3</c:v>
                </c:pt>
                <c:pt idx="1">
                  <c:v>7.1684587813620072E-3</c:v>
                </c:pt>
                <c:pt idx="2">
                  <c:v>8.9605734767025085E-3</c:v>
                </c:pt>
                <c:pt idx="3">
                  <c:v>1.2544802867383513E-2</c:v>
                </c:pt>
                <c:pt idx="4">
                  <c:v>2.5089605734767026E-2</c:v>
                </c:pt>
                <c:pt idx="5">
                  <c:v>2.8673835125448029E-2</c:v>
                </c:pt>
                <c:pt idx="6">
                  <c:v>3.4050179211469536E-2</c:v>
                </c:pt>
                <c:pt idx="7">
                  <c:v>3.5842293906810034E-2</c:v>
                </c:pt>
                <c:pt idx="8">
                  <c:v>8.9605734767025089E-2</c:v>
                </c:pt>
                <c:pt idx="9">
                  <c:v>0.10215053763440861</c:v>
                </c:pt>
                <c:pt idx="10">
                  <c:v>0.62007168458781359</c:v>
                </c:pt>
              </c:numCache>
            </c:numRef>
          </c:val>
          <c:extLst>
            <c:ext xmlns:c16="http://schemas.microsoft.com/office/drawing/2014/chart" uri="{C3380CC4-5D6E-409C-BE32-E72D297353CC}">
              <c16:uniqueId val="{00000000-0E15-1C4A-B8BA-82D80F7A3ADE}"/>
            </c:ext>
          </c:extLst>
        </c:ser>
        <c:dLbls>
          <c:showLegendKey val="0"/>
          <c:showVal val="0"/>
          <c:showCatName val="0"/>
          <c:showSerName val="0"/>
          <c:showPercent val="0"/>
          <c:showBubbleSize val="0"/>
        </c:dLbls>
        <c:gapWidth val="182"/>
        <c:axId val="1411185168"/>
        <c:axId val="1411147360"/>
      </c:barChart>
      <c:catAx>
        <c:axId val="1411185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411147360"/>
        <c:crosses val="autoZero"/>
        <c:auto val="1"/>
        <c:lblAlgn val="ctr"/>
        <c:lblOffset val="100"/>
        <c:noMultiLvlLbl val="0"/>
      </c:catAx>
      <c:valAx>
        <c:axId val="14111473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411185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Feuil1!$B$1</c:f>
              <c:strCache>
                <c:ptCount val="1"/>
                <c:pt idx="0">
                  <c:v>Colonne2</c:v>
                </c:pt>
              </c:strCache>
            </c:strRef>
          </c:tx>
          <c:spPr>
            <a:ln>
              <a:solidFill>
                <a:schemeClr val="bg1"/>
              </a:solidFill>
            </a:ln>
          </c:spPr>
          <c:dPt>
            <c:idx val="0"/>
            <c:bubble3D val="0"/>
            <c:spPr>
              <a:solidFill>
                <a:schemeClr val="accent6"/>
              </a:solidFill>
              <a:ln>
                <a:solidFill>
                  <a:schemeClr val="bg1"/>
                </a:solidFill>
              </a:ln>
              <a:effectLst/>
            </c:spPr>
            <c:extLst>
              <c:ext xmlns:c16="http://schemas.microsoft.com/office/drawing/2014/chart" uri="{C3380CC4-5D6E-409C-BE32-E72D297353CC}">
                <c16:uniqueId val="{00000001-017F-9F48-901F-E180DF35E021}"/>
              </c:ext>
            </c:extLst>
          </c:dPt>
          <c:dPt>
            <c:idx val="1"/>
            <c:bubble3D val="0"/>
            <c:spPr>
              <a:solidFill>
                <a:schemeClr val="accent5"/>
              </a:solidFill>
              <a:ln>
                <a:solidFill>
                  <a:schemeClr val="bg1"/>
                </a:solidFill>
              </a:ln>
              <a:effectLst/>
            </c:spPr>
            <c:extLst>
              <c:ext xmlns:c16="http://schemas.microsoft.com/office/drawing/2014/chart" uri="{C3380CC4-5D6E-409C-BE32-E72D297353CC}">
                <c16:uniqueId val="{00000003-017F-9F48-901F-E180DF35E021}"/>
              </c:ext>
            </c:extLst>
          </c:dPt>
          <c:dPt>
            <c:idx val="2"/>
            <c:bubble3D val="0"/>
            <c:spPr>
              <a:solidFill>
                <a:schemeClr val="accent4"/>
              </a:solidFill>
              <a:ln>
                <a:solidFill>
                  <a:schemeClr val="bg1"/>
                </a:solidFill>
              </a:ln>
              <a:effectLst/>
            </c:spPr>
            <c:extLst>
              <c:ext xmlns:c16="http://schemas.microsoft.com/office/drawing/2014/chart" uri="{C3380CC4-5D6E-409C-BE32-E72D297353CC}">
                <c16:uniqueId val="{00000005-017F-9F48-901F-E180DF35E021}"/>
              </c:ext>
            </c:extLst>
          </c:dPt>
          <c:cat>
            <c:strRef>
              <c:f>Feuil1!$A$2:$A$4</c:f>
              <c:strCache>
                <c:ptCount val="3"/>
                <c:pt idx="0">
                  <c:v>Oui, j'envisage ce choix.</c:v>
                </c:pt>
                <c:pt idx="1">
                  <c:v>Je n'ai pas encore pris ma décision.</c:v>
                </c:pt>
                <c:pt idx="2">
                  <c:v>Non, je n'envisage pas ce choix.</c:v>
                </c:pt>
              </c:strCache>
            </c:strRef>
          </c:cat>
          <c:val>
            <c:numRef>
              <c:f>Feuil1!$B$2:$B$4</c:f>
              <c:numCache>
                <c:formatCode>0.00%</c:formatCode>
                <c:ptCount val="3"/>
                <c:pt idx="0">
                  <c:v>0.31580000000000003</c:v>
                </c:pt>
                <c:pt idx="1">
                  <c:v>0.28949999999999998</c:v>
                </c:pt>
                <c:pt idx="2">
                  <c:v>0.3947</c:v>
                </c:pt>
              </c:numCache>
            </c:numRef>
          </c:val>
          <c:extLst>
            <c:ext xmlns:c16="http://schemas.microsoft.com/office/drawing/2014/chart" uri="{C3380CC4-5D6E-409C-BE32-E72D297353CC}">
              <c16:uniqueId val="{00000006-017F-9F48-901F-E180DF35E021}"/>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Enseignants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Gill Sans MT" panose="020B0502020104020203" pitchFamily="34"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Oui</c:v>
                </c:pt>
                <c:pt idx="1">
                  <c:v>Non</c:v>
                </c:pt>
              </c:strCache>
            </c:strRef>
          </c:cat>
          <c:val>
            <c:numRef>
              <c:f>Feuil1!$B$2:$B$3</c:f>
              <c:numCache>
                <c:formatCode>0.00%</c:formatCode>
                <c:ptCount val="2"/>
                <c:pt idx="0">
                  <c:v>0.18459999999999999</c:v>
                </c:pt>
                <c:pt idx="1">
                  <c:v>0.81540000000000001</c:v>
                </c:pt>
              </c:numCache>
            </c:numRef>
          </c:val>
          <c:extLst>
            <c:ext xmlns:c16="http://schemas.microsoft.com/office/drawing/2014/chart" uri="{C3380CC4-5D6E-409C-BE32-E72D297353CC}">
              <c16:uniqueId val="{00000000-4FB1-3C4A-983B-8F66ABF222EB}"/>
            </c:ext>
          </c:extLst>
        </c:ser>
        <c:ser>
          <c:idx val="1"/>
          <c:order val="1"/>
          <c:tx>
            <c:strRef>
              <c:f>Feuil1!$C$1</c:f>
              <c:strCache>
                <c:ptCount val="1"/>
                <c:pt idx="0">
                  <c:v>Enseignants non légalement qualifiés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Gill Sans MT" panose="020B0502020104020203" pitchFamily="34"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Oui</c:v>
                </c:pt>
                <c:pt idx="1">
                  <c:v>Non</c:v>
                </c:pt>
              </c:strCache>
            </c:strRef>
          </c:cat>
          <c:val>
            <c:numRef>
              <c:f>Feuil1!$C$2:$C$3</c:f>
              <c:numCache>
                <c:formatCode>0.00%</c:formatCode>
                <c:ptCount val="2"/>
                <c:pt idx="0">
                  <c:v>0</c:v>
                </c:pt>
                <c:pt idx="1">
                  <c:v>1</c:v>
                </c:pt>
              </c:numCache>
            </c:numRef>
          </c:val>
          <c:extLst>
            <c:ext xmlns:c16="http://schemas.microsoft.com/office/drawing/2014/chart" uri="{C3380CC4-5D6E-409C-BE32-E72D297353CC}">
              <c16:uniqueId val="{00000001-4FB1-3C4A-983B-8F66ABF222EB}"/>
            </c:ext>
          </c:extLst>
        </c:ser>
        <c:ser>
          <c:idx val="2"/>
          <c:order val="2"/>
          <c:tx>
            <c:strRef>
              <c:f>Feuil1!$D$1</c:f>
              <c:strCache>
                <c:ptCount val="1"/>
                <c:pt idx="0">
                  <c:v>Directions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Gill Sans MT" panose="020B0502020104020203" pitchFamily="34"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Oui</c:v>
                </c:pt>
                <c:pt idx="1">
                  <c:v>Non</c:v>
                </c:pt>
              </c:strCache>
            </c:strRef>
          </c:cat>
          <c:val>
            <c:numRef>
              <c:f>Feuil1!$D$2:$D$3</c:f>
              <c:numCache>
                <c:formatCode>0.00%</c:formatCode>
                <c:ptCount val="2"/>
                <c:pt idx="0">
                  <c:v>5.6599999999999998E-2</c:v>
                </c:pt>
                <c:pt idx="1">
                  <c:v>0.94340000000000002</c:v>
                </c:pt>
              </c:numCache>
            </c:numRef>
          </c:val>
          <c:extLst>
            <c:ext xmlns:c16="http://schemas.microsoft.com/office/drawing/2014/chart" uri="{C3380CC4-5D6E-409C-BE32-E72D297353CC}">
              <c16:uniqueId val="{00000002-4FB1-3C4A-983B-8F66ABF222EB}"/>
            </c:ext>
          </c:extLst>
        </c:ser>
        <c:dLbls>
          <c:showLegendKey val="0"/>
          <c:showVal val="1"/>
          <c:showCatName val="0"/>
          <c:showSerName val="0"/>
          <c:showPercent val="0"/>
          <c:showBubbleSize val="0"/>
        </c:dLbls>
        <c:gapWidth val="219"/>
        <c:overlap val="-27"/>
        <c:axId val="167257984"/>
        <c:axId val="167259520"/>
      </c:barChart>
      <c:catAx>
        <c:axId val="16725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67259520"/>
        <c:crosses val="autoZero"/>
        <c:auto val="1"/>
        <c:lblAlgn val="ctr"/>
        <c:lblOffset val="100"/>
        <c:noMultiLvlLbl val="0"/>
      </c:catAx>
      <c:valAx>
        <c:axId val="16725952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67257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Feuil1!$B$1</c:f>
              <c:strCache>
                <c:ptCount val="1"/>
                <c:pt idx="0">
                  <c:v>Colonne1</c:v>
                </c:pt>
              </c:strCache>
            </c:strRef>
          </c:tx>
          <c:dPt>
            <c:idx val="0"/>
            <c:bubble3D val="0"/>
            <c:spPr>
              <a:solidFill>
                <a:schemeClr val="accent5"/>
              </a:solidFill>
              <a:ln>
                <a:solidFill>
                  <a:schemeClr val="bg1"/>
                </a:solidFill>
              </a:ln>
              <a:effectLst>
                <a:outerShdw blurRad="38100" dist="25400" dir="6600000" sx="101000" sy="101000" rotWithShape="0">
                  <a:srgbClr val="000000">
                    <a:alpha val="75000"/>
                  </a:srgbClr>
                </a:outerShdw>
              </a:effectLst>
            </c:spPr>
            <c:extLst>
              <c:ext xmlns:c16="http://schemas.microsoft.com/office/drawing/2014/chart" uri="{C3380CC4-5D6E-409C-BE32-E72D297353CC}">
                <c16:uniqueId val="{00000001-82A1-8A4E-BB42-A093389C28A9}"/>
              </c:ext>
            </c:extLst>
          </c:dPt>
          <c:dPt>
            <c:idx val="1"/>
            <c:bubble3D val="0"/>
            <c:spPr>
              <a:gradFill rotWithShape="1">
                <a:gsLst>
                  <a:gs pos="0">
                    <a:schemeClr val="accent2">
                      <a:tint val="95000"/>
                      <a:shade val="70000"/>
                      <a:satMod val="150000"/>
                    </a:schemeClr>
                  </a:gs>
                  <a:gs pos="100000">
                    <a:schemeClr val="accent2">
                      <a:tint val="100000"/>
                      <a:shade val="100000"/>
                      <a:satMod val="150000"/>
                    </a:schemeClr>
                  </a:gs>
                </a:gsLst>
                <a:lin ang="16200000" scaled="0"/>
              </a:gradFill>
              <a:ln>
                <a:noFill/>
              </a:ln>
              <a:effectLst>
                <a:outerShdw blurRad="38100" dist="25400" dir="6600000" sx="101000" sy="101000" rotWithShape="0">
                  <a:srgbClr val="000000">
                    <a:alpha val="75000"/>
                  </a:srgbClr>
                </a:outerShdw>
              </a:effectLst>
            </c:spPr>
            <c:extLst>
              <c:ext xmlns:c16="http://schemas.microsoft.com/office/drawing/2014/chart" uri="{C3380CC4-5D6E-409C-BE32-E72D297353CC}">
                <c16:uniqueId val="{00000003-82A1-8A4E-BB42-A093389C28A9}"/>
              </c:ext>
            </c:extLst>
          </c:dPt>
          <c:dPt>
            <c:idx val="2"/>
            <c:bubble3D val="0"/>
            <c:spPr>
              <a:gradFill rotWithShape="1">
                <a:gsLst>
                  <a:gs pos="0">
                    <a:schemeClr val="accent3">
                      <a:tint val="95000"/>
                      <a:shade val="70000"/>
                      <a:satMod val="150000"/>
                    </a:schemeClr>
                  </a:gs>
                  <a:gs pos="100000">
                    <a:schemeClr val="accent3">
                      <a:tint val="100000"/>
                      <a:shade val="100000"/>
                      <a:satMod val="150000"/>
                    </a:schemeClr>
                  </a:gs>
                </a:gsLst>
                <a:lin ang="16200000" scaled="0"/>
              </a:gradFill>
              <a:ln>
                <a:solidFill>
                  <a:schemeClr val="bg1"/>
                </a:solidFill>
              </a:ln>
              <a:effectLst>
                <a:outerShdw blurRad="38100" dist="25400" dir="6600000" sx="101000" sy="101000" rotWithShape="0">
                  <a:srgbClr val="000000">
                    <a:alpha val="75000"/>
                  </a:srgbClr>
                </a:outerShdw>
              </a:effectLst>
            </c:spPr>
            <c:extLst>
              <c:ext xmlns:c16="http://schemas.microsoft.com/office/drawing/2014/chart" uri="{C3380CC4-5D6E-409C-BE32-E72D297353CC}">
                <c16:uniqueId val="{00000005-82A1-8A4E-BB42-A093389C28A9}"/>
              </c:ext>
            </c:extLst>
          </c:dPt>
          <c:dPt>
            <c:idx val="3"/>
            <c:bubble3D val="0"/>
            <c:spPr>
              <a:gradFill rotWithShape="1">
                <a:gsLst>
                  <a:gs pos="0">
                    <a:schemeClr val="accent4">
                      <a:tint val="95000"/>
                      <a:shade val="70000"/>
                      <a:satMod val="150000"/>
                    </a:schemeClr>
                  </a:gs>
                  <a:gs pos="100000">
                    <a:schemeClr val="accent4">
                      <a:tint val="100000"/>
                      <a:shade val="100000"/>
                      <a:satMod val="150000"/>
                    </a:schemeClr>
                  </a:gs>
                </a:gsLst>
                <a:lin ang="16200000" scaled="0"/>
              </a:gradFill>
              <a:ln>
                <a:noFill/>
              </a:ln>
              <a:effectLst>
                <a:outerShdw blurRad="38100" dist="25400" dir="6600000" sx="101000" sy="101000" rotWithShape="0">
                  <a:srgbClr val="000000">
                    <a:alpha val="75000"/>
                  </a:srgbClr>
                </a:outerShdw>
              </a:effectLst>
            </c:spPr>
            <c:extLst>
              <c:ext xmlns:c16="http://schemas.microsoft.com/office/drawing/2014/chart" uri="{C3380CC4-5D6E-409C-BE32-E72D297353CC}">
                <c16:uniqueId val="{00000007-82A1-8A4E-BB42-A093389C28A9}"/>
              </c:ext>
            </c:extLst>
          </c:dPt>
          <c:dLbls>
            <c:dLbl>
              <c:idx val="3"/>
              <c:layout>
                <c:manualLayout>
                  <c:x val="8.1008498323225601E-3"/>
                  <c:y val="8.435359392799379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2A1-8A4E-BB42-A093389C28A9}"/>
                </c:ext>
              </c:extLst>
            </c:dLbl>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Gill Sans MT" panose="020B0502020104020203" pitchFamily="34" charset="0"/>
                    <a:ea typeface="+mn-ea"/>
                    <a:cs typeface="+mn-cs"/>
                  </a:defRPr>
                </a:pPr>
                <a:endParaRPr lang="fr-FR"/>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Feuil1!$A$2:$A$5</c:f>
              <c:strCache>
                <c:ptCount val="4"/>
                <c:pt idx="0">
                  <c:v>Non</c:v>
                </c:pt>
                <c:pt idx="1">
                  <c:v>Oui, dans une autre commission scolaire de l'Abitibi-Témiscamingue ou du Nord-du-Québec</c:v>
                </c:pt>
                <c:pt idx="2">
                  <c:v>Oui, dans une autre commission scolaire du Québec</c:v>
                </c:pt>
                <c:pt idx="3">
                  <c:v>Oui, dans une autre province du Canada</c:v>
                </c:pt>
              </c:strCache>
            </c:strRef>
          </c:cat>
          <c:val>
            <c:numRef>
              <c:f>Feuil1!$B$2:$B$5</c:f>
              <c:numCache>
                <c:formatCode>General</c:formatCode>
                <c:ptCount val="4"/>
                <c:pt idx="0">
                  <c:v>362</c:v>
                </c:pt>
                <c:pt idx="1">
                  <c:v>132</c:v>
                </c:pt>
                <c:pt idx="2">
                  <c:v>105</c:v>
                </c:pt>
                <c:pt idx="3">
                  <c:v>17</c:v>
                </c:pt>
              </c:numCache>
            </c:numRef>
          </c:val>
          <c:extLst>
            <c:ext xmlns:c16="http://schemas.microsoft.com/office/drawing/2014/chart" uri="{C3380CC4-5D6E-409C-BE32-E72D297353CC}">
              <c16:uniqueId val="{00000008-82A1-8A4E-BB42-A093389C28A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Feuil1!$B$1</c:f>
              <c:strCache>
                <c:ptCount val="1"/>
                <c:pt idx="0">
                  <c:v>Série 1</c:v>
                </c:pt>
              </c:strCache>
            </c:strRef>
          </c:tx>
          <c:spPr>
            <a:solidFill>
              <a:srgbClr val="3A3363"/>
            </a:solidFill>
            <a:ln>
              <a:solidFill>
                <a:schemeClr val="bg1"/>
              </a:solidFill>
            </a:ln>
          </c:spPr>
          <c:dPt>
            <c:idx val="0"/>
            <c:bubble3D val="0"/>
            <c:spPr>
              <a:solidFill>
                <a:schemeClr val="accent4"/>
              </a:solidFill>
              <a:ln>
                <a:solidFill>
                  <a:schemeClr val="bg1"/>
                </a:solidFill>
              </a:ln>
              <a:effectLst/>
            </c:spPr>
            <c:extLst>
              <c:ext xmlns:c16="http://schemas.microsoft.com/office/drawing/2014/chart" uri="{C3380CC4-5D6E-409C-BE32-E72D297353CC}">
                <c16:uniqueId val="{00000001-033C-EA46-AEE2-326306A3E42F}"/>
              </c:ext>
            </c:extLst>
          </c:dPt>
          <c:dPt>
            <c:idx val="1"/>
            <c:bubble3D val="0"/>
            <c:spPr>
              <a:solidFill>
                <a:schemeClr val="accent2">
                  <a:lumMod val="75000"/>
                </a:schemeClr>
              </a:solidFill>
              <a:ln>
                <a:solidFill>
                  <a:schemeClr val="bg1"/>
                </a:solidFill>
              </a:ln>
              <a:effectLst/>
            </c:spPr>
            <c:extLst>
              <c:ext xmlns:c16="http://schemas.microsoft.com/office/drawing/2014/chart" uri="{C3380CC4-5D6E-409C-BE32-E72D297353CC}">
                <c16:uniqueId val="{00000003-033C-EA46-AEE2-326306A3E42F}"/>
              </c:ext>
            </c:extLst>
          </c:dPt>
          <c:cat>
            <c:strRef>
              <c:f>Feuil1!$A$2:$A$3</c:f>
              <c:strCache>
                <c:ptCount val="2"/>
                <c:pt idx="0">
                  <c:v>Oui</c:v>
                </c:pt>
                <c:pt idx="1">
                  <c:v>Non</c:v>
                </c:pt>
              </c:strCache>
            </c:strRef>
          </c:cat>
          <c:val>
            <c:numRef>
              <c:f>Feuil1!$B$2:$B$3</c:f>
              <c:numCache>
                <c:formatCode>General</c:formatCode>
                <c:ptCount val="2"/>
                <c:pt idx="0">
                  <c:v>345</c:v>
                </c:pt>
                <c:pt idx="1">
                  <c:v>251</c:v>
                </c:pt>
              </c:numCache>
            </c:numRef>
          </c:val>
          <c:extLst>
            <c:ext xmlns:c16="http://schemas.microsoft.com/office/drawing/2014/chart" uri="{C3380CC4-5D6E-409C-BE32-E72D297353CC}">
              <c16:uniqueId val="{00000004-033C-EA46-AEE2-326306A3E42F}"/>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Feuil1!$B$1</c:f>
              <c:strCache>
                <c:ptCount val="1"/>
                <c:pt idx="0">
                  <c:v>Colonne2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CF7-764A-B713-46C9AA947F9C}"/>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3CF7-764A-B713-46C9AA947F9C}"/>
              </c:ext>
            </c:extLst>
          </c:dPt>
          <c:cat>
            <c:strRef>
              <c:f>Feuil1!$A$2:$A$3</c:f>
              <c:strCache>
                <c:ptCount val="2"/>
                <c:pt idx="0">
                  <c:v>Oui</c:v>
                </c:pt>
                <c:pt idx="1">
                  <c:v>Non</c:v>
                </c:pt>
              </c:strCache>
            </c:strRef>
          </c:cat>
          <c:val>
            <c:numRef>
              <c:f>Feuil1!$B$2:$B$3</c:f>
              <c:numCache>
                <c:formatCode>General</c:formatCode>
                <c:ptCount val="2"/>
                <c:pt idx="0">
                  <c:v>395</c:v>
                </c:pt>
                <c:pt idx="1">
                  <c:v>201</c:v>
                </c:pt>
              </c:numCache>
            </c:numRef>
          </c:val>
          <c:extLst>
            <c:ext xmlns:c16="http://schemas.microsoft.com/office/drawing/2014/chart" uri="{C3380CC4-5D6E-409C-BE32-E72D297353CC}">
              <c16:uniqueId val="{00000004-3CF7-764A-B713-46C9AA947F9C}"/>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Entry>
      <c:legendEntry>
        <c:idx val="1"/>
        <c:txPr>
          <a:bodyPr rot="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Enseignants</c:v>
                </c:pt>
              </c:strCache>
            </c:strRef>
          </c:tx>
          <c:spPr>
            <a:solidFill>
              <a:srgbClr val="3A3363"/>
            </a:solidFill>
            <a:ln>
              <a:noFill/>
            </a:ln>
            <a:effectLst/>
          </c:spPr>
          <c:invertIfNegative val="0"/>
          <c:cat>
            <c:strRef>
              <c:f>Feuil1!$A$2:$A$4</c:f>
              <c:strCache>
                <c:ptCount val="3"/>
                <c:pt idx="0">
                  <c:v>Oui, une fois</c:v>
                </c:pt>
                <c:pt idx="1">
                  <c:v>Oui, plusieurs fois</c:v>
                </c:pt>
                <c:pt idx="2">
                  <c:v>Jamais</c:v>
                </c:pt>
              </c:strCache>
            </c:strRef>
          </c:cat>
          <c:val>
            <c:numRef>
              <c:f>Feuil1!$B$2:$B$4</c:f>
              <c:numCache>
                <c:formatCode>0.00%</c:formatCode>
                <c:ptCount val="3"/>
                <c:pt idx="0">
                  <c:v>0.27010000000000001</c:v>
                </c:pt>
                <c:pt idx="1">
                  <c:v>0.49830000000000002</c:v>
                </c:pt>
                <c:pt idx="2">
                  <c:v>0.23150000000000001</c:v>
                </c:pt>
              </c:numCache>
            </c:numRef>
          </c:val>
          <c:extLst>
            <c:ext xmlns:c16="http://schemas.microsoft.com/office/drawing/2014/chart" uri="{C3380CC4-5D6E-409C-BE32-E72D297353CC}">
              <c16:uniqueId val="{00000000-A6CB-B944-804A-CAA0F16BCD8A}"/>
            </c:ext>
          </c:extLst>
        </c:ser>
        <c:ser>
          <c:idx val="1"/>
          <c:order val="1"/>
          <c:tx>
            <c:strRef>
              <c:f>Feuil1!$C$1</c:f>
              <c:strCache>
                <c:ptCount val="1"/>
                <c:pt idx="0">
                  <c:v>Enseignants non légalement qualifiés</c:v>
                </c:pt>
              </c:strCache>
            </c:strRef>
          </c:tx>
          <c:spPr>
            <a:solidFill>
              <a:schemeClr val="bg1">
                <a:lumMod val="75000"/>
              </a:schemeClr>
            </a:solidFill>
            <a:ln>
              <a:noFill/>
            </a:ln>
            <a:effectLst/>
          </c:spPr>
          <c:invertIfNegative val="0"/>
          <c:cat>
            <c:strRef>
              <c:f>Feuil1!$A$2:$A$4</c:f>
              <c:strCache>
                <c:ptCount val="3"/>
                <c:pt idx="0">
                  <c:v>Oui, une fois</c:v>
                </c:pt>
                <c:pt idx="1">
                  <c:v>Oui, plusieurs fois</c:v>
                </c:pt>
                <c:pt idx="2">
                  <c:v>Jamais</c:v>
                </c:pt>
              </c:strCache>
            </c:strRef>
          </c:cat>
          <c:val>
            <c:numRef>
              <c:f>Feuil1!$C$2:$C$4</c:f>
              <c:numCache>
                <c:formatCode>0.00%</c:formatCode>
                <c:ptCount val="3"/>
                <c:pt idx="0">
                  <c:v>0.18179999999999999</c:v>
                </c:pt>
                <c:pt idx="1">
                  <c:v>0.2727</c:v>
                </c:pt>
                <c:pt idx="2">
                  <c:v>0.54549999999999998</c:v>
                </c:pt>
              </c:numCache>
            </c:numRef>
          </c:val>
          <c:extLst>
            <c:ext xmlns:c16="http://schemas.microsoft.com/office/drawing/2014/chart" uri="{C3380CC4-5D6E-409C-BE32-E72D297353CC}">
              <c16:uniqueId val="{00000001-A6CB-B944-804A-CAA0F16BCD8A}"/>
            </c:ext>
          </c:extLst>
        </c:ser>
        <c:ser>
          <c:idx val="2"/>
          <c:order val="2"/>
          <c:tx>
            <c:strRef>
              <c:f>Feuil1!$D$1</c:f>
              <c:strCache>
                <c:ptCount val="1"/>
                <c:pt idx="0">
                  <c:v>Directions </c:v>
                </c:pt>
              </c:strCache>
            </c:strRef>
          </c:tx>
          <c:spPr>
            <a:solidFill>
              <a:schemeClr val="accent4"/>
            </a:solidFill>
            <a:ln>
              <a:noFill/>
            </a:ln>
            <a:effectLst/>
          </c:spPr>
          <c:invertIfNegative val="0"/>
          <c:cat>
            <c:strRef>
              <c:f>Feuil1!$A$2:$A$4</c:f>
              <c:strCache>
                <c:ptCount val="3"/>
                <c:pt idx="0">
                  <c:v>Oui, une fois</c:v>
                </c:pt>
                <c:pt idx="1">
                  <c:v>Oui, plusieurs fois</c:v>
                </c:pt>
                <c:pt idx="2">
                  <c:v>Jamais</c:v>
                </c:pt>
              </c:strCache>
            </c:strRef>
          </c:cat>
          <c:val>
            <c:numRef>
              <c:f>Feuil1!$D$2:$D$4</c:f>
              <c:numCache>
                <c:formatCode>0.00%</c:formatCode>
                <c:ptCount val="3"/>
                <c:pt idx="0">
                  <c:v>0.26419999999999999</c:v>
                </c:pt>
                <c:pt idx="1">
                  <c:v>0.1321</c:v>
                </c:pt>
                <c:pt idx="2">
                  <c:v>0.6038</c:v>
                </c:pt>
              </c:numCache>
            </c:numRef>
          </c:val>
          <c:extLst>
            <c:ext xmlns:c16="http://schemas.microsoft.com/office/drawing/2014/chart" uri="{C3380CC4-5D6E-409C-BE32-E72D297353CC}">
              <c16:uniqueId val="{00000002-A6CB-B944-804A-CAA0F16BCD8A}"/>
            </c:ext>
          </c:extLst>
        </c:ser>
        <c:dLbls>
          <c:showLegendKey val="0"/>
          <c:showVal val="0"/>
          <c:showCatName val="0"/>
          <c:showSerName val="0"/>
          <c:showPercent val="0"/>
          <c:showBubbleSize val="0"/>
        </c:dLbls>
        <c:gapWidth val="219"/>
        <c:overlap val="-27"/>
        <c:axId val="174235648"/>
        <c:axId val="174237184"/>
      </c:barChart>
      <c:catAx>
        <c:axId val="174235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74237184"/>
        <c:crosses val="autoZero"/>
        <c:auto val="1"/>
        <c:lblAlgn val="ctr"/>
        <c:lblOffset val="100"/>
        <c:noMultiLvlLbl val="0"/>
      </c:catAx>
      <c:valAx>
        <c:axId val="1742371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crossAx val="174235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91938471450431"/>
          <c:y val="6.696912630996818E-2"/>
          <c:w val="0.46836353386486268"/>
          <c:h val="0.76667389528955243"/>
        </c:manualLayout>
      </c:layout>
      <c:doughnutChart>
        <c:varyColors val="1"/>
        <c:ser>
          <c:idx val="0"/>
          <c:order val="0"/>
          <c:tx>
            <c:strRef>
              <c:f>Feuil1!$B$1</c:f>
              <c:strCache>
                <c:ptCount val="1"/>
                <c:pt idx="0">
                  <c:v>Colonne2</c:v>
                </c:pt>
              </c:strCache>
            </c:strRef>
          </c:tx>
          <c:dPt>
            <c:idx val="0"/>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1-4EB7-A446-AA6F-A3D8BFC9CCB6}"/>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4EB7-A446-AA6F-A3D8BFC9CCB6}"/>
              </c:ext>
            </c:extLst>
          </c:dPt>
          <c:cat>
            <c:strRef>
              <c:f>Feuil1!$A$2:$A$3</c:f>
              <c:strCache>
                <c:ptCount val="2"/>
                <c:pt idx="0">
                  <c:v>Oui</c:v>
                </c:pt>
                <c:pt idx="1">
                  <c:v>Non</c:v>
                </c:pt>
              </c:strCache>
            </c:strRef>
          </c:cat>
          <c:val>
            <c:numRef>
              <c:f>Feuil1!$B$2:$B$3</c:f>
              <c:numCache>
                <c:formatCode>General</c:formatCode>
                <c:ptCount val="2"/>
                <c:pt idx="0">
                  <c:v>273</c:v>
                </c:pt>
                <c:pt idx="1">
                  <c:v>355</c:v>
                </c:pt>
              </c:numCache>
            </c:numRef>
          </c:val>
          <c:extLst>
            <c:ext xmlns:c16="http://schemas.microsoft.com/office/drawing/2014/chart" uri="{C3380CC4-5D6E-409C-BE32-E72D297353CC}">
              <c16:uniqueId val="{00000004-4EB7-A446-AA6F-A3D8BFC9CCB6}"/>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0.30798046662891504"/>
          <c:y val="0.85899275116604978"/>
          <c:w val="0.37941994892984349"/>
          <c:h val="0.1033640565015424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Feuil1!$B$1</c:f>
              <c:strCache>
                <c:ptCount val="1"/>
                <c:pt idx="0">
                  <c:v>Colonne3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827-0745-9955-E9DC5F7ACE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827-0745-9955-E9DC5F7ACEA5}"/>
              </c:ext>
            </c:extLst>
          </c:dPt>
          <c:cat>
            <c:strRef>
              <c:f>Feuil1!$A$2:$A$3</c:f>
              <c:strCache>
                <c:ptCount val="2"/>
                <c:pt idx="0">
                  <c:v>Oui</c:v>
                </c:pt>
                <c:pt idx="1">
                  <c:v>Non</c:v>
                </c:pt>
              </c:strCache>
            </c:strRef>
          </c:cat>
          <c:val>
            <c:numRef>
              <c:f>Feuil1!$B$2:$B$3</c:f>
              <c:numCache>
                <c:formatCode>0.00%</c:formatCode>
                <c:ptCount val="2"/>
                <c:pt idx="0">
                  <c:v>0.63159999999999994</c:v>
                </c:pt>
                <c:pt idx="1">
                  <c:v>0.36840000000000012</c:v>
                </c:pt>
              </c:numCache>
            </c:numRef>
          </c:val>
          <c:extLst>
            <c:ext xmlns:c16="http://schemas.microsoft.com/office/drawing/2014/chart" uri="{C3380CC4-5D6E-409C-BE32-E72D297353CC}">
              <c16:uniqueId val="{00000004-2827-0745-9955-E9DC5F7ACEA5}"/>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Gill Sans MT" panose="020B0502020104020203"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3-29T23:44:41.431" idx="1">
    <p:pos x="4409" y="278"/>
    <p:text>Cette diapo et la suivante ne sont pas indispensables. Du reste, leur présentation prendraient trop de temps. Je les ai insérées tout juste pour info.</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01T15:15:25.034" idx="4">
    <p:pos x="5525" y="422"/>
    <p:text>Diapo dont on pourrait se passer si le temps fait défaut.</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87BD64-FA6A-E84D-8F85-98101D0ECADD}" type="doc">
      <dgm:prSet loTypeId="urn:microsoft.com/office/officeart/2005/8/layout/arrow3" loCatId="process" qsTypeId="urn:microsoft.com/office/officeart/2005/8/quickstyle/simple1" qsCatId="simple" csTypeId="urn:microsoft.com/office/officeart/2005/8/colors/colorful5" csCatId="colorful" phldr="1"/>
      <dgm:spPr/>
      <dgm:t>
        <a:bodyPr/>
        <a:lstStyle/>
        <a:p>
          <a:endParaRPr lang="fr-FR"/>
        </a:p>
      </dgm:t>
    </dgm:pt>
    <dgm:pt modelId="{CDC4E778-0520-4945-B53A-2F6E7A785DA3}">
      <dgm:prSet phldrT="[Texte]" custT="1"/>
      <dgm:spPr/>
      <dgm:t>
        <a:bodyPr/>
        <a:lstStyle/>
        <a:p>
          <a:pPr algn="ctr">
            <a:buClr>
              <a:schemeClr val="tx2"/>
            </a:buClr>
            <a:buSzPct val="60000"/>
            <a:buFont typeface="Wingdings" charset="2"/>
            <a:buChar char="u"/>
          </a:pPr>
          <a:r>
            <a:rPr lang="fr-FR" sz="1600" b="1" dirty="0">
              <a:latin typeface="Gill Sans MT" panose="020B0502020104020203" pitchFamily="34" charset="0"/>
              <a:ea typeface="+mj-ea"/>
              <a:cs typeface="+mj-cs"/>
            </a:rPr>
            <a:t>La demande d’</a:t>
          </a:r>
          <a:r>
            <a:rPr lang="fr-FR" sz="1600" b="1" dirty="0" err="1">
              <a:latin typeface="Gill Sans MT" panose="020B0502020104020203" pitchFamily="34" charset="0"/>
              <a:ea typeface="+mj-ea"/>
              <a:cs typeface="+mj-cs"/>
            </a:rPr>
            <a:t>enseignant.e.s</a:t>
          </a:r>
          <a:r>
            <a:rPr lang="fr-FR" sz="1600" b="1" dirty="0">
              <a:latin typeface="Gill Sans MT" panose="020B0502020104020203" pitchFamily="34" charset="0"/>
              <a:ea typeface="+mj-ea"/>
              <a:cs typeface="+mj-cs"/>
            </a:rPr>
            <a:t> :</a:t>
          </a:r>
          <a:endParaRPr lang="fr-FR" sz="1600" b="1" dirty="0">
            <a:latin typeface="Gill Sans MT" panose="020B0502020104020203" pitchFamily="34" charset="0"/>
          </a:endParaRPr>
        </a:p>
      </dgm:t>
    </dgm:pt>
    <dgm:pt modelId="{6D0B54E1-46EB-2A46-A018-083A2AF8CAA9}" type="parTrans" cxnId="{98EB499A-30EB-1D41-BE57-CC22BF50474B}">
      <dgm:prSet/>
      <dgm:spPr/>
      <dgm:t>
        <a:bodyPr/>
        <a:lstStyle/>
        <a:p>
          <a:endParaRPr lang="fr-FR" sz="1600"/>
        </a:p>
      </dgm:t>
    </dgm:pt>
    <dgm:pt modelId="{740DD4B6-98AD-EF46-9AAD-4FF80AD46A0A}" type="sibTrans" cxnId="{98EB499A-30EB-1D41-BE57-CC22BF50474B}">
      <dgm:prSet/>
      <dgm:spPr/>
      <dgm:t>
        <a:bodyPr/>
        <a:lstStyle/>
        <a:p>
          <a:endParaRPr lang="fr-FR" sz="1600"/>
        </a:p>
      </dgm:t>
    </dgm:pt>
    <dgm:pt modelId="{33601EF5-C2F5-A946-BF55-DA146122D726}">
      <dgm:prSet custT="1"/>
      <dgm:spPr/>
      <dgm:t>
        <a:bodyPr/>
        <a:lstStyle/>
        <a:p>
          <a:pPr algn="l"/>
          <a:r>
            <a:rPr lang="fr-FR" sz="1600" dirty="0">
              <a:latin typeface="Gill Sans MT" panose="020B0502020104020203" pitchFamily="34" charset="0"/>
            </a:rPr>
            <a:t>Correspond aux besoins du système éducatif en termes d’</a:t>
          </a:r>
          <a:r>
            <a:rPr lang="fr-FR" sz="1600" dirty="0" err="1">
              <a:latin typeface="Gill Sans MT" panose="020B0502020104020203" pitchFamily="34" charset="0"/>
            </a:rPr>
            <a:t>enseignant.e.s</a:t>
          </a:r>
          <a:r>
            <a:rPr lang="fr-FR" sz="1600" dirty="0">
              <a:latin typeface="Gill Sans MT" panose="020B0502020104020203" pitchFamily="34" charset="0"/>
            </a:rPr>
            <a:t> pour combler les postes.</a:t>
          </a:r>
        </a:p>
      </dgm:t>
    </dgm:pt>
    <dgm:pt modelId="{75E00DB4-F722-D240-97DD-5294CF87D966}" type="parTrans" cxnId="{ADB1D164-47EA-714A-B8D6-0A4F25E964E4}">
      <dgm:prSet/>
      <dgm:spPr/>
      <dgm:t>
        <a:bodyPr/>
        <a:lstStyle/>
        <a:p>
          <a:endParaRPr lang="fr-FR" sz="1600"/>
        </a:p>
      </dgm:t>
    </dgm:pt>
    <dgm:pt modelId="{876BAB33-454A-0B47-914A-6AE75BC60AD5}" type="sibTrans" cxnId="{ADB1D164-47EA-714A-B8D6-0A4F25E964E4}">
      <dgm:prSet/>
      <dgm:spPr/>
      <dgm:t>
        <a:bodyPr/>
        <a:lstStyle/>
        <a:p>
          <a:endParaRPr lang="fr-FR" sz="1600"/>
        </a:p>
      </dgm:t>
    </dgm:pt>
    <dgm:pt modelId="{BC9782FC-9ACC-104D-B344-CC041B34A83A}">
      <dgm:prSet custT="1"/>
      <dgm:spPr/>
      <dgm:t>
        <a:bodyPr/>
        <a:lstStyle/>
        <a:p>
          <a:pPr algn="l"/>
          <a:r>
            <a:rPr lang="fr-FR" sz="1600" dirty="0">
              <a:latin typeface="Gill Sans MT" panose="020B0502020104020203" pitchFamily="34" charset="0"/>
            </a:rPr>
            <a:t>Influencée par la </a:t>
          </a:r>
          <a:r>
            <a:rPr lang="fr-FR" sz="1600" u="sng" dirty="0">
              <a:latin typeface="Gill Sans MT" panose="020B0502020104020203" pitchFamily="34" charset="0"/>
            </a:rPr>
            <a:t>croissance démographique</a:t>
          </a:r>
          <a:r>
            <a:rPr lang="fr-FR" sz="1600" dirty="0">
              <a:latin typeface="Gill Sans MT" panose="020B0502020104020203" pitchFamily="34" charset="0"/>
            </a:rPr>
            <a:t>, la </a:t>
          </a:r>
          <a:r>
            <a:rPr lang="fr-FR" sz="1600" u="sng" dirty="0">
              <a:latin typeface="Gill Sans MT" panose="020B0502020104020203" pitchFamily="34" charset="0"/>
            </a:rPr>
            <a:t>participation scolaire</a:t>
          </a:r>
          <a:r>
            <a:rPr lang="fr-FR" sz="1600" dirty="0">
              <a:latin typeface="Gill Sans MT" panose="020B0502020104020203" pitchFamily="34" charset="0"/>
            </a:rPr>
            <a:t>, les </a:t>
          </a:r>
          <a:r>
            <a:rPr lang="fr-FR" sz="1600" u="sng" dirty="0">
              <a:latin typeface="Gill Sans MT" panose="020B0502020104020203" pitchFamily="34" charset="0"/>
            </a:rPr>
            <a:t>politiques éducatives</a:t>
          </a:r>
          <a:r>
            <a:rPr lang="fr-FR" sz="1600" u="none" dirty="0">
              <a:latin typeface="Gill Sans MT" panose="020B0502020104020203" pitchFamily="34" charset="0"/>
            </a:rPr>
            <a:t> </a:t>
          </a:r>
          <a:r>
            <a:rPr lang="fr-FR" sz="1600" dirty="0">
              <a:latin typeface="Gill Sans MT" panose="020B0502020104020203" pitchFamily="34" charset="0"/>
            </a:rPr>
            <a:t>et les </a:t>
          </a:r>
          <a:r>
            <a:rPr lang="fr-FR" sz="1600" u="sng" dirty="0">
              <a:latin typeface="Gill Sans MT" panose="020B0502020104020203" pitchFamily="34" charset="0"/>
            </a:rPr>
            <a:t>flux des </a:t>
          </a:r>
          <a:r>
            <a:rPr lang="fr-FR" sz="1600" u="sng" dirty="0" err="1">
              <a:latin typeface="Gill Sans MT" panose="020B0502020104020203" pitchFamily="34" charset="0"/>
            </a:rPr>
            <a:t>enseignant.e.s</a:t>
          </a:r>
          <a:r>
            <a:rPr lang="fr-FR" sz="1600" u="none" dirty="0">
              <a:latin typeface="Gill Sans MT" panose="020B0502020104020203" pitchFamily="34" charset="0"/>
            </a:rPr>
            <a:t> </a:t>
          </a:r>
          <a:r>
            <a:rPr lang="fr-FR" sz="1600" dirty="0">
              <a:latin typeface="Gill Sans MT" panose="020B0502020104020203" pitchFamily="34" charset="0"/>
            </a:rPr>
            <a:t>dans le système. Peut être renseignée notamment par l’évolution du ratio élèves-</a:t>
          </a:r>
          <a:r>
            <a:rPr lang="fr-FR" sz="1600" dirty="0" err="1">
              <a:latin typeface="Gill Sans MT" panose="020B0502020104020203" pitchFamily="34" charset="0"/>
            </a:rPr>
            <a:t>enseignant.e</a:t>
          </a:r>
          <a:r>
            <a:rPr lang="fr-FR" sz="1600" dirty="0">
              <a:latin typeface="Gill Sans MT" panose="020B0502020104020203" pitchFamily="34" charset="0"/>
            </a:rPr>
            <a:t>. </a:t>
          </a:r>
        </a:p>
      </dgm:t>
    </dgm:pt>
    <dgm:pt modelId="{52065567-A0FA-F045-8FC0-B593814B9217}" type="parTrans" cxnId="{F2415457-4B6C-D643-93AF-1A4DA5673DC4}">
      <dgm:prSet/>
      <dgm:spPr/>
      <dgm:t>
        <a:bodyPr/>
        <a:lstStyle/>
        <a:p>
          <a:endParaRPr lang="fr-FR" sz="1600"/>
        </a:p>
      </dgm:t>
    </dgm:pt>
    <dgm:pt modelId="{CE4A93D4-A2AE-074F-9043-BAD653A1A71C}" type="sibTrans" cxnId="{F2415457-4B6C-D643-93AF-1A4DA5673DC4}">
      <dgm:prSet/>
      <dgm:spPr/>
      <dgm:t>
        <a:bodyPr/>
        <a:lstStyle/>
        <a:p>
          <a:endParaRPr lang="fr-FR" sz="1600"/>
        </a:p>
      </dgm:t>
    </dgm:pt>
    <dgm:pt modelId="{895541AD-50F7-EE43-A54B-BA8C59CAAE42}">
      <dgm:prSet custT="1"/>
      <dgm:spPr/>
      <dgm:t>
        <a:bodyPr/>
        <a:lstStyle/>
        <a:p>
          <a:pPr algn="ctr"/>
          <a:r>
            <a:rPr lang="fr-FR" sz="1600" b="1" dirty="0">
              <a:latin typeface="Gill Sans MT" panose="020B0502020104020203" pitchFamily="34" charset="0"/>
              <a:ea typeface="+mj-ea"/>
              <a:cs typeface="+mj-cs"/>
            </a:rPr>
            <a:t>L’offre d’</a:t>
          </a:r>
          <a:r>
            <a:rPr lang="fr-FR" sz="1600" b="1" dirty="0" err="1">
              <a:latin typeface="Gill Sans MT" panose="020B0502020104020203" pitchFamily="34" charset="0"/>
              <a:ea typeface="+mj-ea"/>
              <a:cs typeface="+mj-cs"/>
            </a:rPr>
            <a:t>enseignant.e.s</a:t>
          </a:r>
          <a:r>
            <a:rPr lang="fr-FR" sz="1600" b="1" dirty="0">
              <a:latin typeface="Gill Sans MT" panose="020B0502020104020203" pitchFamily="34" charset="0"/>
              <a:ea typeface="+mj-ea"/>
              <a:cs typeface="+mj-cs"/>
            </a:rPr>
            <a:t> :</a:t>
          </a:r>
        </a:p>
      </dgm:t>
    </dgm:pt>
    <dgm:pt modelId="{E622EE9A-CE1E-794A-A77C-59F9EB436364}" type="parTrans" cxnId="{7139FAAA-7831-8549-A82F-4E6D29743930}">
      <dgm:prSet/>
      <dgm:spPr/>
      <dgm:t>
        <a:bodyPr/>
        <a:lstStyle/>
        <a:p>
          <a:endParaRPr lang="fr-FR" sz="1600"/>
        </a:p>
      </dgm:t>
    </dgm:pt>
    <dgm:pt modelId="{D7B5997D-E441-A349-B677-86B78D32D4F5}" type="sibTrans" cxnId="{7139FAAA-7831-8549-A82F-4E6D29743930}">
      <dgm:prSet/>
      <dgm:spPr/>
      <dgm:t>
        <a:bodyPr/>
        <a:lstStyle/>
        <a:p>
          <a:endParaRPr lang="fr-FR" sz="1600"/>
        </a:p>
      </dgm:t>
    </dgm:pt>
    <dgm:pt modelId="{A7375D40-4A78-164B-BA82-3617803EE7A7}">
      <dgm:prSet custT="1"/>
      <dgm:spPr/>
      <dgm:t>
        <a:bodyPr/>
        <a:lstStyle/>
        <a:p>
          <a:pPr algn="l"/>
          <a:r>
            <a:rPr lang="fr-FR" sz="1600" dirty="0">
              <a:latin typeface="Gill Sans MT" panose="020B0502020104020203" pitchFamily="34" charset="0"/>
            </a:rPr>
            <a:t>Correspond au nombre d’</a:t>
          </a:r>
          <a:r>
            <a:rPr lang="fr-FR" sz="1600" dirty="0" err="1">
              <a:latin typeface="Gill Sans MT" panose="020B0502020104020203" pitchFamily="34" charset="0"/>
            </a:rPr>
            <a:t>enseignant.e.s</a:t>
          </a:r>
          <a:r>
            <a:rPr lang="fr-FR" sz="1600" dirty="0">
              <a:latin typeface="Gill Sans MT" panose="020B0502020104020203" pitchFamily="34" charset="0"/>
            </a:rPr>
            <a:t> </a:t>
          </a:r>
          <a:r>
            <a:rPr lang="fr-FR" sz="1600" dirty="0" err="1">
              <a:latin typeface="Gill Sans MT" panose="020B0502020104020203" pitchFamily="34" charset="0"/>
            </a:rPr>
            <a:t>qualifié.e.s</a:t>
          </a:r>
          <a:r>
            <a:rPr lang="fr-FR" sz="1600" dirty="0">
              <a:latin typeface="Gill Sans MT" panose="020B0502020104020203" pitchFamily="34" charset="0"/>
            </a:rPr>
            <a:t> </a:t>
          </a:r>
          <a:r>
            <a:rPr lang="fr-FR" sz="1600" dirty="0" err="1">
              <a:latin typeface="Gill Sans MT" panose="020B0502020104020203" pitchFamily="34" charset="0"/>
            </a:rPr>
            <a:t>disposé.e.s</a:t>
          </a:r>
          <a:r>
            <a:rPr lang="fr-FR" sz="1600" dirty="0">
              <a:latin typeface="Gill Sans MT" panose="020B0502020104020203" pitchFamily="34" charset="0"/>
            </a:rPr>
            <a:t> à enseigner. </a:t>
          </a:r>
        </a:p>
      </dgm:t>
    </dgm:pt>
    <dgm:pt modelId="{B02EC8CF-A1C1-CD4C-B2EA-508951357BFE}" type="parTrans" cxnId="{6988A832-7625-4041-BF80-FC6B599DBBA6}">
      <dgm:prSet/>
      <dgm:spPr/>
      <dgm:t>
        <a:bodyPr/>
        <a:lstStyle/>
        <a:p>
          <a:endParaRPr lang="fr-FR" sz="1600"/>
        </a:p>
      </dgm:t>
    </dgm:pt>
    <dgm:pt modelId="{1CD0D26C-8746-FD44-B5BB-00DFC730CDDF}" type="sibTrans" cxnId="{6988A832-7625-4041-BF80-FC6B599DBBA6}">
      <dgm:prSet/>
      <dgm:spPr/>
      <dgm:t>
        <a:bodyPr/>
        <a:lstStyle/>
        <a:p>
          <a:endParaRPr lang="fr-FR" sz="1600"/>
        </a:p>
      </dgm:t>
    </dgm:pt>
    <dgm:pt modelId="{0D723EBD-81C3-1842-8671-5141BD85E075}">
      <dgm:prSet custT="1"/>
      <dgm:spPr/>
      <dgm:t>
        <a:bodyPr/>
        <a:lstStyle/>
        <a:p>
          <a:pPr algn="l"/>
          <a:r>
            <a:rPr lang="fr-FR" sz="1600" dirty="0">
              <a:latin typeface="Gill Sans MT" panose="020B0502020104020203" pitchFamily="34" charset="0"/>
            </a:rPr>
            <a:t>Influencée par les </a:t>
          </a:r>
          <a:r>
            <a:rPr lang="fr-FR" sz="1600" u="sng" dirty="0">
              <a:latin typeface="Gill Sans MT" panose="020B0502020104020203" pitchFamily="34" charset="0"/>
            </a:rPr>
            <a:t>flux d’</a:t>
          </a:r>
          <a:r>
            <a:rPr lang="fr-FR" sz="1600" u="sng" dirty="0" err="1">
              <a:latin typeface="Gill Sans MT" panose="020B0502020104020203" pitchFamily="34" charset="0"/>
            </a:rPr>
            <a:t>enseignant.e.s</a:t>
          </a:r>
          <a:r>
            <a:rPr lang="fr-FR" sz="1600" dirty="0">
              <a:latin typeface="Gill Sans MT" panose="020B0502020104020203" pitchFamily="34" charset="0"/>
            </a:rPr>
            <a:t> dans le système et les </a:t>
          </a:r>
          <a:r>
            <a:rPr lang="fr-FR" sz="1600" u="sng" dirty="0">
              <a:latin typeface="Gill Sans MT" panose="020B0502020104020203" pitchFamily="34" charset="0"/>
            </a:rPr>
            <a:t>politiques de gestion des </a:t>
          </a:r>
          <a:r>
            <a:rPr lang="fr-FR" sz="1600" u="sng" dirty="0" err="1">
              <a:latin typeface="Gill Sans MT" panose="020B0502020104020203" pitchFamily="34" charset="0"/>
            </a:rPr>
            <a:t>enseignant.e.s</a:t>
          </a:r>
          <a:r>
            <a:rPr lang="fr-FR" sz="1600" dirty="0">
              <a:latin typeface="Gill Sans MT" panose="020B0502020104020203" pitchFamily="34" charset="0"/>
            </a:rPr>
            <a:t>.</a:t>
          </a:r>
        </a:p>
      </dgm:t>
    </dgm:pt>
    <dgm:pt modelId="{9F8F5DFA-54D9-984A-9B40-6A9F74AACA78}" type="parTrans" cxnId="{92A4E105-D339-A24E-9304-B3C3CBBF3EFC}">
      <dgm:prSet/>
      <dgm:spPr/>
      <dgm:t>
        <a:bodyPr/>
        <a:lstStyle/>
        <a:p>
          <a:endParaRPr lang="fr-FR" sz="1600"/>
        </a:p>
      </dgm:t>
    </dgm:pt>
    <dgm:pt modelId="{A5F21BE9-45BB-ED48-BFDF-0C20E335F1F9}" type="sibTrans" cxnId="{92A4E105-D339-A24E-9304-B3C3CBBF3EFC}">
      <dgm:prSet/>
      <dgm:spPr/>
      <dgm:t>
        <a:bodyPr/>
        <a:lstStyle/>
        <a:p>
          <a:endParaRPr lang="fr-FR" sz="1600"/>
        </a:p>
      </dgm:t>
    </dgm:pt>
    <dgm:pt modelId="{052756A5-C195-6C4B-BD26-C048EFD17024}" type="pres">
      <dgm:prSet presAssocID="{6087BD64-FA6A-E84D-8F85-98101D0ECADD}" presName="compositeShape" presStyleCnt="0">
        <dgm:presLayoutVars>
          <dgm:chMax val="2"/>
          <dgm:dir/>
          <dgm:resizeHandles val="exact"/>
        </dgm:presLayoutVars>
      </dgm:prSet>
      <dgm:spPr/>
    </dgm:pt>
    <dgm:pt modelId="{5ABF7303-9868-6A47-8C5A-14D85FA85843}" type="pres">
      <dgm:prSet presAssocID="{6087BD64-FA6A-E84D-8F85-98101D0ECADD}" presName="divider" presStyleLbl="fgShp" presStyleIdx="0" presStyleCnt="1"/>
      <dgm:spPr/>
    </dgm:pt>
    <dgm:pt modelId="{DADF7612-BD00-434C-AE51-1D6D4D4BF1D6}" type="pres">
      <dgm:prSet presAssocID="{CDC4E778-0520-4945-B53A-2F6E7A785DA3}" presName="downArrow" presStyleLbl="node1" presStyleIdx="0" presStyleCnt="2"/>
      <dgm:spPr/>
    </dgm:pt>
    <dgm:pt modelId="{5AE19C8A-B277-8D44-8516-49C832DDEEBF}" type="pres">
      <dgm:prSet presAssocID="{CDC4E778-0520-4945-B53A-2F6E7A785DA3}" presName="downArrowText" presStyleLbl="revTx" presStyleIdx="0" presStyleCnt="2" custScaleX="182487" custScaleY="108638" custLinFactNeighborX="-892" custLinFactNeighborY="3419">
        <dgm:presLayoutVars>
          <dgm:bulletEnabled val="1"/>
        </dgm:presLayoutVars>
      </dgm:prSet>
      <dgm:spPr/>
    </dgm:pt>
    <dgm:pt modelId="{B3DCDA42-17B0-3B4D-A339-1FDFCB4573E3}" type="pres">
      <dgm:prSet presAssocID="{895541AD-50F7-EE43-A54B-BA8C59CAAE42}" presName="upArrow" presStyleLbl="node1" presStyleIdx="1" presStyleCnt="2"/>
      <dgm:spPr/>
    </dgm:pt>
    <dgm:pt modelId="{D49BFDDD-4799-EB4A-9CF3-2CBFFBC4B315}" type="pres">
      <dgm:prSet presAssocID="{895541AD-50F7-EE43-A54B-BA8C59CAAE42}" presName="upArrowText" presStyleLbl="revTx" presStyleIdx="1" presStyleCnt="2" custScaleX="159002" custScaleY="87944" custLinFactNeighborX="7728" custLinFactNeighborY="-4642">
        <dgm:presLayoutVars>
          <dgm:bulletEnabled val="1"/>
        </dgm:presLayoutVars>
      </dgm:prSet>
      <dgm:spPr/>
    </dgm:pt>
  </dgm:ptLst>
  <dgm:cxnLst>
    <dgm:cxn modelId="{92A4E105-D339-A24E-9304-B3C3CBBF3EFC}" srcId="{895541AD-50F7-EE43-A54B-BA8C59CAAE42}" destId="{0D723EBD-81C3-1842-8671-5141BD85E075}" srcOrd="1" destOrd="0" parTransId="{9F8F5DFA-54D9-984A-9B40-6A9F74AACA78}" sibTransId="{A5F21BE9-45BB-ED48-BFDF-0C20E335F1F9}"/>
    <dgm:cxn modelId="{6988A832-7625-4041-BF80-FC6B599DBBA6}" srcId="{895541AD-50F7-EE43-A54B-BA8C59CAAE42}" destId="{A7375D40-4A78-164B-BA82-3617803EE7A7}" srcOrd="0" destOrd="0" parTransId="{B02EC8CF-A1C1-CD4C-B2EA-508951357BFE}" sibTransId="{1CD0D26C-8746-FD44-B5BB-00DFC730CDDF}"/>
    <dgm:cxn modelId="{C7F7CF42-0635-E84B-8BE7-271BA3BA8743}" type="presOf" srcId="{0D723EBD-81C3-1842-8671-5141BD85E075}" destId="{D49BFDDD-4799-EB4A-9CF3-2CBFFBC4B315}" srcOrd="0" destOrd="2" presId="urn:microsoft.com/office/officeart/2005/8/layout/arrow3"/>
    <dgm:cxn modelId="{B68C494B-2E0C-E943-BAAC-CC8530EBA5B6}" type="presOf" srcId="{895541AD-50F7-EE43-A54B-BA8C59CAAE42}" destId="{D49BFDDD-4799-EB4A-9CF3-2CBFFBC4B315}" srcOrd="0" destOrd="0" presId="urn:microsoft.com/office/officeart/2005/8/layout/arrow3"/>
    <dgm:cxn modelId="{2DB4CC55-F987-C84D-8FF6-ECDB4F8D7850}" type="presOf" srcId="{BC9782FC-9ACC-104D-B344-CC041B34A83A}" destId="{5AE19C8A-B277-8D44-8516-49C832DDEEBF}" srcOrd="0" destOrd="2" presId="urn:microsoft.com/office/officeart/2005/8/layout/arrow3"/>
    <dgm:cxn modelId="{F2415457-4B6C-D643-93AF-1A4DA5673DC4}" srcId="{CDC4E778-0520-4945-B53A-2F6E7A785DA3}" destId="{BC9782FC-9ACC-104D-B344-CC041B34A83A}" srcOrd="1" destOrd="0" parTransId="{52065567-A0FA-F045-8FC0-B593814B9217}" sibTransId="{CE4A93D4-A2AE-074F-9043-BAD653A1A71C}"/>
    <dgm:cxn modelId="{ADB1D164-47EA-714A-B8D6-0A4F25E964E4}" srcId="{CDC4E778-0520-4945-B53A-2F6E7A785DA3}" destId="{33601EF5-C2F5-A946-BF55-DA146122D726}" srcOrd="0" destOrd="0" parTransId="{75E00DB4-F722-D240-97DD-5294CF87D966}" sibTransId="{876BAB33-454A-0B47-914A-6AE75BC60AD5}"/>
    <dgm:cxn modelId="{BB0BFF6E-8E00-B947-815B-B8F199ABFE25}" type="presOf" srcId="{A7375D40-4A78-164B-BA82-3617803EE7A7}" destId="{D49BFDDD-4799-EB4A-9CF3-2CBFFBC4B315}" srcOrd="0" destOrd="1" presId="urn:microsoft.com/office/officeart/2005/8/layout/arrow3"/>
    <dgm:cxn modelId="{98EB499A-30EB-1D41-BE57-CC22BF50474B}" srcId="{6087BD64-FA6A-E84D-8F85-98101D0ECADD}" destId="{CDC4E778-0520-4945-B53A-2F6E7A785DA3}" srcOrd="0" destOrd="0" parTransId="{6D0B54E1-46EB-2A46-A018-083A2AF8CAA9}" sibTransId="{740DD4B6-98AD-EF46-9AAD-4FF80AD46A0A}"/>
    <dgm:cxn modelId="{7139FAAA-7831-8549-A82F-4E6D29743930}" srcId="{6087BD64-FA6A-E84D-8F85-98101D0ECADD}" destId="{895541AD-50F7-EE43-A54B-BA8C59CAAE42}" srcOrd="1" destOrd="0" parTransId="{E622EE9A-CE1E-794A-A77C-59F9EB436364}" sibTransId="{D7B5997D-E441-A349-B677-86B78D32D4F5}"/>
    <dgm:cxn modelId="{FF82B0B8-E537-3947-88FD-4BC44FE84511}" type="presOf" srcId="{6087BD64-FA6A-E84D-8F85-98101D0ECADD}" destId="{052756A5-C195-6C4B-BD26-C048EFD17024}" srcOrd="0" destOrd="0" presId="urn:microsoft.com/office/officeart/2005/8/layout/arrow3"/>
    <dgm:cxn modelId="{BF4F93C9-0F27-174B-AF97-186A23CF8B71}" type="presOf" srcId="{CDC4E778-0520-4945-B53A-2F6E7A785DA3}" destId="{5AE19C8A-B277-8D44-8516-49C832DDEEBF}" srcOrd="0" destOrd="0" presId="urn:microsoft.com/office/officeart/2005/8/layout/arrow3"/>
    <dgm:cxn modelId="{629BB3D1-DE62-D14C-8934-4467BFB3A31B}" type="presOf" srcId="{33601EF5-C2F5-A946-BF55-DA146122D726}" destId="{5AE19C8A-B277-8D44-8516-49C832DDEEBF}" srcOrd="0" destOrd="1" presId="urn:microsoft.com/office/officeart/2005/8/layout/arrow3"/>
    <dgm:cxn modelId="{117994CB-702B-694D-AB87-81DAA989DC4B}" type="presParOf" srcId="{052756A5-C195-6C4B-BD26-C048EFD17024}" destId="{5ABF7303-9868-6A47-8C5A-14D85FA85843}" srcOrd="0" destOrd="0" presId="urn:microsoft.com/office/officeart/2005/8/layout/arrow3"/>
    <dgm:cxn modelId="{539426EC-7566-0044-98EC-FB385FE75EA3}" type="presParOf" srcId="{052756A5-C195-6C4B-BD26-C048EFD17024}" destId="{DADF7612-BD00-434C-AE51-1D6D4D4BF1D6}" srcOrd="1" destOrd="0" presId="urn:microsoft.com/office/officeart/2005/8/layout/arrow3"/>
    <dgm:cxn modelId="{BAA8758F-35D7-FE4D-9E67-9A40F53081CD}" type="presParOf" srcId="{052756A5-C195-6C4B-BD26-C048EFD17024}" destId="{5AE19C8A-B277-8D44-8516-49C832DDEEBF}" srcOrd="2" destOrd="0" presId="urn:microsoft.com/office/officeart/2005/8/layout/arrow3"/>
    <dgm:cxn modelId="{72E565F0-08DB-CA43-9D5A-9BC9741BA15F}" type="presParOf" srcId="{052756A5-C195-6C4B-BD26-C048EFD17024}" destId="{B3DCDA42-17B0-3B4D-A339-1FDFCB4573E3}" srcOrd="3" destOrd="0" presId="urn:microsoft.com/office/officeart/2005/8/layout/arrow3"/>
    <dgm:cxn modelId="{C2561419-122E-D24B-BB99-392DD8DDDCFA}" type="presParOf" srcId="{052756A5-C195-6C4B-BD26-C048EFD17024}" destId="{D49BFDDD-4799-EB4A-9CF3-2CBFFBC4B315}"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4D857E-465B-4272-A480-CDB54AB1837E}" type="doc">
      <dgm:prSet loTypeId="urn:microsoft.com/office/officeart/2008/layout/VerticalCurvedList" loCatId="hierarchy" qsTypeId="urn:microsoft.com/office/officeart/2005/8/quickstyle/simple3" qsCatId="simple" csTypeId="urn:microsoft.com/office/officeart/2005/8/colors/accent3_1" csCatId="accent3" phldr="1"/>
      <dgm:spPr/>
      <dgm:t>
        <a:bodyPr/>
        <a:lstStyle/>
        <a:p>
          <a:endParaRPr lang="fr-FR"/>
        </a:p>
      </dgm:t>
    </dgm:pt>
    <dgm:pt modelId="{D1214D13-ED5D-4E00-9E93-2EA3FDA0975E}">
      <dgm:prSet phldrT="[Texte]" custT="1"/>
      <dgm:spPr/>
      <dgm:t>
        <a:bodyPr/>
        <a:lstStyle/>
        <a:p>
          <a:r>
            <a:rPr lang="fr-FR" sz="1800" b="1" dirty="0">
              <a:latin typeface="Gill Sans MT" panose="020B0502020104020203" pitchFamily="34" charset="0"/>
            </a:rPr>
            <a:t>Départs à la retraite : </a:t>
          </a:r>
          <a:r>
            <a:rPr lang="fr-FR" sz="1800" b="0" dirty="0">
              <a:latin typeface="Gill Sans MT" panose="020B0502020104020203" pitchFamily="34" charset="0"/>
            </a:rPr>
            <a:t>plusieurs départs à la retraite d’enseignants et de directions dans les 5 prochaines années</a:t>
          </a:r>
        </a:p>
      </dgm:t>
    </dgm:pt>
    <dgm:pt modelId="{6CD44A59-96B1-4032-B83F-BCB7E0150423}" type="parTrans" cxnId="{979D9DB9-364E-4BB4-A98C-A4D6AD01AFE8}">
      <dgm:prSet/>
      <dgm:spPr/>
      <dgm:t>
        <a:bodyPr/>
        <a:lstStyle/>
        <a:p>
          <a:endParaRPr lang="fr-FR" sz="1800" b="1">
            <a:solidFill>
              <a:schemeClr val="tx1"/>
            </a:solidFill>
          </a:endParaRPr>
        </a:p>
      </dgm:t>
    </dgm:pt>
    <dgm:pt modelId="{099B43C9-6511-4DFD-8327-DE45535B1F50}" type="sibTrans" cxnId="{979D9DB9-364E-4BB4-A98C-A4D6AD01AFE8}">
      <dgm:prSet/>
      <dgm:spPr/>
      <dgm:t>
        <a:bodyPr/>
        <a:lstStyle/>
        <a:p>
          <a:endParaRPr lang="fr-FR" sz="1800" b="1">
            <a:solidFill>
              <a:schemeClr val="tx1"/>
            </a:solidFill>
          </a:endParaRPr>
        </a:p>
      </dgm:t>
    </dgm:pt>
    <dgm:pt modelId="{06EAC7B4-C867-4CCA-8DD7-41C80DEDD234}">
      <dgm:prSet phldrT="[Texte]" custT="1"/>
      <dgm:spPr/>
      <dgm:t>
        <a:bodyPr/>
        <a:lstStyle/>
        <a:p>
          <a:r>
            <a:rPr lang="fr-FR" sz="1800" b="1" kern="1200" dirty="0">
              <a:latin typeface="Gill Sans MT" panose="020B0502020104020203" pitchFamily="34" charset="0"/>
              <a:ea typeface="+mn-ea"/>
              <a:cs typeface="+mn-cs"/>
            </a:rPr>
            <a:t>Difficultés d’assurer la relève </a:t>
          </a:r>
          <a:r>
            <a:rPr lang="fr-FR" sz="1800" b="1" kern="1200" dirty="0">
              <a:latin typeface="Gill Sans MT" panose="020B0502020104020203" pitchFamily="34" charset="0"/>
            </a:rPr>
            <a:t>: </a:t>
          </a:r>
          <a:r>
            <a:rPr lang="fr-FR" sz="1800" b="0" kern="1200" dirty="0">
              <a:latin typeface="Gill Sans MT" panose="020B0502020104020203" pitchFamily="34" charset="0"/>
            </a:rPr>
            <a:t>diminution ou stagnation du nombre d’étudiants en formation des maîtres à l’UQAT, selon les programmes.</a:t>
          </a:r>
        </a:p>
      </dgm:t>
    </dgm:pt>
    <dgm:pt modelId="{B7603277-184D-4A75-8CE4-6CFB03A01E65}" type="parTrans" cxnId="{F221AC40-36E6-415D-BA0B-502E4898B4A3}">
      <dgm:prSet/>
      <dgm:spPr/>
      <dgm:t>
        <a:bodyPr/>
        <a:lstStyle/>
        <a:p>
          <a:endParaRPr lang="fr-FR" sz="1800" b="1">
            <a:solidFill>
              <a:schemeClr val="tx1"/>
            </a:solidFill>
          </a:endParaRPr>
        </a:p>
      </dgm:t>
    </dgm:pt>
    <dgm:pt modelId="{12BC7ED1-0BB7-4CB4-9AA6-5AD5D0FF1231}" type="sibTrans" cxnId="{F221AC40-36E6-415D-BA0B-502E4898B4A3}">
      <dgm:prSet/>
      <dgm:spPr/>
      <dgm:t>
        <a:bodyPr/>
        <a:lstStyle/>
        <a:p>
          <a:endParaRPr lang="fr-FR" sz="1800" b="1">
            <a:solidFill>
              <a:schemeClr val="tx1"/>
            </a:solidFill>
          </a:endParaRPr>
        </a:p>
      </dgm:t>
    </dgm:pt>
    <dgm:pt modelId="{0BE19A53-3395-406C-AA2E-0F9E7938842B}">
      <dgm:prSet phldrT="[Texte]" custT="1"/>
      <dgm:spPr/>
      <dgm:t>
        <a:bodyPr/>
        <a:lstStyle/>
        <a:p>
          <a:r>
            <a:rPr lang="fr-FR" sz="1800" b="1" kern="1200" dirty="0">
              <a:latin typeface="Gill Sans MT" panose="020B0502020104020203" pitchFamily="34" charset="0"/>
            </a:rPr>
            <a:t>Défis </a:t>
          </a:r>
          <a:r>
            <a:rPr lang="fr-FR" sz="1800" b="1" kern="1200" dirty="0">
              <a:latin typeface="Gill Sans MT" panose="020B0502020104020203" pitchFamily="34" charset="0"/>
              <a:ea typeface="+mn-ea"/>
              <a:cs typeface="+mn-cs"/>
            </a:rPr>
            <a:t>d’attirer, de recruter et de retenir suffisamment d’enseignants </a:t>
          </a:r>
          <a:r>
            <a:rPr lang="fr-FR" sz="1800" b="1" kern="1200" dirty="0">
              <a:latin typeface="Gill Sans MT" panose="020B0502020104020203" pitchFamily="34" charset="0"/>
            </a:rPr>
            <a:t>pour répondre aux besoins de l’Abitibi-Témiscamingue et du Nord-du-Québec </a:t>
          </a:r>
        </a:p>
      </dgm:t>
    </dgm:pt>
    <dgm:pt modelId="{645CE608-CFA2-4155-AFF4-173411739973}" type="parTrans" cxnId="{48B43CBC-8F39-42C7-A6F9-F8B35E3C8300}">
      <dgm:prSet/>
      <dgm:spPr/>
      <dgm:t>
        <a:bodyPr/>
        <a:lstStyle/>
        <a:p>
          <a:endParaRPr lang="fr-FR" sz="1800" b="1">
            <a:solidFill>
              <a:schemeClr val="tx1"/>
            </a:solidFill>
          </a:endParaRPr>
        </a:p>
      </dgm:t>
    </dgm:pt>
    <dgm:pt modelId="{BFF2B001-6997-40C8-91D1-012C2F7406C2}" type="sibTrans" cxnId="{48B43CBC-8F39-42C7-A6F9-F8B35E3C8300}">
      <dgm:prSet/>
      <dgm:spPr/>
      <dgm:t>
        <a:bodyPr/>
        <a:lstStyle/>
        <a:p>
          <a:endParaRPr lang="fr-FR" sz="1800" b="1">
            <a:solidFill>
              <a:schemeClr val="tx1"/>
            </a:solidFill>
          </a:endParaRPr>
        </a:p>
      </dgm:t>
    </dgm:pt>
    <dgm:pt modelId="{1DCB4D10-42EB-924F-BE4C-602C8B01EC29}">
      <dgm:prSet custT="1"/>
      <dgm:spPr/>
      <dgm:t>
        <a:bodyPr/>
        <a:lstStyle/>
        <a:p>
          <a:r>
            <a:rPr lang="fr-FR" sz="1800" b="1" kern="1200" dirty="0">
              <a:latin typeface="Gill Sans MT" panose="020B0502020104020203" pitchFamily="34" charset="0"/>
            </a:rPr>
            <a:t>Contexte de </a:t>
          </a:r>
          <a:r>
            <a:rPr lang="fr-FR" sz="1800" b="1" kern="1200" dirty="0">
              <a:latin typeface="Gill Sans MT" panose="020B0502020104020203" pitchFamily="34" charset="0"/>
              <a:ea typeface="+mn-ea"/>
              <a:cs typeface="+mn-cs"/>
            </a:rPr>
            <a:t>plein emploi </a:t>
          </a:r>
          <a:r>
            <a:rPr lang="fr-FR" sz="1800" b="1" kern="1200" dirty="0">
              <a:latin typeface="Gill Sans MT" panose="020B0502020104020203" pitchFamily="34" charset="0"/>
            </a:rPr>
            <a:t>et marché du travail très concurrentiel </a:t>
          </a:r>
        </a:p>
      </dgm:t>
    </dgm:pt>
    <dgm:pt modelId="{14BC3F00-C3EA-0C4C-BE3B-D5F0ECA37E91}" type="parTrans" cxnId="{7B035251-5986-9F46-8087-7C8D07D74099}">
      <dgm:prSet/>
      <dgm:spPr/>
      <dgm:t>
        <a:bodyPr/>
        <a:lstStyle/>
        <a:p>
          <a:endParaRPr lang="fr-FR" sz="1800" b="1">
            <a:solidFill>
              <a:schemeClr val="tx1"/>
            </a:solidFill>
          </a:endParaRPr>
        </a:p>
      </dgm:t>
    </dgm:pt>
    <dgm:pt modelId="{5685BC4E-CFE9-664A-BBDD-DB70EB015AFC}" type="sibTrans" cxnId="{7B035251-5986-9F46-8087-7C8D07D74099}">
      <dgm:prSet/>
      <dgm:spPr/>
      <dgm:t>
        <a:bodyPr/>
        <a:lstStyle/>
        <a:p>
          <a:endParaRPr lang="fr-FR" sz="1800" b="1">
            <a:solidFill>
              <a:schemeClr val="tx1"/>
            </a:solidFill>
          </a:endParaRPr>
        </a:p>
      </dgm:t>
    </dgm:pt>
    <dgm:pt modelId="{8AED06D0-8D1F-6946-A454-316760A66B70}">
      <dgm:prSet custT="1"/>
      <dgm:spPr/>
      <dgm:t>
        <a:bodyPr/>
        <a:lstStyle/>
        <a:p>
          <a:r>
            <a:rPr lang="fr-FR" sz="1800" b="1" kern="1200" dirty="0">
              <a:latin typeface="Gill Sans MT" panose="020B0502020104020203" pitchFamily="34" charset="0"/>
            </a:rPr>
            <a:t>Manque criant de </a:t>
          </a:r>
          <a:r>
            <a:rPr lang="fr-FR" sz="1800" b="1" kern="1200" dirty="0">
              <a:latin typeface="Gill Sans MT" panose="020B0502020104020203" pitchFamily="34" charset="0"/>
              <a:ea typeface="+mn-ea"/>
              <a:cs typeface="+mn-cs"/>
            </a:rPr>
            <a:t>suppléants</a:t>
          </a:r>
        </a:p>
      </dgm:t>
    </dgm:pt>
    <dgm:pt modelId="{66BDC484-EB8D-EE4A-8D24-DDD01EAF2CB7}" type="parTrans" cxnId="{39337644-B9F3-5445-A40B-5439D9DB918B}">
      <dgm:prSet/>
      <dgm:spPr/>
      <dgm:t>
        <a:bodyPr/>
        <a:lstStyle/>
        <a:p>
          <a:endParaRPr lang="fr-FR" sz="1800" b="1">
            <a:solidFill>
              <a:schemeClr val="tx1"/>
            </a:solidFill>
          </a:endParaRPr>
        </a:p>
      </dgm:t>
    </dgm:pt>
    <dgm:pt modelId="{E9C746D7-3F44-7348-AB3C-18FE093BED42}" type="sibTrans" cxnId="{39337644-B9F3-5445-A40B-5439D9DB918B}">
      <dgm:prSet/>
      <dgm:spPr/>
      <dgm:t>
        <a:bodyPr/>
        <a:lstStyle/>
        <a:p>
          <a:endParaRPr lang="fr-FR" sz="1800" b="1">
            <a:solidFill>
              <a:schemeClr val="tx1"/>
            </a:solidFill>
          </a:endParaRPr>
        </a:p>
      </dgm:t>
    </dgm:pt>
    <dgm:pt modelId="{C4AA1908-2B81-CD44-AEDE-3CD7B3805570}">
      <dgm:prSet custT="1"/>
      <dgm:spPr/>
      <dgm:t>
        <a:bodyPr/>
        <a:lstStyle/>
        <a:p>
          <a:r>
            <a:rPr lang="fr-FR" sz="1800" b="1" kern="1200" dirty="0">
              <a:latin typeface="Gill Sans MT" panose="020B0502020104020203" pitchFamily="34" charset="0"/>
            </a:rPr>
            <a:t>Postes vacants comblés par des </a:t>
          </a:r>
          <a:r>
            <a:rPr lang="fr-FR" sz="1800" b="1" kern="1200" dirty="0">
              <a:latin typeface="Gill Sans MT" panose="020B0502020104020203" pitchFamily="34" charset="0"/>
              <a:ea typeface="+mn-ea"/>
              <a:cs typeface="+mn-cs"/>
            </a:rPr>
            <a:t>enseignants non légalement qualifiés</a:t>
          </a:r>
        </a:p>
      </dgm:t>
    </dgm:pt>
    <dgm:pt modelId="{43630963-7BBE-A444-A392-DE5B22431284}" type="parTrans" cxnId="{8B7AD93E-6E0A-F348-A7EE-63717422E8D6}">
      <dgm:prSet/>
      <dgm:spPr/>
      <dgm:t>
        <a:bodyPr/>
        <a:lstStyle/>
        <a:p>
          <a:endParaRPr lang="fr-FR" sz="1800" b="1">
            <a:solidFill>
              <a:schemeClr val="tx1"/>
            </a:solidFill>
          </a:endParaRPr>
        </a:p>
      </dgm:t>
    </dgm:pt>
    <dgm:pt modelId="{2E3BD570-CD00-4D47-8751-E85D48FEAE20}" type="sibTrans" cxnId="{8B7AD93E-6E0A-F348-A7EE-63717422E8D6}">
      <dgm:prSet/>
      <dgm:spPr/>
      <dgm:t>
        <a:bodyPr/>
        <a:lstStyle/>
        <a:p>
          <a:endParaRPr lang="fr-FR" sz="1800" b="1">
            <a:solidFill>
              <a:schemeClr val="tx1"/>
            </a:solidFill>
          </a:endParaRPr>
        </a:p>
      </dgm:t>
    </dgm:pt>
    <dgm:pt modelId="{3F1CC15E-6D75-004D-B9EB-EC215C7BB4C4}" type="pres">
      <dgm:prSet presAssocID="{784D857E-465B-4272-A480-CDB54AB1837E}" presName="Name0" presStyleCnt="0">
        <dgm:presLayoutVars>
          <dgm:chMax val="7"/>
          <dgm:chPref val="7"/>
          <dgm:dir/>
        </dgm:presLayoutVars>
      </dgm:prSet>
      <dgm:spPr/>
    </dgm:pt>
    <dgm:pt modelId="{B1AB7A24-CAF0-8A4D-8FEE-77017DB6B967}" type="pres">
      <dgm:prSet presAssocID="{784D857E-465B-4272-A480-CDB54AB1837E}" presName="Name1" presStyleCnt="0"/>
      <dgm:spPr/>
    </dgm:pt>
    <dgm:pt modelId="{773991DC-C9AB-204D-BBAF-AF72491819D5}" type="pres">
      <dgm:prSet presAssocID="{784D857E-465B-4272-A480-CDB54AB1837E}" presName="cycle" presStyleCnt="0"/>
      <dgm:spPr/>
    </dgm:pt>
    <dgm:pt modelId="{A4FE823C-D422-4A40-82FC-084F8A0A36F6}" type="pres">
      <dgm:prSet presAssocID="{784D857E-465B-4272-A480-CDB54AB1837E}" presName="srcNode" presStyleLbl="node1" presStyleIdx="0" presStyleCnt="6"/>
      <dgm:spPr/>
    </dgm:pt>
    <dgm:pt modelId="{DB9412C7-8DF4-074A-95CB-C74B01626FA8}" type="pres">
      <dgm:prSet presAssocID="{784D857E-465B-4272-A480-CDB54AB1837E}" presName="conn" presStyleLbl="parChTrans1D2" presStyleIdx="0" presStyleCnt="1"/>
      <dgm:spPr/>
    </dgm:pt>
    <dgm:pt modelId="{4046F9C9-3068-304A-BEBC-C3E7C03A1672}" type="pres">
      <dgm:prSet presAssocID="{784D857E-465B-4272-A480-CDB54AB1837E}" presName="extraNode" presStyleLbl="node1" presStyleIdx="0" presStyleCnt="6"/>
      <dgm:spPr/>
    </dgm:pt>
    <dgm:pt modelId="{1B1E150C-F308-F343-8A55-E8758E34239D}" type="pres">
      <dgm:prSet presAssocID="{784D857E-465B-4272-A480-CDB54AB1837E}" presName="dstNode" presStyleLbl="node1" presStyleIdx="0" presStyleCnt="6"/>
      <dgm:spPr/>
    </dgm:pt>
    <dgm:pt modelId="{846F16BC-973C-F342-AE92-846E034B3A60}" type="pres">
      <dgm:prSet presAssocID="{D1214D13-ED5D-4E00-9E93-2EA3FDA0975E}" presName="text_1" presStyleLbl="node1" presStyleIdx="0" presStyleCnt="6">
        <dgm:presLayoutVars>
          <dgm:bulletEnabled val="1"/>
        </dgm:presLayoutVars>
      </dgm:prSet>
      <dgm:spPr/>
    </dgm:pt>
    <dgm:pt modelId="{592439F7-ED58-B844-959A-91E6DB870D77}" type="pres">
      <dgm:prSet presAssocID="{D1214D13-ED5D-4E00-9E93-2EA3FDA0975E}" presName="accent_1" presStyleCnt="0"/>
      <dgm:spPr/>
    </dgm:pt>
    <dgm:pt modelId="{27927D68-00BA-8241-9C4F-6CDD76D54DA7}" type="pres">
      <dgm:prSet presAssocID="{D1214D13-ED5D-4E00-9E93-2EA3FDA0975E}" presName="accentRepeatNode" presStyleLbl="solidFgAcc1" presStyleIdx="0" presStyleCnt="6" custLinFactNeighborX="-11098" custLinFactNeighborY="0"/>
      <dgm:spPr>
        <a:solidFill>
          <a:schemeClr val="accent3"/>
        </a:solidFill>
      </dgm:spPr>
    </dgm:pt>
    <dgm:pt modelId="{B53EA852-1AF9-684F-B4EE-87DF32A9426B}" type="pres">
      <dgm:prSet presAssocID="{06EAC7B4-C867-4CCA-8DD7-41C80DEDD234}" presName="text_2" presStyleLbl="node1" presStyleIdx="1" presStyleCnt="6">
        <dgm:presLayoutVars>
          <dgm:bulletEnabled val="1"/>
        </dgm:presLayoutVars>
      </dgm:prSet>
      <dgm:spPr/>
    </dgm:pt>
    <dgm:pt modelId="{64437E44-7D06-6B4B-92EB-D780CBEA248F}" type="pres">
      <dgm:prSet presAssocID="{06EAC7B4-C867-4CCA-8DD7-41C80DEDD234}" presName="accent_2" presStyleCnt="0"/>
      <dgm:spPr/>
    </dgm:pt>
    <dgm:pt modelId="{01B4221B-F92B-E748-9F40-34863E2ED925}" type="pres">
      <dgm:prSet presAssocID="{06EAC7B4-C867-4CCA-8DD7-41C80DEDD234}" presName="accentRepeatNode" presStyleLbl="solidFgAcc1" presStyleIdx="1" presStyleCnt="6" custLinFactNeighborX="-5145" custLinFactNeighborY="-12863"/>
      <dgm:spPr>
        <a:solidFill>
          <a:schemeClr val="accent4"/>
        </a:solidFill>
        <a:ln>
          <a:solidFill>
            <a:schemeClr val="accent4"/>
          </a:solidFill>
        </a:ln>
      </dgm:spPr>
    </dgm:pt>
    <dgm:pt modelId="{F081C1CA-CFF6-8943-99E7-785E391566EB}" type="pres">
      <dgm:prSet presAssocID="{1DCB4D10-42EB-924F-BE4C-602C8B01EC29}" presName="text_3" presStyleLbl="node1" presStyleIdx="2" presStyleCnt="6">
        <dgm:presLayoutVars>
          <dgm:bulletEnabled val="1"/>
        </dgm:presLayoutVars>
      </dgm:prSet>
      <dgm:spPr/>
    </dgm:pt>
    <dgm:pt modelId="{5589D805-EA3A-4A43-828A-5B2FFDE2DA1B}" type="pres">
      <dgm:prSet presAssocID="{1DCB4D10-42EB-924F-BE4C-602C8B01EC29}" presName="accent_3" presStyleCnt="0"/>
      <dgm:spPr/>
    </dgm:pt>
    <dgm:pt modelId="{2F7A81BD-3565-8F44-9183-9B66F4170CF6}" type="pres">
      <dgm:prSet presAssocID="{1DCB4D10-42EB-924F-BE4C-602C8B01EC29}" presName="accentRepeatNode" presStyleLbl="solidFgAcc1" presStyleIdx="2" presStyleCnt="6" custLinFactNeighborX="-5145" custLinFactNeighborY="-1"/>
      <dgm:spPr>
        <a:solidFill>
          <a:schemeClr val="accent5"/>
        </a:solidFill>
        <a:ln>
          <a:solidFill>
            <a:schemeClr val="accent5"/>
          </a:solidFill>
        </a:ln>
      </dgm:spPr>
    </dgm:pt>
    <dgm:pt modelId="{63DBAE0E-64CC-E647-900B-F4F79E9A34D4}" type="pres">
      <dgm:prSet presAssocID="{8AED06D0-8D1F-6946-A454-316760A66B70}" presName="text_4" presStyleLbl="node1" presStyleIdx="3" presStyleCnt="6">
        <dgm:presLayoutVars>
          <dgm:bulletEnabled val="1"/>
        </dgm:presLayoutVars>
      </dgm:prSet>
      <dgm:spPr/>
    </dgm:pt>
    <dgm:pt modelId="{F071A071-A2DE-ED4D-853E-8D7C8CEF8575}" type="pres">
      <dgm:prSet presAssocID="{8AED06D0-8D1F-6946-A454-316760A66B70}" presName="accent_4" presStyleCnt="0"/>
      <dgm:spPr/>
    </dgm:pt>
    <dgm:pt modelId="{B84FAE9D-DD22-1445-A482-B62D81842198}" type="pres">
      <dgm:prSet presAssocID="{8AED06D0-8D1F-6946-A454-316760A66B70}" presName="accentRepeatNode" presStyleLbl="solidFgAcc1" presStyleIdx="3" presStyleCnt="6" custLinFactNeighborY="10289"/>
      <dgm:spPr>
        <a:solidFill>
          <a:schemeClr val="accent6"/>
        </a:solidFill>
        <a:ln>
          <a:solidFill>
            <a:schemeClr val="accent6"/>
          </a:solidFill>
        </a:ln>
      </dgm:spPr>
    </dgm:pt>
    <dgm:pt modelId="{301A1627-89B3-2F4C-B6CB-732FBB0A980E}" type="pres">
      <dgm:prSet presAssocID="{C4AA1908-2B81-CD44-AEDE-3CD7B3805570}" presName="text_5" presStyleLbl="node1" presStyleIdx="4" presStyleCnt="6">
        <dgm:presLayoutVars>
          <dgm:bulletEnabled val="1"/>
        </dgm:presLayoutVars>
      </dgm:prSet>
      <dgm:spPr/>
    </dgm:pt>
    <dgm:pt modelId="{5F0AA1D0-A539-294D-957B-E05C8BC310C0}" type="pres">
      <dgm:prSet presAssocID="{C4AA1908-2B81-CD44-AEDE-3CD7B3805570}" presName="accent_5" presStyleCnt="0"/>
      <dgm:spPr/>
    </dgm:pt>
    <dgm:pt modelId="{A0E46800-0DA4-5749-8ECF-5DA65C2F09C1}" type="pres">
      <dgm:prSet presAssocID="{C4AA1908-2B81-CD44-AEDE-3CD7B3805570}" presName="accentRepeatNode" presStyleLbl="solidFgAcc1" presStyleIdx="4" presStyleCnt="6" custLinFactNeighborX="10290"/>
      <dgm:spPr>
        <a:solidFill>
          <a:schemeClr val="accent1"/>
        </a:solidFill>
        <a:ln>
          <a:solidFill>
            <a:schemeClr val="accent1"/>
          </a:solidFill>
        </a:ln>
      </dgm:spPr>
    </dgm:pt>
    <dgm:pt modelId="{92EBBF69-2F81-1142-B4F0-FFC7554D0D79}" type="pres">
      <dgm:prSet presAssocID="{0BE19A53-3395-406C-AA2E-0F9E7938842B}" presName="text_6" presStyleLbl="node1" presStyleIdx="5" presStyleCnt="6" custScaleY="153948">
        <dgm:presLayoutVars>
          <dgm:bulletEnabled val="1"/>
        </dgm:presLayoutVars>
      </dgm:prSet>
      <dgm:spPr/>
    </dgm:pt>
    <dgm:pt modelId="{0A086FC7-3861-C54B-B46F-64EE37BF791C}" type="pres">
      <dgm:prSet presAssocID="{0BE19A53-3395-406C-AA2E-0F9E7938842B}" presName="accent_6" presStyleCnt="0"/>
      <dgm:spPr/>
    </dgm:pt>
    <dgm:pt modelId="{A0DE898B-7964-B74E-9175-161307267075}" type="pres">
      <dgm:prSet presAssocID="{0BE19A53-3395-406C-AA2E-0F9E7938842B}" presName="accentRepeatNode" presStyleLbl="solidFgAcc1" presStyleIdx="5" presStyleCnt="6" custLinFactNeighborX="10290"/>
      <dgm:spPr>
        <a:solidFill>
          <a:schemeClr val="accent2"/>
        </a:solidFill>
        <a:ln>
          <a:solidFill>
            <a:schemeClr val="accent2"/>
          </a:solidFill>
        </a:ln>
      </dgm:spPr>
    </dgm:pt>
  </dgm:ptLst>
  <dgm:cxnLst>
    <dgm:cxn modelId="{60398539-702C-7C40-9D6A-5768CDE2316A}" type="presOf" srcId="{06EAC7B4-C867-4CCA-8DD7-41C80DEDD234}" destId="{B53EA852-1AF9-684F-B4EE-87DF32A9426B}" srcOrd="0" destOrd="0" presId="urn:microsoft.com/office/officeart/2008/layout/VerticalCurvedList"/>
    <dgm:cxn modelId="{8B7AD93E-6E0A-F348-A7EE-63717422E8D6}" srcId="{784D857E-465B-4272-A480-CDB54AB1837E}" destId="{C4AA1908-2B81-CD44-AEDE-3CD7B3805570}" srcOrd="4" destOrd="0" parTransId="{43630963-7BBE-A444-A392-DE5B22431284}" sibTransId="{2E3BD570-CD00-4D47-8751-E85D48FEAE20}"/>
    <dgm:cxn modelId="{F221AC40-36E6-415D-BA0B-502E4898B4A3}" srcId="{784D857E-465B-4272-A480-CDB54AB1837E}" destId="{06EAC7B4-C867-4CCA-8DD7-41C80DEDD234}" srcOrd="1" destOrd="0" parTransId="{B7603277-184D-4A75-8CE4-6CFB03A01E65}" sibTransId="{12BC7ED1-0BB7-4CB4-9AA6-5AD5D0FF1231}"/>
    <dgm:cxn modelId="{39337644-B9F3-5445-A40B-5439D9DB918B}" srcId="{784D857E-465B-4272-A480-CDB54AB1837E}" destId="{8AED06D0-8D1F-6946-A454-316760A66B70}" srcOrd="3" destOrd="0" parTransId="{66BDC484-EB8D-EE4A-8D24-DDD01EAF2CB7}" sibTransId="{E9C746D7-3F44-7348-AB3C-18FE093BED42}"/>
    <dgm:cxn modelId="{7B035251-5986-9F46-8087-7C8D07D74099}" srcId="{784D857E-465B-4272-A480-CDB54AB1837E}" destId="{1DCB4D10-42EB-924F-BE4C-602C8B01EC29}" srcOrd="2" destOrd="0" parTransId="{14BC3F00-C3EA-0C4C-BE3B-D5F0ECA37E91}" sibTransId="{5685BC4E-CFE9-664A-BBDD-DB70EB015AFC}"/>
    <dgm:cxn modelId="{1B0F9469-E4EA-6147-8127-35C4E6A3F26A}" type="presOf" srcId="{8AED06D0-8D1F-6946-A454-316760A66B70}" destId="{63DBAE0E-64CC-E647-900B-F4F79E9A34D4}" srcOrd="0" destOrd="0" presId="urn:microsoft.com/office/officeart/2008/layout/VerticalCurvedList"/>
    <dgm:cxn modelId="{2FA139B3-2E9B-C44B-8C4A-85008D985B8F}" type="presOf" srcId="{1DCB4D10-42EB-924F-BE4C-602C8B01EC29}" destId="{F081C1CA-CFF6-8943-99E7-785E391566EB}" srcOrd="0" destOrd="0" presId="urn:microsoft.com/office/officeart/2008/layout/VerticalCurvedList"/>
    <dgm:cxn modelId="{979D9DB9-364E-4BB4-A98C-A4D6AD01AFE8}" srcId="{784D857E-465B-4272-A480-CDB54AB1837E}" destId="{D1214D13-ED5D-4E00-9E93-2EA3FDA0975E}" srcOrd="0" destOrd="0" parTransId="{6CD44A59-96B1-4032-B83F-BCB7E0150423}" sibTransId="{099B43C9-6511-4DFD-8327-DE45535B1F50}"/>
    <dgm:cxn modelId="{48B43CBC-8F39-42C7-A6F9-F8B35E3C8300}" srcId="{784D857E-465B-4272-A480-CDB54AB1837E}" destId="{0BE19A53-3395-406C-AA2E-0F9E7938842B}" srcOrd="5" destOrd="0" parTransId="{645CE608-CFA2-4155-AFF4-173411739973}" sibTransId="{BFF2B001-6997-40C8-91D1-012C2F7406C2}"/>
    <dgm:cxn modelId="{F7A14ED3-B010-F541-AE3A-AB2BAB3BCD86}" type="presOf" srcId="{0BE19A53-3395-406C-AA2E-0F9E7938842B}" destId="{92EBBF69-2F81-1142-B4F0-FFC7554D0D79}" srcOrd="0" destOrd="0" presId="urn:microsoft.com/office/officeart/2008/layout/VerticalCurvedList"/>
    <dgm:cxn modelId="{F8B6EAD7-5A43-FF4F-B4BD-04F97F6D8B44}" type="presOf" srcId="{099B43C9-6511-4DFD-8327-DE45535B1F50}" destId="{DB9412C7-8DF4-074A-95CB-C74B01626FA8}" srcOrd="0" destOrd="0" presId="urn:microsoft.com/office/officeart/2008/layout/VerticalCurvedList"/>
    <dgm:cxn modelId="{132968E2-C91E-8443-9421-439372309236}" type="presOf" srcId="{C4AA1908-2B81-CD44-AEDE-3CD7B3805570}" destId="{301A1627-89B3-2F4C-B6CB-732FBB0A980E}" srcOrd="0" destOrd="0" presId="urn:microsoft.com/office/officeart/2008/layout/VerticalCurvedList"/>
    <dgm:cxn modelId="{282990EA-714F-DE47-8759-28BB5445F3CD}" type="presOf" srcId="{D1214D13-ED5D-4E00-9E93-2EA3FDA0975E}" destId="{846F16BC-973C-F342-AE92-846E034B3A60}" srcOrd="0" destOrd="0" presId="urn:microsoft.com/office/officeart/2008/layout/VerticalCurvedList"/>
    <dgm:cxn modelId="{4B653CEE-DA68-A04D-85DF-ECFFC28B8931}" type="presOf" srcId="{784D857E-465B-4272-A480-CDB54AB1837E}" destId="{3F1CC15E-6D75-004D-B9EB-EC215C7BB4C4}" srcOrd="0" destOrd="0" presId="urn:microsoft.com/office/officeart/2008/layout/VerticalCurvedList"/>
    <dgm:cxn modelId="{AF5C775B-3C54-1540-96A8-101A19727471}" type="presParOf" srcId="{3F1CC15E-6D75-004D-B9EB-EC215C7BB4C4}" destId="{B1AB7A24-CAF0-8A4D-8FEE-77017DB6B967}" srcOrd="0" destOrd="0" presId="urn:microsoft.com/office/officeart/2008/layout/VerticalCurvedList"/>
    <dgm:cxn modelId="{DAAF8D59-4C10-F546-A837-45C1D386E801}" type="presParOf" srcId="{B1AB7A24-CAF0-8A4D-8FEE-77017DB6B967}" destId="{773991DC-C9AB-204D-BBAF-AF72491819D5}" srcOrd="0" destOrd="0" presId="urn:microsoft.com/office/officeart/2008/layout/VerticalCurvedList"/>
    <dgm:cxn modelId="{0FC77B97-513C-B844-8F28-E978A5E3F644}" type="presParOf" srcId="{773991DC-C9AB-204D-BBAF-AF72491819D5}" destId="{A4FE823C-D422-4A40-82FC-084F8A0A36F6}" srcOrd="0" destOrd="0" presId="urn:microsoft.com/office/officeart/2008/layout/VerticalCurvedList"/>
    <dgm:cxn modelId="{E95F1293-77F3-BD4E-89DD-30F9A10E10C7}" type="presParOf" srcId="{773991DC-C9AB-204D-BBAF-AF72491819D5}" destId="{DB9412C7-8DF4-074A-95CB-C74B01626FA8}" srcOrd="1" destOrd="0" presId="urn:microsoft.com/office/officeart/2008/layout/VerticalCurvedList"/>
    <dgm:cxn modelId="{8BE0611A-7C30-C846-BC8A-E23159EA97CA}" type="presParOf" srcId="{773991DC-C9AB-204D-BBAF-AF72491819D5}" destId="{4046F9C9-3068-304A-BEBC-C3E7C03A1672}" srcOrd="2" destOrd="0" presId="urn:microsoft.com/office/officeart/2008/layout/VerticalCurvedList"/>
    <dgm:cxn modelId="{C91F1678-18E8-974D-8EF2-DCDD89A9E1D5}" type="presParOf" srcId="{773991DC-C9AB-204D-BBAF-AF72491819D5}" destId="{1B1E150C-F308-F343-8A55-E8758E34239D}" srcOrd="3" destOrd="0" presId="urn:microsoft.com/office/officeart/2008/layout/VerticalCurvedList"/>
    <dgm:cxn modelId="{2CBA9009-E6D4-0B40-96C8-A52037AA6243}" type="presParOf" srcId="{B1AB7A24-CAF0-8A4D-8FEE-77017DB6B967}" destId="{846F16BC-973C-F342-AE92-846E034B3A60}" srcOrd="1" destOrd="0" presId="urn:microsoft.com/office/officeart/2008/layout/VerticalCurvedList"/>
    <dgm:cxn modelId="{A5F923CE-5583-EF41-AB4D-3775071F11BB}" type="presParOf" srcId="{B1AB7A24-CAF0-8A4D-8FEE-77017DB6B967}" destId="{592439F7-ED58-B844-959A-91E6DB870D77}" srcOrd="2" destOrd="0" presId="urn:microsoft.com/office/officeart/2008/layout/VerticalCurvedList"/>
    <dgm:cxn modelId="{4C1E3652-BE18-304F-8AB8-14ECFA50EED6}" type="presParOf" srcId="{592439F7-ED58-B844-959A-91E6DB870D77}" destId="{27927D68-00BA-8241-9C4F-6CDD76D54DA7}" srcOrd="0" destOrd="0" presId="urn:microsoft.com/office/officeart/2008/layout/VerticalCurvedList"/>
    <dgm:cxn modelId="{2A825307-DEDF-4D46-A348-95AAC50B3072}" type="presParOf" srcId="{B1AB7A24-CAF0-8A4D-8FEE-77017DB6B967}" destId="{B53EA852-1AF9-684F-B4EE-87DF32A9426B}" srcOrd="3" destOrd="0" presId="urn:microsoft.com/office/officeart/2008/layout/VerticalCurvedList"/>
    <dgm:cxn modelId="{7A363315-1585-F04C-ABFF-630EEC9B11D3}" type="presParOf" srcId="{B1AB7A24-CAF0-8A4D-8FEE-77017DB6B967}" destId="{64437E44-7D06-6B4B-92EB-D780CBEA248F}" srcOrd="4" destOrd="0" presId="urn:microsoft.com/office/officeart/2008/layout/VerticalCurvedList"/>
    <dgm:cxn modelId="{18DAB8BE-B082-3445-B4BA-0FB5B128CB32}" type="presParOf" srcId="{64437E44-7D06-6B4B-92EB-D780CBEA248F}" destId="{01B4221B-F92B-E748-9F40-34863E2ED925}" srcOrd="0" destOrd="0" presId="urn:microsoft.com/office/officeart/2008/layout/VerticalCurvedList"/>
    <dgm:cxn modelId="{700AFF96-CEB4-CB47-8ECD-6683B8C9D45E}" type="presParOf" srcId="{B1AB7A24-CAF0-8A4D-8FEE-77017DB6B967}" destId="{F081C1CA-CFF6-8943-99E7-785E391566EB}" srcOrd="5" destOrd="0" presId="urn:microsoft.com/office/officeart/2008/layout/VerticalCurvedList"/>
    <dgm:cxn modelId="{DB6F76E6-FE13-CA46-AEAD-04DA9C398A63}" type="presParOf" srcId="{B1AB7A24-CAF0-8A4D-8FEE-77017DB6B967}" destId="{5589D805-EA3A-4A43-828A-5B2FFDE2DA1B}" srcOrd="6" destOrd="0" presId="urn:microsoft.com/office/officeart/2008/layout/VerticalCurvedList"/>
    <dgm:cxn modelId="{30B57A8F-E0F6-5341-8106-72336597DFC9}" type="presParOf" srcId="{5589D805-EA3A-4A43-828A-5B2FFDE2DA1B}" destId="{2F7A81BD-3565-8F44-9183-9B66F4170CF6}" srcOrd="0" destOrd="0" presId="urn:microsoft.com/office/officeart/2008/layout/VerticalCurvedList"/>
    <dgm:cxn modelId="{DF7C0578-613A-F045-9DBA-F5D94DE171F8}" type="presParOf" srcId="{B1AB7A24-CAF0-8A4D-8FEE-77017DB6B967}" destId="{63DBAE0E-64CC-E647-900B-F4F79E9A34D4}" srcOrd="7" destOrd="0" presId="urn:microsoft.com/office/officeart/2008/layout/VerticalCurvedList"/>
    <dgm:cxn modelId="{2D44828F-21EA-4A4F-AC0E-AA55E60774BF}" type="presParOf" srcId="{B1AB7A24-CAF0-8A4D-8FEE-77017DB6B967}" destId="{F071A071-A2DE-ED4D-853E-8D7C8CEF8575}" srcOrd="8" destOrd="0" presId="urn:microsoft.com/office/officeart/2008/layout/VerticalCurvedList"/>
    <dgm:cxn modelId="{9D8CBB8A-3A46-AF4B-8FC4-CD48B2093FC8}" type="presParOf" srcId="{F071A071-A2DE-ED4D-853E-8D7C8CEF8575}" destId="{B84FAE9D-DD22-1445-A482-B62D81842198}" srcOrd="0" destOrd="0" presId="urn:microsoft.com/office/officeart/2008/layout/VerticalCurvedList"/>
    <dgm:cxn modelId="{654A9C82-4CE5-FC43-8F22-EA9702809E24}" type="presParOf" srcId="{B1AB7A24-CAF0-8A4D-8FEE-77017DB6B967}" destId="{301A1627-89B3-2F4C-B6CB-732FBB0A980E}" srcOrd="9" destOrd="0" presId="urn:microsoft.com/office/officeart/2008/layout/VerticalCurvedList"/>
    <dgm:cxn modelId="{1A2EA80B-31F4-C545-BDA4-28FB2189123D}" type="presParOf" srcId="{B1AB7A24-CAF0-8A4D-8FEE-77017DB6B967}" destId="{5F0AA1D0-A539-294D-957B-E05C8BC310C0}" srcOrd="10" destOrd="0" presId="urn:microsoft.com/office/officeart/2008/layout/VerticalCurvedList"/>
    <dgm:cxn modelId="{376469E4-E7A4-1141-9892-2FDC93A6E820}" type="presParOf" srcId="{5F0AA1D0-A539-294D-957B-E05C8BC310C0}" destId="{A0E46800-0DA4-5749-8ECF-5DA65C2F09C1}" srcOrd="0" destOrd="0" presId="urn:microsoft.com/office/officeart/2008/layout/VerticalCurvedList"/>
    <dgm:cxn modelId="{FDCD1336-3576-144A-AB5B-69380E6459C9}" type="presParOf" srcId="{B1AB7A24-CAF0-8A4D-8FEE-77017DB6B967}" destId="{92EBBF69-2F81-1142-B4F0-FFC7554D0D79}" srcOrd="11" destOrd="0" presId="urn:microsoft.com/office/officeart/2008/layout/VerticalCurvedList"/>
    <dgm:cxn modelId="{45E8D24B-7B11-BE45-84C2-9E036C494126}" type="presParOf" srcId="{B1AB7A24-CAF0-8A4D-8FEE-77017DB6B967}" destId="{0A086FC7-3861-C54B-B46F-64EE37BF791C}" srcOrd="12" destOrd="0" presId="urn:microsoft.com/office/officeart/2008/layout/VerticalCurvedList"/>
    <dgm:cxn modelId="{225E6188-80C4-9A4E-8CB8-5DEB11872F24}" type="presParOf" srcId="{0A086FC7-3861-C54B-B46F-64EE37BF791C}" destId="{A0DE898B-7964-B74E-9175-16130726707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F7303-9868-6A47-8C5A-14D85FA85843}">
      <dsp:nvSpPr>
        <dsp:cNvPr id="0" name=""/>
        <dsp:cNvSpPr/>
      </dsp:nvSpPr>
      <dsp:spPr>
        <a:xfrm rot="21300000">
          <a:off x="20515" y="1614491"/>
          <a:ext cx="8931519" cy="860726"/>
        </a:xfrm>
        <a:prstGeom prst="mathMinus">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DF7612-BD00-434C-AE51-1D6D4D4BF1D6}">
      <dsp:nvSpPr>
        <dsp:cNvPr id="0" name=""/>
        <dsp:cNvSpPr/>
      </dsp:nvSpPr>
      <dsp:spPr>
        <a:xfrm>
          <a:off x="1076706" y="204485"/>
          <a:ext cx="2691765" cy="1635884"/>
        </a:xfrm>
        <a:prstGeom prst="downArrow">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E19C8A-B277-8D44-8516-49C832DDEEBF}">
      <dsp:nvSpPr>
        <dsp:cNvPr id="0" name=""/>
        <dsp:cNvSpPr/>
      </dsp:nvSpPr>
      <dsp:spPr>
        <a:xfrm>
          <a:off x="3545650" y="-15459"/>
          <a:ext cx="5239595" cy="1866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Clr>
              <a:schemeClr val="tx2"/>
            </a:buClr>
            <a:buSzPct val="60000"/>
            <a:buFont typeface="Wingdings" charset="2"/>
            <a:buNone/>
          </a:pPr>
          <a:r>
            <a:rPr lang="fr-FR" sz="1600" b="1" kern="1200" dirty="0">
              <a:latin typeface="Gill Sans MT" panose="020B0502020104020203" pitchFamily="34" charset="0"/>
              <a:ea typeface="+mj-ea"/>
              <a:cs typeface="+mj-cs"/>
            </a:rPr>
            <a:t>La demande d’</a:t>
          </a:r>
          <a:r>
            <a:rPr lang="fr-FR" sz="1600" b="1" kern="1200" dirty="0" err="1">
              <a:latin typeface="Gill Sans MT" panose="020B0502020104020203" pitchFamily="34" charset="0"/>
              <a:ea typeface="+mj-ea"/>
              <a:cs typeface="+mj-cs"/>
            </a:rPr>
            <a:t>enseignant.e.s</a:t>
          </a:r>
          <a:r>
            <a:rPr lang="fr-FR" sz="1600" b="1" kern="1200" dirty="0">
              <a:latin typeface="Gill Sans MT" panose="020B0502020104020203" pitchFamily="34" charset="0"/>
              <a:ea typeface="+mj-ea"/>
              <a:cs typeface="+mj-cs"/>
            </a:rPr>
            <a:t> :</a:t>
          </a:r>
          <a:endParaRPr lang="fr-FR" sz="1600" b="1" kern="1200" dirty="0">
            <a:latin typeface="Gill Sans MT" panose="020B0502020104020203" pitchFamily="34" charset="0"/>
          </a:endParaRPr>
        </a:p>
        <a:p>
          <a:pPr marL="171450" lvl="1" indent="-171450" algn="l" defTabSz="711200">
            <a:lnSpc>
              <a:spcPct val="90000"/>
            </a:lnSpc>
            <a:spcBef>
              <a:spcPct val="0"/>
            </a:spcBef>
            <a:spcAft>
              <a:spcPct val="15000"/>
            </a:spcAft>
            <a:buChar char="•"/>
          </a:pPr>
          <a:r>
            <a:rPr lang="fr-FR" sz="1600" kern="1200" dirty="0">
              <a:latin typeface="Gill Sans MT" panose="020B0502020104020203" pitchFamily="34" charset="0"/>
            </a:rPr>
            <a:t>Correspond aux besoins du système éducatif en termes d’</a:t>
          </a:r>
          <a:r>
            <a:rPr lang="fr-FR" sz="1600" kern="1200" dirty="0" err="1">
              <a:latin typeface="Gill Sans MT" panose="020B0502020104020203" pitchFamily="34" charset="0"/>
            </a:rPr>
            <a:t>enseignant.e.s</a:t>
          </a:r>
          <a:r>
            <a:rPr lang="fr-FR" sz="1600" kern="1200" dirty="0">
              <a:latin typeface="Gill Sans MT" panose="020B0502020104020203" pitchFamily="34" charset="0"/>
            </a:rPr>
            <a:t> pour combler les postes.</a:t>
          </a:r>
        </a:p>
        <a:p>
          <a:pPr marL="171450" lvl="1" indent="-171450" algn="l" defTabSz="711200">
            <a:lnSpc>
              <a:spcPct val="90000"/>
            </a:lnSpc>
            <a:spcBef>
              <a:spcPct val="0"/>
            </a:spcBef>
            <a:spcAft>
              <a:spcPct val="15000"/>
            </a:spcAft>
            <a:buChar char="•"/>
          </a:pPr>
          <a:r>
            <a:rPr lang="fr-FR" sz="1600" kern="1200" dirty="0">
              <a:latin typeface="Gill Sans MT" panose="020B0502020104020203" pitchFamily="34" charset="0"/>
            </a:rPr>
            <a:t>Influencée par la </a:t>
          </a:r>
          <a:r>
            <a:rPr lang="fr-FR" sz="1600" u="sng" kern="1200" dirty="0">
              <a:latin typeface="Gill Sans MT" panose="020B0502020104020203" pitchFamily="34" charset="0"/>
            </a:rPr>
            <a:t>croissance démographique</a:t>
          </a:r>
          <a:r>
            <a:rPr lang="fr-FR" sz="1600" kern="1200" dirty="0">
              <a:latin typeface="Gill Sans MT" panose="020B0502020104020203" pitchFamily="34" charset="0"/>
            </a:rPr>
            <a:t>, la </a:t>
          </a:r>
          <a:r>
            <a:rPr lang="fr-FR" sz="1600" u="sng" kern="1200" dirty="0">
              <a:latin typeface="Gill Sans MT" panose="020B0502020104020203" pitchFamily="34" charset="0"/>
            </a:rPr>
            <a:t>participation scolaire</a:t>
          </a:r>
          <a:r>
            <a:rPr lang="fr-FR" sz="1600" kern="1200" dirty="0">
              <a:latin typeface="Gill Sans MT" panose="020B0502020104020203" pitchFamily="34" charset="0"/>
            </a:rPr>
            <a:t>, les </a:t>
          </a:r>
          <a:r>
            <a:rPr lang="fr-FR" sz="1600" u="sng" kern="1200" dirty="0">
              <a:latin typeface="Gill Sans MT" panose="020B0502020104020203" pitchFamily="34" charset="0"/>
            </a:rPr>
            <a:t>politiques éducatives</a:t>
          </a:r>
          <a:r>
            <a:rPr lang="fr-FR" sz="1600" u="none" kern="1200" dirty="0">
              <a:latin typeface="Gill Sans MT" panose="020B0502020104020203" pitchFamily="34" charset="0"/>
            </a:rPr>
            <a:t> </a:t>
          </a:r>
          <a:r>
            <a:rPr lang="fr-FR" sz="1600" kern="1200" dirty="0">
              <a:latin typeface="Gill Sans MT" panose="020B0502020104020203" pitchFamily="34" charset="0"/>
            </a:rPr>
            <a:t>et les </a:t>
          </a:r>
          <a:r>
            <a:rPr lang="fr-FR" sz="1600" u="sng" kern="1200" dirty="0">
              <a:latin typeface="Gill Sans MT" panose="020B0502020104020203" pitchFamily="34" charset="0"/>
            </a:rPr>
            <a:t>flux des </a:t>
          </a:r>
          <a:r>
            <a:rPr lang="fr-FR" sz="1600" u="sng" kern="1200" dirty="0" err="1">
              <a:latin typeface="Gill Sans MT" panose="020B0502020104020203" pitchFamily="34" charset="0"/>
            </a:rPr>
            <a:t>enseignant.e.s</a:t>
          </a:r>
          <a:r>
            <a:rPr lang="fr-FR" sz="1600" u="none" kern="1200" dirty="0">
              <a:latin typeface="Gill Sans MT" panose="020B0502020104020203" pitchFamily="34" charset="0"/>
            </a:rPr>
            <a:t> </a:t>
          </a:r>
          <a:r>
            <a:rPr lang="fr-FR" sz="1600" kern="1200" dirty="0">
              <a:latin typeface="Gill Sans MT" panose="020B0502020104020203" pitchFamily="34" charset="0"/>
            </a:rPr>
            <a:t>dans le système. Peut être renseignée notamment par l’évolution du ratio élèves-</a:t>
          </a:r>
          <a:r>
            <a:rPr lang="fr-FR" sz="1600" kern="1200" dirty="0" err="1">
              <a:latin typeface="Gill Sans MT" panose="020B0502020104020203" pitchFamily="34" charset="0"/>
            </a:rPr>
            <a:t>enseignant.e</a:t>
          </a:r>
          <a:r>
            <a:rPr lang="fr-FR" sz="1600" kern="1200" dirty="0">
              <a:latin typeface="Gill Sans MT" panose="020B0502020104020203" pitchFamily="34" charset="0"/>
            </a:rPr>
            <a:t>. </a:t>
          </a:r>
        </a:p>
      </dsp:txBody>
      <dsp:txXfrm>
        <a:off x="3545650" y="-15459"/>
        <a:ext cx="5239595" cy="1866051"/>
      </dsp:txXfrm>
    </dsp:sp>
    <dsp:sp modelId="{B3DCDA42-17B0-3B4D-A339-1FDFCB4573E3}">
      <dsp:nvSpPr>
        <dsp:cNvPr id="0" name=""/>
        <dsp:cNvSpPr/>
      </dsp:nvSpPr>
      <dsp:spPr>
        <a:xfrm>
          <a:off x="5204079" y="2249340"/>
          <a:ext cx="2691765" cy="1635884"/>
        </a:xfrm>
        <a:prstGeom prst="upArrow">
          <a:avLst/>
        </a:prstGeom>
        <a:solidFill>
          <a:schemeClr val="accent5">
            <a:hueOff val="-5082403"/>
            <a:satOff val="-97129"/>
            <a:lumOff val="-74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9BFDDD-4799-EB4A-9CF3-2CBFFBC4B315}">
      <dsp:nvSpPr>
        <dsp:cNvPr id="0" name=""/>
        <dsp:cNvSpPr/>
      </dsp:nvSpPr>
      <dsp:spPr>
        <a:xfrm>
          <a:off x="720732" y="2395838"/>
          <a:ext cx="4565290" cy="1510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Gill Sans MT" panose="020B0502020104020203" pitchFamily="34" charset="0"/>
              <a:ea typeface="+mj-ea"/>
              <a:cs typeface="+mj-cs"/>
            </a:rPr>
            <a:t>L’offre d’</a:t>
          </a:r>
          <a:r>
            <a:rPr lang="fr-FR" sz="1600" b="1" kern="1200" dirty="0" err="1">
              <a:latin typeface="Gill Sans MT" panose="020B0502020104020203" pitchFamily="34" charset="0"/>
              <a:ea typeface="+mj-ea"/>
              <a:cs typeface="+mj-cs"/>
            </a:rPr>
            <a:t>enseignant.e.s</a:t>
          </a:r>
          <a:r>
            <a:rPr lang="fr-FR" sz="1600" b="1" kern="1200" dirty="0">
              <a:latin typeface="Gill Sans MT" panose="020B0502020104020203" pitchFamily="34" charset="0"/>
              <a:ea typeface="+mj-ea"/>
              <a:cs typeface="+mj-cs"/>
            </a:rPr>
            <a:t> :</a:t>
          </a:r>
        </a:p>
        <a:p>
          <a:pPr marL="171450" lvl="1" indent="-171450" algn="l" defTabSz="711200">
            <a:lnSpc>
              <a:spcPct val="90000"/>
            </a:lnSpc>
            <a:spcBef>
              <a:spcPct val="0"/>
            </a:spcBef>
            <a:spcAft>
              <a:spcPct val="15000"/>
            </a:spcAft>
            <a:buChar char="•"/>
          </a:pPr>
          <a:r>
            <a:rPr lang="fr-FR" sz="1600" kern="1200" dirty="0">
              <a:latin typeface="Gill Sans MT" panose="020B0502020104020203" pitchFamily="34" charset="0"/>
            </a:rPr>
            <a:t>Correspond au nombre d’</a:t>
          </a:r>
          <a:r>
            <a:rPr lang="fr-FR" sz="1600" kern="1200" dirty="0" err="1">
              <a:latin typeface="Gill Sans MT" panose="020B0502020104020203" pitchFamily="34" charset="0"/>
            </a:rPr>
            <a:t>enseignant.e.s</a:t>
          </a:r>
          <a:r>
            <a:rPr lang="fr-FR" sz="1600" kern="1200" dirty="0">
              <a:latin typeface="Gill Sans MT" panose="020B0502020104020203" pitchFamily="34" charset="0"/>
            </a:rPr>
            <a:t> </a:t>
          </a:r>
          <a:r>
            <a:rPr lang="fr-FR" sz="1600" kern="1200" dirty="0" err="1">
              <a:latin typeface="Gill Sans MT" panose="020B0502020104020203" pitchFamily="34" charset="0"/>
            </a:rPr>
            <a:t>qualifié.e.s</a:t>
          </a:r>
          <a:r>
            <a:rPr lang="fr-FR" sz="1600" kern="1200" dirty="0">
              <a:latin typeface="Gill Sans MT" panose="020B0502020104020203" pitchFamily="34" charset="0"/>
            </a:rPr>
            <a:t> </a:t>
          </a:r>
          <a:r>
            <a:rPr lang="fr-FR" sz="1600" kern="1200" dirty="0" err="1">
              <a:latin typeface="Gill Sans MT" panose="020B0502020104020203" pitchFamily="34" charset="0"/>
            </a:rPr>
            <a:t>disposé.e.s</a:t>
          </a:r>
          <a:r>
            <a:rPr lang="fr-FR" sz="1600" kern="1200" dirty="0">
              <a:latin typeface="Gill Sans MT" panose="020B0502020104020203" pitchFamily="34" charset="0"/>
            </a:rPr>
            <a:t> à enseigner. </a:t>
          </a:r>
        </a:p>
        <a:p>
          <a:pPr marL="171450" lvl="1" indent="-171450" algn="l" defTabSz="711200">
            <a:lnSpc>
              <a:spcPct val="90000"/>
            </a:lnSpc>
            <a:spcBef>
              <a:spcPct val="0"/>
            </a:spcBef>
            <a:spcAft>
              <a:spcPct val="15000"/>
            </a:spcAft>
            <a:buChar char="•"/>
          </a:pPr>
          <a:r>
            <a:rPr lang="fr-FR" sz="1600" kern="1200" dirty="0">
              <a:latin typeface="Gill Sans MT" panose="020B0502020104020203" pitchFamily="34" charset="0"/>
            </a:rPr>
            <a:t>Influencée par les </a:t>
          </a:r>
          <a:r>
            <a:rPr lang="fr-FR" sz="1600" u="sng" kern="1200" dirty="0">
              <a:latin typeface="Gill Sans MT" panose="020B0502020104020203" pitchFamily="34" charset="0"/>
            </a:rPr>
            <a:t>flux d’</a:t>
          </a:r>
          <a:r>
            <a:rPr lang="fr-FR" sz="1600" u="sng" kern="1200" dirty="0" err="1">
              <a:latin typeface="Gill Sans MT" panose="020B0502020104020203" pitchFamily="34" charset="0"/>
            </a:rPr>
            <a:t>enseignant.e.s</a:t>
          </a:r>
          <a:r>
            <a:rPr lang="fr-FR" sz="1600" kern="1200" dirty="0">
              <a:latin typeface="Gill Sans MT" panose="020B0502020104020203" pitchFamily="34" charset="0"/>
            </a:rPr>
            <a:t> dans le système et les </a:t>
          </a:r>
          <a:r>
            <a:rPr lang="fr-FR" sz="1600" u="sng" kern="1200" dirty="0">
              <a:latin typeface="Gill Sans MT" panose="020B0502020104020203" pitchFamily="34" charset="0"/>
            </a:rPr>
            <a:t>politiques de gestion des </a:t>
          </a:r>
          <a:r>
            <a:rPr lang="fr-FR" sz="1600" u="sng" kern="1200" dirty="0" err="1">
              <a:latin typeface="Gill Sans MT" panose="020B0502020104020203" pitchFamily="34" charset="0"/>
            </a:rPr>
            <a:t>enseignant.e.s</a:t>
          </a:r>
          <a:r>
            <a:rPr lang="fr-FR" sz="1600" kern="1200" dirty="0">
              <a:latin typeface="Gill Sans MT" panose="020B0502020104020203" pitchFamily="34" charset="0"/>
            </a:rPr>
            <a:t>.</a:t>
          </a:r>
        </a:p>
      </dsp:txBody>
      <dsp:txXfrm>
        <a:off x="720732" y="2395838"/>
        <a:ext cx="4565290" cy="15105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412C7-8DF4-074A-95CB-C74B01626FA8}">
      <dsp:nvSpPr>
        <dsp:cNvPr id="0" name=""/>
        <dsp:cNvSpPr/>
      </dsp:nvSpPr>
      <dsp:spPr>
        <a:xfrm>
          <a:off x="-5947217" y="-910081"/>
          <a:ext cx="7079941" cy="7079941"/>
        </a:xfrm>
        <a:prstGeom prst="blockArc">
          <a:avLst>
            <a:gd name="adj1" fmla="val 18900000"/>
            <a:gd name="adj2" fmla="val 2700000"/>
            <a:gd name="adj3" fmla="val 305"/>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F16BC-973C-F342-AE92-846E034B3A60}">
      <dsp:nvSpPr>
        <dsp:cNvPr id="0" name=""/>
        <dsp:cNvSpPr/>
      </dsp:nvSpPr>
      <dsp:spPr>
        <a:xfrm>
          <a:off x="421924" y="276979"/>
          <a:ext cx="7911609" cy="553749"/>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rPr>
            <a:t>Départs à la retraite : </a:t>
          </a:r>
          <a:r>
            <a:rPr lang="fr-FR" sz="1800" b="0" kern="1200" dirty="0">
              <a:latin typeface="Gill Sans MT" panose="020B0502020104020203" pitchFamily="34" charset="0"/>
            </a:rPr>
            <a:t>plusieurs départs à la retraite d’enseignants et de directions dans les 5 prochaines années</a:t>
          </a:r>
        </a:p>
      </dsp:txBody>
      <dsp:txXfrm>
        <a:off x="421924" y="276979"/>
        <a:ext cx="7911609" cy="553749"/>
      </dsp:txXfrm>
    </dsp:sp>
    <dsp:sp modelId="{27927D68-00BA-8241-9C4F-6CDD76D54DA7}">
      <dsp:nvSpPr>
        <dsp:cNvPr id="0" name=""/>
        <dsp:cNvSpPr/>
      </dsp:nvSpPr>
      <dsp:spPr>
        <a:xfrm>
          <a:off x="0" y="207761"/>
          <a:ext cx="692186" cy="692186"/>
        </a:xfrm>
        <a:prstGeom prst="ellipse">
          <a:avLst/>
        </a:prstGeom>
        <a:solidFill>
          <a:schemeClr val="accent3"/>
        </a:solidFill>
        <a:ln w="12700" cap="flat" cmpd="sng" algn="ctr">
          <a:solidFill>
            <a:schemeClr val="accent3">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B53EA852-1AF9-684F-B4EE-87DF32A9426B}">
      <dsp:nvSpPr>
        <dsp:cNvPr id="0" name=""/>
        <dsp:cNvSpPr/>
      </dsp:nvSpPr>
      <dsp:spPr>
        <a:xfrm>
          <a:off x="877421" y="1107498"/>
          <a:ext cx="7456113" cy="553749"/>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ea typeface="+mn-ea"/>
              <a:cs typeface="+mn-cs"/>
            </a:rPr>
            <a:t>Difficultés d’assurer la relève </a:t>
          </a:r>
          <a:r>
            <a:rPr lang="fr-FR" sz="1800" b="1" kern="1200" dirty="0">
              <a:latin typeface="Gill Sans MT" panose="020B0502020104020203" pitchFamily="34" charset="0"/>
            </a:rPr>
            <a:t>: </a:t>
          </a:r>
          <a:r>
            <a:rPr lang="fr-FR" sz="1800" b="0" kern="1200" dirty="0">
              <a:latin typeface="Gill Sans MT" panose="020B0502020104020203" pitchFamily="34" charset="0"/>
            </a:rPr>
            <a:t>diminution ou stagnation du nombre d’étudiants en formation des maîtres à l’UQAT, selon les programmes.</a:t>
          </a:r>
        </a:p>
      </dsp:txBody>
      <dsp:txXfrm>
        <a:off x="877421" y="1107498"/>
        <a:ext cx="7456113" cy="553749"/>
      </dsp:txXfrm>
    </dsp:sp>
    <dsp:sp modelId="{01B4221B-F92B-E748-9F40-34863E2ED925}">
      <dsp:nvSpPr>
        <dsp:cNvPr id="0" name=""/>
        <dsp:cNvSpPr/>
      </dsp:nvSpPr>
      <dsp:spPr>
        <a:xfrm>
          <a:off x="495714" y="949244"/>
          <a:ext cx="692186" cy="692186"/>
        </a:xfrm>
        <a:prstGeom prst="ellipse">
          <a:avLst/>
        </a:prstGeom>
        <a:solidFill>
          <a:schemeClr val="accent4"/>
        </a:solidFill>
        <a:ln w="12700" cap="flat" cmpd="sng" algn="ctr">
          <a:solidFill>
            <a:schemeClr val="accent4"/>
          </a:solidFill>
          <a:prstDash val="solid"/>
        </a:ln>
        <a:effectLst/>
      </dsp:spPr>
      <dsp:style>
        <a:lnRef idx="1">
          <a:scrgbClr r="0" g="0" b="0"/>
        </a:lnRef>
        <a:fillRef idx="2">
          <a:scrgbClr r="0" g="0" b="0"/>
        </a:fillRef>
        <a:effectRef idx="0">
          <a:scrgbClr r="0" g="0" b="0"/>
        </a:effectRef>
        <a:fontRef idx="minor"/>
      </dsp:style>
    </dsp:sp>
    <dsp:sp modelId="{F081C1CA-CFF6-8943-99E7-785E391566EB}">
      <dsp:nvSpPr>
        <dsp:cNvPr id="0" name=""/>
        <dsp:cNvSpPr/>
      </dsp:nvSpPr>
      <dsp:spPr>
        <a:xfrm>
          <a:off x="1085708" y="1938017"/>
          <a:ext cx="7247825" cy="553749"/>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rPr>
            <a:t>Contexte de </a:t>
          </a:r>
          <a:r>
            <a:rPr lang="fr-FR" sz="1800" b="1" kern="1200" dirty="0">
              <a:latin typeface="Gill Sans MT" panose="020B0502020104020203" pitchFamily="34" charset="0"/>
              <a:ea typeface="+mn-ea"/>
              <a:cs typeface="+mn-cs"/>
            </a:rPr>
            <a:t>plein emploi </a:t>
          </a:r>
          <a:r>
            <a:rPr lang="fr-FR" sz="1800" b="1" kern="1200" dirty="0">
              <a:latin typeface="Gill Sans MT" panose="020B0502020104020203" pitchFamily="34" charset="0"/>
            </a:rPr>
            <a:t>et marché du travail très concurrentiel </a:t>
          </a:r>
        </a:p>
      </dsp:txBody>
      <dsp:txXfrm>
        <a:off x="1085708" y="1938017"/>
        <a:ext cx="7247825" cy="553749"/>
      </dsp:txXfrm>
    </dsp:sp>
    <dsp:sp modelId="{2F7A81BD-3565-8F44-9183-9B66F4170CF6}">
      <dsp:nvSpPr>
        <dsp:cNvPr id="0" name=""/>
        <dsp:cNvSpPr/>
      </dsp:nvSpPr>
      <dsp:spPr>
        <a:xfrm>
          <a:off x="704002" y="1868792"/>
          <a:ext cx="692186" cy="692186"/>
        </a:xfrm>
        <a:prstGeom prst="ellipse">
          <a:avLst/>
        </a:prstGeom>
        <a:solidFill>
          <a:schemeClr val="accent5"/>
        </a:solidFill>
        <a:ln w="12700" cap="flat" cmpd="sng" algn="ctr">
          <a:solidFill>
            <a:schemeClr val="accent5"/>
          </a:solidFill>
          <a:prstDash val="solid"/>
        </a:ln>
        <a:effectLst/>
      </dsp:spPr>
      <dsp:style>
        <a:lnRef idx="1">
          <a:scrgbClr r="0" g="0" b="0"/>
        </a:lnRef>
        <a:fillRef idx="2">
          <a:scrgbClr r="0" g="0" b="0"/>
        </a:fillRef>
        <a:effectRef idx="0">
          <a:scrgbClr r="0" g="0" b="0"/>
        </a:effectRef>
        <a:fontRef idx="minor"/>
      </dsp:style>
    </dsp:sp>
    <dsp:sp modelId="{63DBAE0E-64CC-E647-900B-F4F79E9A34D4}">
      <dsp:nvSpPr>
        <dsp:cNvPr id="0" name=""/>
        <dsp:cNvSpPr/>
      </dsp:nvSpPr>
      <dsp:spPr>
        <a:xfrm>
          <a:off x="1085708" y="2768010"/>
          <a:ext cx="7247825" cy="553749"/>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rPr>
            <a:t>Manque criant de </a:t>
          </a:r>
          <a:r>
            <a:rPr lang="fr-FR" sz="1800" b="1" kern="1200" dirty="0">
              <a:latin typeface="Gill Sans MT" panose="020B0502020104020203" pitchFamily="34" charset="0"/>
              <a:ea typeface="+mn-ea"/>
              <a:cs typeface="+mn-cs"/>
            </a:rPr>
            <a:t>suppléants</a:t>
          </a:r>
        </a:p>
      </dsp:txBody>
      <dsp:txXfrm>
        <a:off x="1085708" y="2768010"/>
        <a:ext cx="7247825" cy="553749"/>
      </dsp:txXfrm>
    </dsp:sp>
    <dsp:sp modelId="{B84FAE9D-DD22-1445-A482-B62D81842198}">
      <dsp:nvSpPr>
        <dsp:cNvPr id="0" name=""/>
        <dsp:cNvSpPr/>
      </dsp:nvSpPr>
      <dsp:spPr>
        <a:xfrm>
          <a:off x="739615" y="2770011"/>
          <a:ext cx="692186" cy="692186"/>
        </a:xfrm>
        <a:prstGeom prst="ellipse">
          <a:avLst/>
        </a:prstGeom>
        <a:solidFill>
          <a:schemeClr val="accent6"/>
        </a:solidFill>
        <a:ln w="12700" cap="flat" cmpd="sng" algn="ctr">
          <a:solidFill>
            <a:schemeClr val="accent6"/>
          </a:solidFill>
          <a:prstDash val="solid"/>
        </a:ln>
        <a:effectLst/>
      </dsp:spPr>
      <dsp:style>
        <a:lnRef idx="1">
          <a:scrgbClr r="0" g="0" b="0"/>
        </a:lnRef>
        <a:fillRef idx="2">
          <a:scrgbClr r="0" g="0" b="0"/>
        </a:fillRef>
        <a:effectRef idx="0">
          <a:scrgbClr r="0" g="0" b="0"/>
        </a:effectRef>
        <a:fontRef idx="minor"/>
      </dsp:style>
    </dsp:sp>
    <dsp:sp modelId="{301A1627-89B3-2F4C-B6CB-732FBB0A980E}">
      <dsp:nvSpPr>
        <dsp:cNvPr id="0" name=""/>
        <dsp:cNvSpPr/>
      </dsp:nvSpPr>
      <dsp:spPr>
        <a:xfrm>
          <a:off x="877421" y="3598529"/>
          <a:ext cx="7456113" cy="553749"/>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rPr>
            <a:t>Postes vacants comblés par des </a:t>
          </a:r>
          <a:r>
            <a:rPr lang="fr-FR" sz="1800" b="1" kern="1200" dirty="0">
              <a:latin typeface="Gill Sans MT" panose="020B0502020104020203" pitchFamily="34" charset="0"/>
              <a:ea typeface="+mn-ea"/>
              <a:cs typeface="+mn-cs"/>
            </a:rPr>
            <a:t>enseignants non légalement qualifiés</a:t>
          </a:r>
        </a:p>
      </dsp:txBody>
      <dsp:txXfrm>
        <a:off x="877421" y="3598529"/>
        <a:ext cx="7456113" cy="553749"/>
      </dsp:txXfrm>
    </dsp:sp>
    <dsp:sp modelId="{A0E46800-0DA4-5749-8ECF-5DA65C2F09C1}">
      <dsp:nvSpPr>
        <dsp:cNvPr id="0" name=""/>
        <dsp:cNvSpPr/>
      </dsp:nvSpPr>
      <dsp:spPr>
        <a:xfrm>
          <a:off x="602553" y="3529311"/>
          <a:ext cx="692186" cy="692186"/>
        </a:xfrm>
        <a:prstGeom prst="ellipse">
          <a:avLst/>
        </a:prstGeom>
        <a:solidFill>
          <a:schemeClr val="accent1"/>
        </a:solidFill>
        <a:ln w="12700" cap="flat" cmpd="sng" algn="ctr">
          <a:solidFill>
            <a:schemeClr val="accent1"/>
          </a:solidFill>
          <a:prstDash val="solid"/>
        </a:ln>
        <a:effectLst/>
      </dsp:spPr>
      <dsp:style>
        <a:lnRef idx="1">
          <a:scrgbClr r="0" g="0" b="0"/>
        </a:lnRef>
        <a:fillRef idx="2">
          <a:scrgbClr r="0" g="0" b="0"/>
        </a:fillRef>
        <a:effectRef idx="0">
          <a:scrgbClr r="0" g="0" b="0"/>
        </a:effectRef>
        <a:fontRef idx="minor"/>
      </dsp:style>
    </dsp:sp>
    <dsp:sp modelId="{92EBBF69-2F81-1142-B4F0-FFC7554D0D79}">
      <dsp:nvSpPr>
        <dsp:cNvPr id="0" name=""/>
        <dsp:cNvSpPr/>
      </dsp:nvSpPr>
      <dsp:spPr>
        <a:xfrm>
          <a:off x="421924" y="4279680"/>
          <a:ext cx="7911609" cy="852486"/>
        </a:xfrm>
        <a:prstGeom prst="rect">
          <a:avLst/>
        </a:prstGeom>
        <a:gradFill rotWithShape="0">
          <a:gsLst>
            <a:gs pos="0">
              <a:schemeClr val="lt1">
                <a:hueOff val="0"/>
                <a:satOff val="0"/>
                <a:lumOff val="0"/>
                <a:alphaOff val="0"/>
                <a:tint val="100000"/>
                <a:shade val="70000"/>
                <a:satMod val="150000"/>
              </a:schemeClr>
            </a:gs>
            <a:gs pos="100000">
              <a:schemeClr val="lt1">
                <a:hueOff val="0"/>
                <a:satOff val="0"/>
                <a:lumOff val="0"/>
                <a:alphaOff val="0"/>
                <a:tint val="95000"/>
                <a:satMod val="1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9539"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Gill Sans MT" panose="020B0502020104020203" pitchFamily="34" charset="0"/>
            </a:rPr>
            <a:t>Défis </a:t>
          </a:r>
          <a:r>
            <a:rPr lang="fr-FR" sz="1800" b="1" kern="1200" dirty="0">
              <a:latin typeface="Gill Sans MT" panose="020B0502020104020203" pitchFamily="34" charset="0"/>
              <a:ea typeface="+mn-ea"/>
              <a:cs typeface="+mn-cs"/>
            </a:rPr>
            <a:t>d’attirer, de recruter et de retenir suffisamment d’enseignants </a:t>
          </a:r>
          <a:r>
            <a:rPr lang="fr-FR" sz="1800" b="1" kern="1200" dirty="0">
              <a:latin typeface="Gill Sans MT" panose="020B0502020104020203" pitchFamily="34" charset="0"/>
            </a:rPr>
            <a:t>pour répondre aux besoins de l’Abitibi-Témiscamingue et du Nord-du-Québec </a:t>
          </a:r>
        </a:p>
      </dsp:txBody>
      <dsp:txXfrm>
        <a:off x="421924" y="4279680"/>
        <a:ext cx="7911609" cy="852486"/>
      </dsp:txXfrm>
    </dsp:sp>
    <dsp:sp modelId="{A0DE898B-7964-B74E-9175-161307267075}">
      <dsp:nvSpPr>
        <dsp:cNvPr id="0" name=""/>
        <dsp:cNvSpPr/>
      </dsp:nvSpPr>
      <dsp:spPr>
        <a:xfrm>
          <a:off x="147057" y="4359829"/>
          <a:ext cx="692186" cy="692186"/>
        </a:xfrm>
        <a:prstGeom prst="ellipse">
          <a:avLst/>
        </a:prstGeom>
        <a:solidFill>
          <a:schemeClr val="accent2"/>
        </a:solidFill>
        <a:ln w="12700" cap="flat" cmpd="sng" algn="ctr">
          <a:solidFill>
            <a:schemeClr val="accent2"/>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B41ECE-B536-7E4D-A51A-FEA1D8B0CD00}" type="datetime1">
              <a:rPr lang="fr-CA" smtClean="0"/>
              <a:pPr/>
              <a:t>2021-04-07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EB0AE8-4DAF-A643-A93F-A02B8740ADC1}" type="slidenum">
              <a:rPr lang="fr-FR" smtClean="0"/>
              <a:pPr/>
              <a:t>‹n°›</a:t>
            </a:fld>
            <a:endParaRPr lang="fr-FR"/>
          </a:p>
        </p:txBody>
      </p:sp>
    </p:spTree>
    <p:extLst>
      <p:ext uri="{BB962C8B-B14F-4D97-AF65-F5344CB8AC3E}">
        <p14:creationId xmlns:p14="http://schemas.microsoft.com/office/powerpoint/2010/main" val="28497299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B36EC7-1AE9-5448-A101-A14819FA0295}" type="datetime1">
              <a:rPr lang="fr-CA" smtClean="0"/>
              <a:pPr/>
              <a:t>2021-04-07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D4315-B461-A44F-B72E-FF0CEFF3E518}" type="slidenum">
              <a:rPr lang="fr-FR" smtClean="0"/>
              <a:pPr/>
              <a:t>‹n°›</a:t>
            </a:fld>
            <a:endParaRPr lang="fr-FR"/>
          </a:p>
        </p:txBody>
      </p:sp>
    </p:spTree>
    <p:extLst>
      <p:ext uri="{BB962C8B-B14F-4D97-AF65-F5344CB8AC3E}">
        <p14:creationId xmlns:p14="http://schemas.microsoft.com/office/powerpoint/2010/main" val="21660788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pPr marL="171450" lvl="0" indent="-171450">
              <a:buFont typeface="Arial"/>
              <a:buChar char="•"/>
            </a:pPr>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1</a:t>
            </a:fld>
            <a:endParaRPr lang="fr-FR"/>
          </a:p>
        </p:txBody>
      </p:sp>
    </p:spTree>
    <p:extLst>
      <p:ext uri="{BB962C8B-B14F-4D97-AF65-F5344CB8AC3E}">
        <p14:creationId xmlns:p14="http://schemas.microsoft.com/office/powerpoint/2010/main" val="3709906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10</a:t>
            </a:fld>
            <a:endParaRPr lang="fr-FR"/>
          </a:p>
        </p:txBody>
      </p:sp>
    </p:spTree>
    <p:extLst>
      <p:ext uri="{BB962C8B-B14F-4D97-AF65-F5344CB8AC3E}">
        <p14:creationId xmlns:p14="http://schemas.microsoft.com/office/powerpoint/2010/main" val="1198051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Nous prés</a:t>
            </a:r>
          </a:p>
        </p:txBody>
      </p:sp>
      <p:sp>
        <p:nvSpPr>
          <p:cNvPr id="4" name="Espace réservé du numéro de diapositive 3"/>
          <p:cNvSpPr>
            <a:spLocks noGrp="1"/>
          </p:cNvSpPr>
          <p:nvPr>
            <p:ph type="sldNum" sz="quarter" idx="5"/>
          </p:nvPr>
        </p:nvSpPr>
        <p:spPr/>
        <p:txBody>
          <a:bodyPr/>
          <a:lstStyle/>
          <a:p>
            <a:fld id="{8D4D4315-B461-A44F-B72E-FF0CEFF3E518}" type="slidenum">
              <a:rPr lang="fr-FR" smtClean="0"/>
              <a:pPr/>
              <a:t>11</a:t>
            </a:fld>
            <a:endParaRPr lang="fr-FR"/>
          </a:p>
        </p:txBody>
      </p:sp>
    </p:spTree>
    <p:extLst>
      <p:ext uri="{BB962C8B-B14F-4D97-AF65-F5344CB8AC3E}">
        <p14:creationId xmlns:p14="http://schemas.microsoft.com/office/powerpoint/2010/main" val="3260054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200" b="1" kern="1200" dirty="0">
                <a:solidFill>
                  <a:schemeClr val="tx1"/>
                </a:solidFill>
                <a:effectLst/>
                <a:latin typeface="+mn-lt"/>
                <a:ea typeface="+mn-ea"/>
                <a:cs typeface="+mn-cs"/>
              </a:rPr>
              <a:t>À l’UQAT, baisse de 108 étudiants de 2012 (623) à 2017 (515).</a:t>
            </a:r>
            <a:endParaRPr lang="fr-CA" b="1" dirty="0"/>
          </a:p>
        </p:txBody>
      </p:sp>
    </p:spTree>
    <p:extLst>
      <p:ext uri="{BB962C8B-B14F-4D97-AF65-F5344CB8AC3E}">
        <p14:creationId xmlns:p14="http://schemas.microsoft.com/office/powerpoint/2010/main" val="29380105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Tree>
    <p:extLst>
      <p:ext uri="{BB962C8B-B14F-4D97-AF65-F5344CB8AC3E}">
        <p14:creationId xmlns:p14="http://schemas.microsoft.com/office/powerpoint/2010/main" val="2727544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8738" lvl="1" indent="0">
              <a:buNone/>
            </a:pPr>
            <a:r>
              <a:rPr lang="fr-CA" dirty="0"/>
              <a:t>Données administratives: </a:t>
            </a:r>
          </a:p>
          <a:p>
            <a:pPr lvl="2">
              <a:buFont typeface="Wingdings" pitchFamily="2" charset="2"/>
              <a:buChar char="ü"/>
            </a:pPr>
            <a:r>
              <a:rPr lang="fr-CA" dirty="0"/>
              <a:t>Évolution des admissions, inscriptions, abandons et diplomation en formation des maîtres à l’UQAT;</a:t>
            </a:r>
          </a:p>
          <a:p>
            <a:pPr lvl="2">
              <a:buFont typeface="Wingdings" pitchFamily="2" charset="2"/>
              <a:buChar char="ü"/>
            </a:pPr>
            <a:r>
              <a:rPr lang="fr-CA" dirty="0"/>
              <a:t>Prévision des besoins d’enseignants d’ici 2030 pour combler les retraites, les départs et les besoins liés aux nouvelles politiques éducatives (maternelles 4 ans);</a:t>
            </a:r>
          </a:p>
          <a:p>
            <a:pPr lvl="2">
              <a:buFont typeface="Wingdings" pitchFamily="2" charset="2"/>
              <a:buChar char="ü"/>
            </a:pPr>
            <a:r>
              <a:rPr lang="fr-CA" dirty="0"/>
              <a:t>Nombres de départs, congés de maladie prolongés. </a:t>
            </a:r>
          </a:p>
          <a:p>
            <a:endParaRPr lang="fr-CA" dirty="0"/>
          </a:p>
          <a:p>
            <a:r>
              <a:rPr lang="fr-CA" dirty="0"/>
              <a:t>Questionnaire: </a:t>
            </a:r>
          </a:p>
          <a:p>
            <a:pPr marL="914400" lvl="2" indent="-171450" algn="l" defTabSz="914400" rtl="0" eaLnBrk="1" latinLnBrk="0" hangingPunct="1">
              <a:buFont typeface="Wingdings" pitchFamily="2" charset="2"/>
              <a:buChar char="ü"/>
            </a:pPr>
            <a:r>
              <a:rPr lang="fr-CA" sz="1200" kern="1200" dirty="0">
                <a:solidFill>
                  <a:schemeClr val="tx1"/>
                </a:solidFill>
                <a:latin typeface="+mn-lt"/>
                <a:ea typeface="+mn-ea"/>
                <a:cs typeface="+mn-cs"/>
              </a:rPr>
              <a:t>Décrire les caractéristiques des enseignants de la région</a:t>
            </a:r>
          </a:p>
          <a:p>
            <a:pPr marL="914400" lvl="2" indent="-171450" algn="l" defTabSz="914400" rtl="0" eaLnBrk="1" latinLnBrk="0" hangingPunct="1">
              <a:buFont typeface="Wingdings" pitchFamily="2" charset="2"/>
              <a:buChar char="ü"/>
            </a:pPr>
            <a:r>
              <a:rPr lang="fr-CA" sz="1200" kern="1200" dirty="0">
                <a:solidFill>
                  <a:schemeClr val="tx1"/>
                </a:solidFill>
                <a:latin typeface="+mn-lt"/>
                <a:ea typeface="+mn-ea"/>
                <a:cs typeface="+mn-cs"/>
              </a:rPr>
              <a:t>Renseigner le phénomène de recrutement d’enseignants non légalement qualifiés</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Connaître les opportunités et les motivations du personnel non légalement qualifié à entreprendre une formation;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Décrire les caractéristiques des étudiants qui s’inscrivent et complètent leur programme en formation des maîtres;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Connaître les motivations des étudiants qui s’inscrivent et persévèrent dans leur formation; connaître les raisons qui expliquent qu’un étudiant ne s’inscrit pas en formation des maîtres à l’UQAT;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Identifier des pistes de solutions pour améliorer l’organisation des stages, notamment des stages en emploi.</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Connaître le nombre d’étudiants diplômés des programmes de formation des maîtres de l’UQAT qui obtiennent un emploi dans l’une des six commissions scolaires.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Identifier les leviers pour attirer plus de candidats, notamment des hommes.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Connaître les taux de rétention des différentes catégories d’enseignants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Identifier des moyens facilitant les messages positifs sur la profession enseignante.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fr-CA" sz="1200" kern="1200" dirty="0">
              <a:solidFill>
                <a:schemeClr val="tx1"/>
              </a:solidFill>
              <a:effectLst/>
              <a:latin typeface="+mn-lt"/>
              <a:ea typeface="+mn-ea"/>
              <a:cs typeface="+mn-cs"/>
            </a:endParaRP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fr-CA" sz="1200" kern="1200" dirty="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 typeface="Wingdings" pitchFamily="2" charset="2"/>
              <a:buNone/>
              <a:tabLst/>
              <a:defRPr/>
            </a:pPr>
            <a:r>
              <a:rPr lang="fr-CA" sz="1200" kern="1200" dirty="0">
                <a:solidFill>
                  <a:schemeClr val="tx1"/>
                </a:solidFill>
                <a:latin typeface="+mn-lt"/>
                <a:ea typeface="+mn-ea"/>
                <a:cs typeface="+mn-cs"/>
              </a:rPr>
              <a:t>Entrevues: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Identifier des moyens pour améliorer l’attraction, la rétention et la valorisation</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CA" sz="1200" kern="1200" dirty="0">
                <a:solidFill>
                  <a:schemeClr val="tx1"/>
                </a:solidFill>
                <a:effectLst/>
                <a:latin typeface="+mn-lt"/>
                <a:ea typeface="+mn-ea"/>
                <a:cs typeface="+mn-cs"/>
              </a:rPr>
              <a:t>Comprendre ce qui attire les enseignants vers la profession et ce qui les retient.  </a:t>
            </a: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fr-CA" sz="1200" kern="1200" dirty="0">
              <a:solidFill>
                <a:schemeClr val="tx1"/>
              </a:solidFill>
              <a:effectLst/>
              <a:latin typeface="+mn-lt"/>
              <a:ea typeface="+mn-ea"/>
              <a:cs typeface="+mn-cs"/>
            </a:endParaRPr>
          </a:p>
          <a:p>
            <a:pPr marL="914400" marR="0" lvl="2" indent="-17145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fr-CA" sz="1200" kern="1200" dirty="0">
              <a:solidFill>
                <a:schemeClr val="tx1"/>
              </a:solidFill>
              <a:effectLst/>
              <a:latin typeface="+mn-lt"/>
              <a:ea typeface="+mn-ea"/>
              <a:cs typeface="+mn-cs"/>
            </a:endParaRPr>
          </a:p>
          <a:p>
            <a:pPr marL="914400" lvl="2" indent="-171450" algn="l" defTabSz="914400" rtl="0" eaLnBrk="1" latinLnBrk="0" hangingPunct="1">
              <a:buFont typeface="Wingdings" pitchFamily="2" charset="2"/>
              <a:buChar char="ü"/>
            </a:pPr>
            <a:endParaRPr lang="fr-CA" sz="1200" kern="1200" dirty="0">
              <a:solidFill>
                <a:schemeClr val="tx1"/>
              </a:solidFill>
              <a:latin typeface="+mn-lt"/>
              <a:ea typeface="+mn-ea"/>
              <a:cs typeface="+mn-cs"/>
            </a:endParaRPr>
          </a:p>
          <a:p>
            <a:endParaRPr lang="fr-CA"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14</a:t>
            </a:fld>
            <a:endParaRPr lang="en-US"/>
          </a:p>
        </p:txBody>
      </p:sp>
    </p:spTree>
    <p:extLst>
      <p:ext uri="{BB962C8B-B14F-4D97-AF65-F5344CB8AC3E}">
        <p14:creationId xmlns:p14="http://schemas.microsoft.com/office/powerpoint/2010/main" val="3485818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a:p>
            <a:r>
              <a:rPr lang="fr-CA" dirty="0"/>
              <a:t>Demande au primaire: toutefois, ces prévisions ne tiennent pas compte des effectifs des nouvelles maternelles 4 ans, de l’arrivée probable des enfants immigrants due à la régionalisation de l’immigration ainsi que des changements dans les ratios d’élèves par classe et du nombre d’enseignants non-légalement qualifiés dans le système, ni des besoins d’enseignants à temps partiel et de suppléants.</a:t>
            </a:r>
          </a:p>
          <a:p>
            <a:pPr marL="0" marR="0" lvl="0" indent="0" algn="l" defTabSz="914400" rtl="0" eaLnBrk="1" fontAlgn="auto" latinLnBrk="0" hangingPunct="1">
              <a:lnSpc>
                <a:spcPct val="100000"/>
              </a:lnSpc>
              <a:spcBef>
                <a:spcPts val="0"/>
              </a:spcBef>
              <a:spcAft>
                <a:spcPts val="0"/>
              </a:spcAft>
              <a:buClrTx/>
              <a:buSzTx/>
              <a:buFontTx/>
              <a:buNone/>
              <a:tabLst/>
              <a:defRPr/>
            </a:pPr>
            <a:r>
              <a:rPr lang="fr-CA" dirty="0"/>
              <a:t>Au secondaire, </a:t>
            </a:r>
            <a:r>
              <a:rPr lang="fr-CA" sz="1200" kern="1200" dirty="0">
                <a:solidFill>
                  <a:schemeClr val="tx1"/>
                </a:solidFill>
                <a:effectLst/>
                <a:latin typeface="+mn-lt"/>
                <a:ea typeface="+mn-ea"/>
                <a:cs typeface="+mn-cs"/>
              </a:rPr>
              <a:t>Toutefois, ces prévisions masquent les variations de la demande par champ d’enseignement ou encore liées aux changements dans les ratios d’élèves par classe, aux besoins d’enseignants à temps partiel et de suppléants ou au nombre d’enseignants non-légalement qualifiés. </a:t>
            </a:r>
          </a:p>
          <a:p>
            <a:endParaRPr lang="fr-CA" dirty="0"/>
          </a:p>
        </p:txBody>
      </p:sp>
    </p:spTree>
    <p:extLst>
      <p:ext uri="{BB962C8B-B14F-4D97-AF65-F5344CB8AC3E}">
        <p14:creationId xmlns:p14="http://schemas.microsoft.com/office/powerpoint/2010/main" val="580602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dirty="0"/>
              <a:t>Au secondaire, </a:t>
            </a:r>
            <a:r>
              <a:rPr lang="fr-CA" sz="1200" kern="1200" dirty="0">
                <a:solidFill>
                  <a:schemeClr val="tx1"/>
                </a:solidFill>
                <a:effectLst/>
                <a:latin typeface="+mn-lt"/>
                <a:ea typeface="+mn-ea"/>
                <a:cs typeface="+mn-cs"/>
              </a:rPr>
              <a:t>Toutefois, ces prévisions masquent les variations de la demande par champ d’enseignement ou encore liées aux changements dans les ratios d’élèves par classe, aux besoins d’enseignants à temps partiel et de suppléants ou au nombre d’enseignants non-légalement qualifiés. </a:t>
            </a:r>
          </a:p>
          <a:p>
            <a:endParaRPr lang="fr-CA" dirty="0"/>
          </a:p>
        </p:txBody>
      </p:sp>
    </p:spTree>
    <p:extLst>
      <p:ext uri="{BB962C8B-B14F-4D97-AF65-F5344CB8AC3E}">
        <p14:creationId xmlns:p14="http://schemas.microsoft.com/office/powerpoint/2010/main" val="2883722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Sur le plan régional, il s’avère essentiel d’augmenter le recrutement d’enseignants à temps plein du secondaire à très court terme. À moyen et long terme, il sera important de stabiliser le recrutement d’enseignants du préscolaire/primaire et du secondaire pour permettre de remplacer les enseignants qui partent à la retraite ou encore qui quittent la profession ou la région.</a:t>
            </a:r>
          </a:p>
        </p:txBody>
      </p:sp>
    </p:spTree>
    <p:extLst>
      <p:ext uri="{BB962C8B-B14F-4D97-AF65-F5344CB8AC3E}">
        <p14:creationId xmlns:p14="http://schemas.microsoft.com/office/powerpoint/2010/main" val="1634662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Sur le plan régional, il s’avère essentiel d’augmenter le recrutement d’enseignants à temps plein du secondaire à très court terme. À moyen et long terme, il sera important de stabiliser le recrutement d’enseignants du préscolaire/primaire et du secondaire pour permettre de remplacer les enseignants qui partent à la retraite ou encore qui quittent la profession ou la région.</a:t>
            </a:r>
          </a:p>
        </p:txBody>
      </p:sp>
    </p:spTree>
    <p:extLst>
      <p:ext uri="{BB962C8B-B14F-4D97-AF65-F5344CB8AC3E}">
        <p14:creationId xmlns:p14="http://schemas.microsoft.com/office/powerpoint/2010/main" val="2837812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Sur le plan régional, il s’avère essentiel d’augmenter le recrutement d’enseignants à temps plein du secondaire à très court terme. À moyen et long terme, il sera important de stabiliser le recrutement d’enseignants du préscolaire/primaire et du secondaire pour permettre de remplacer les enseignants qui partent à la retraite ou encore qui quittent la profession ou la région.</a:t>
            </a:r>
          </a:p>
        </p:txBody>
      </p:sp>
    </p:spTree>
    <p:extLst>
      <p:ext uri="{BB962C8B-B14F-4D97-AF65-F5344CB8AC3E}">
        <p14:creationId xmlns:p14="http://schemas.microsoft.com/office/powerpoint/2010/main" val="261172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2</a:t>
            </a:fld>
            <a:endParaRPr lang="fr-FR"/>
          </a:p>
        </p:txBody>
      </p:sp>
    </p:spTree>
    <p:extLst>
      <p:ext uri="{BB962C8B-B14F-4D97-AF65-F5344CB8AC3E}">
        <p14:creationId xmlns:p14="http://schemas.microsoft.com/office/powerpoint/2010/main" val="3953220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Sur le plan régional, il s’avère essentiel d’augmenter le recrutement d’enseignants à temps plein du secondaire à très court terme. À moyen et long terme, il sera important de stabiliser le recrutement d’enseignants du préscolaire/primaire et du secondaire pour permettre de remplacer les enseignants qui partent à la retraite ou encore qui quittent la profession ou la région.</a:t>
            </a:r>
          </a:p>
        </p:txBody>
      </p:sp>
    </p:spTree>
    <p:extLst>
      <p:ext uri="{BB962C8B-B14F-4D97-AF65-F5344CB8AC3E}">
        <p14:creationId xmlns:p14="http://schemas.microsoft.com/office/powerpoint/2010/main" val="608273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Possible de </a:t>
            </a:r>
            <a:r>
              <a:rPr lang="en-US" sz="1200" dirty="0" err="1">
                <a:solidFill>
                  <a:prstClr val="black"/>
                </a:solidFill>
              </a:rPr>
              <a:t>tenir</a:t>
            </a:r>
            <a:r>
              <a:rPr lang="en-US" sz="1200" dirty="0">
                <a:solidFill>
                  <a:prstClr val="black"/>
                </a:solidFill>
              </a:rPr>
              <a:t> </a:t>
            </a:r>
            <a:r>
              <a:rPr lang="en-US" sz="1200" dirty="0" err="1">
                <a:solidFill>
                  <a:prstClr val="black"/>
                </a:solidFill>
              </a:rPr>
              <a:t>compte</a:t>
            </a:r>
            <a:r>
              <a:rPr lang="en-US" sz="1200" dirty="0">
                <a:solidFill>
                  <a:prstClr val="black"/>
                </a:solidFill>
              </a:rPr>
              <a:t> de </a:t>
            </a:r>
            <a:r>
              <a:rPr lang="en-US" sz="1200" dirty="0" err="1">
                <a:solidFill>
                  <a:prstClr val="black"/>
                </a:solidFill>
              </a:rPr>
              <a:t>ces</a:t>
            </a:r>
            <a:r>
              <a:rPr lang="en-US" sz="1200" dirty="0">
                <a:solidFill>
                  <a:prstClr val="black"/>
                </a:solidFill>
              </a:rPr>
              <a:t> </a:t>
            </a:r>
            <a:r>
              <a:rPr lang="en-US" sz="1200" dirty="0" err="1">
                <a:solidFill>
                  <a:prstClr val="black"/>
                </a:solidFill>
              </a:rPr>
              <a:t>données</a:t>
            </a:r>
            <a:r>
              <a:rPr lang="en-US" sz="1200" dirty="0">
                <a:solidFill>
                  <a:prstClr val="black"/>
                </a:solidFill>
              </a:rPr>
              <a:t> pour </a:t>
            </a:r>
            <a:r>
              <a:rPr lang="en-US" sz="1200" dirty="0" err="1">
                <a:solidFill>
                  <a:prstClr val="black"/>
                </a:solidFill>
              </a:rPr>
              <a:t>améliorer</a:t>
            </a:r>
            <a:r>
              <a:rPr lang="en-US" sz="1200" dirty="0">
                <a:solidFill>
                  <a:prstClr val="black"/>
                </a:solidFill>
              </a:rPr>
              <a:t> les </a:t>
            </a:r>
            <a:r>
              <a:rPr lang="en-US" sz="1200" dirty="0" err="1">
                <a:solidFill>
                  <a:prstClr val="black"/>
                </a:solidFill>
              </a:rPr>
              <a:t>pratiques</a:t>
            </a:r>
            <a:r>
              <a:rPr lang="en-US" sz="1200" dirty="0">
                <a:solidFill>
                  <a:prstClr val="black"/>
                </a:solidFill>
              </a:rPr>
              <a:t> de </a:t>
            </a:r>
            <a:r>
              <a:rPr lang="en-US" sz="1200" dirty="0" err="1">
                <a:solidFill>
                  <a:prstClr val="black"/>
                </a:solidFill>
              </a:rPr>
              <a:t>recrutement</a:t>
            </a:r>
            <a:r>
              <a:rPr lang="en-US" sz="1200" dirty="0">
                <a:solidFill>
                  <a:prstClr val="black"/>
                </a:solidFill>
              </a:rPr>
              <a:t> et le support </a:t>
            </a:r>
            <a:r>
              <a:rPr lang="en-US" sz="1200" dirty="0" err="1">
                <a:solidFill>
                  <a:prstClr val="black"/>
                </a:solidFill>
              </a:rPr>
              <a:t>offert</a:t>
            </a:r>
            <a:r>
              <a:rPr lang="en-US" sz="1200" dirty="0">
                <a:solidFill>
                  <a:prstClr val="black"/>
                </a:solidFill>
              </a:rPr>
              <a:t> aux </a:t>
            </a:r>
            <a:r>
              <a:rPr lang="en-US" sz="1200" dirty="0" err="1">
                <a:solidFill>
                  <a:prstClr val="black"/>
                </a:solidFill>
              </a:rPr>
              <a:t>enseignants</a:t>
            </a:r>
            <a:r>
              <a:rPr lang="en-US" sz="1200" dirty="0">
                <a:solidFill>
                  <a:prstClr val="black"/>
                </a:solidFill>
              </a:rPr>
              <a:t> ”mobiles”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20% des </a:t>
            </a:r>
            <a:r>
              <a:rPr lang="en-US" sz="1200" dirty="0" err="1">
                <a:solidFill>
                  <a:prstClr val="black"/>
                </a:solidFill>
              </a:rPr>
              <a:t>enseignants</a:t>
            </a:r>
            <a:r>
              <a:rPr lang="en-US" sz="1200" dirty="0">
                <a:solidFill>
                  <a:prstClr val="black"/>
                </a:solidFill>
              </a:rPr>
              <a:t> </a:t>
            </a:r>
            <a:r>
              <a:rPr lang="en-US" sz="1200" dirty="0" err="1">
                <a:solidFill>
                  <a:prstClr val="black"/>
                </a:solidFill>
              </a:rPr>
              <a:t>ont</a:t>
            </a:r>
            <a:r>
              <a:rPr lang="en-US" sz="1200" dirty="0">
                <a:solidFill>
                  <a:prstClr val="black"/>
                </a:solidFill>
              </a:rPr>
              <a:t> déjà </a:t>
            </a:r>
            <a:r>
              <a:rPr lang="en-US" sz="1200" dirty="0" err="1">
                <a:solidFill>
                  <a:prstClr val="black"/>
                </a:solidFill>
              </a:rPr>
              <a:t>travaillé</a:t>
            </a:r>
            <a:r>
              <a:rPr lang="en-US" sz="1200" dirty="0">
                <a:solidFill>
                  <a:prstClr val="black"/>
                </a:solidFill>
              </a:rPr>
              <a:t> </a:t>
            </a:r>
            <a:r>
              <a:rPr lang="en-US" sz="1200" dirty="0" err="1">
                <a:solidFill>
                  <a:prstClr val="black"/>
                </a:solidFill>
              </a:rPr>
              <a:t>en</a:t>
            </a:r>
            <a:r>
              <a:rPr lang="en-US" sz="1200" dirty="0">
                <a:solidFill>
                  <a:prstClr val="black"/>
                </a:solidFill>
              </a:rPr>
              <a:t> </a:t>
            </a:r>
            <a:r>
              <a:rPr lang="en-US" sz="1200" dirty="0" err="1">
                <a:solidFill>
                  <a:prstClr val="black"/>
                </a:solidFill>
              </a:rPr>
              <a:t>dehors</a:t>
            </a:r>
            <a:r>
              <a:rPr lang="en-US" sz="1200" dirty="0">
                <a:solidFill>
                  <a:prstClr val="black"/>
                </a:solidFill>
              </a:rPr>
              <a:t> de la region.  </a:t>
            </a:r>
          </a:p>
        </p:txBody>
      </p:sp>
    </p:spTree>
    <p:extLst>
      <p:ext uri="{BB962C8B-B14F-4D97-AF65-F5344CB8AC3E}">
        <p14:creationId xmlns:p14="http://schemas.microsoft.com/office/powerpoint/2010/main" val="2049526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Possible de </a:t>
            </a:r>
            <a:r>
              <a:rPr lang="en-US" sz="1200" dirty="0" err="1">
                <a:solidFill>
                  <a:prstClr val="black"/>
                </a:solidFill>
              </a:rPr>
              <a:t>tenir</a:t>
            </a:r>
            <a:r>
              <a:rPr lang="en-US" sz="1200" dirty="0">
                <a:solidFill>
                  <a:prstClr val="black"/>
                </a:solidFill>
              </a:rPr>
              <a:t> </a:t>
            </a:r>
            <a:r>
              <a:rPr lang="en-US" sz="1200" dirty="0" err="1">
                <a:solidFill>
                  <a:prstClr val="black"/>
                </a:solidFill>
              </a:rPr>
              <a:t>compte</a:t>
            </a:r>
            <a:r>
              <a:rPr lang="en-US" sz="1200" dirty="0">
                <a:solidFill>
                  <a:prstClr val="black"/>
                </a:solidFill>
              </a:rPr>
              <a:t> de </a:t>
            </a:r>
            <a:r>
              <a:rPr lang="en-US" sz="1200" dirty="0" err="1">
                <a:solidFill>
                  <a:prstClr val="black"/>
                </a:solidFill>
              </a:rPr>
              <a:t>ces</a:t>
            </a:r>
            <a:r>
              <a:rPr lang="en-US" sz="1200" dirty="0">
                <a:solidFill>
                  <a:prstClr val="black"/>
                </a:solidFill>
              </a:rPr>
              <a:t> </a:t>
            </a:r>
            <a:r>
              <a:rPr lang="en-US" sz="1200" dirty="0" err="1">
                <a:solidFill>
                  <a:prstClr val="black"/>
                </a:solidFill>
              </a:rPr>
              <a:t>données</a:t>
            </a:r>
            <a:r>
              <a:rPr lang="en-US" sz="1200" dirty="0">
                <a:solidFill>
                  <a:prstClr val="black"/>
                </a:solidFill>
              </a:rPr>
              <a:t> pour </a:t>
            </a:r>
            <a:r>
              <a:rPr lang="en-US" sz="1200" dirty="0" err="1">
                <a:solidFill>
                  <a:prstClr val="black"/>
                </a:solidFill>
              </a:rPr>
              <a:t>améliorer</a:t>
            </a:r>
            <a:r>
              <a:rPr lang="en-US" sz="1200" dirty="0">
                <a:solidFill>
                  <a:prstClr val="black"/>
                </a:solidFill>
              </a:rPr>
              <a:t> les </a:t>
            </a:r>
            <a:r>
              <a:rPr lang="en-US" sz="1200" dirty="0" err="1">
                <a:solidFill>
                  <a:prstClr val="black"/>
                </a:solidFill>
              </a:rPr>
              <a:t>pratiques</a:t>
            </a:r>
            <a:r>
              <a:rPr lang="en-US" sz="1200" dirty="0">
                <a:solidFill>
                  <a:prstClr val="black"/>
                </a:solidFill>
              </a:rPr>
              <a:t> de </a:t>
            </a:r>
            <a:r>
              <a:rPr lang="en-US" sz="1200" dirty="0" err="1">
                <a:solidFill>
                  <a:prstClr val="black"/>
                </a:solidFill>
              </a:rPr>
              <a:t>recrutement</a:t>
            </a:r>
            <a:r>
              <a:rPr lang="en-US" sz="1200" dirty="0">
                <a:solidFill>
                  <a:prstClr val="black"/>
                </a:solidFill>
              </a:rPr>
              <a:t> et le support </a:t>
            </a:r>
            <a:r>
              <a:rPr lang="en-US" sz="1200" dirty="0" err="1">
                <a:solidFill>
                  <a:prstClr val="black"/>
                </a:solidFill>
              </a:rPr>
              <a:t>offert</a:t>
            </a:r>
            <a:r>
              <a:rPr lang="en-US" sz="1200" dirty="0">
                <a:solidFill>
                  <a:prstClr val="black"/>
                </a:solidFill>
              </a:rPr>
              <a:t> aux </a:t>
            </a:r>
            <a:r>
              <a:rPr lang="en-US" sz="1200" dirty="0" err="1">
                <a:solidFill>
                  <a:prstClr val="black"/>
                </a:solidFill>
              </a:rPr>
              <a:t>enseignants</a:t>
            </a:r>
            <a:r>
              <a:rPr lang="en-US" sz="1200" dirty="0">
                <a:solidFill>
                  <a:prstClr val="black"/>
                </a:solidFill>
              </a:rPr>
              <a:t> ”mobiles”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20% des </a:t>
            </a:r>
            <a:r>
              <a:rPr lang="en-US" sz="1200" dirty="0" err="1">
                <a:solidFill>
                  <a:prstClr val="black"/>
                </a:solidFill>
              </a:rPr>
              <a:t>enseignants</a:t>
            </a:r>
            <a:r>
              <a:rPr lang="en-US" sz="1200" dirty="0">
                <a:solidFill>
                  <a:prstClr val="black"/>
                </a:solidFill>
              </a:rPr>
              <a:t> </a:t>
            </a:r>
            <a:r>
              <a:rPr lang="en-US" sz="1200" dirty="0" err="1">
                <a:solidFill>
                  <a:prstClr val="black"/>
                </a:solidFill>
              </a:rPr>
              <a:t>ont</a:t>
            </a:r>
            <a:r>
              <a:rPr lang="en-US" sz="1200" dirty="0">
                <a:solidFill>
                  <a:prstClr val="black"/>
                </a:solidFill>
              </a:rPr>
              <a:t> déjà </a:t>
            </a:r>
            <a:r>
              <a:rPr lang="en-US" sz="1200" dirty="0" err="1">
                <a:solidFill>
                  <a:prstClr val="black"/>
                </a:solidFill>
              </a:rPr>
              <a:t>travaillé</a:t>
            </a:r>
            <a:r>
              <a:rPr lang="en-US" sz="1200" dirty="0">
                <a:solidFill>
                  <a:prstClr val="black"/>
                </a:solidFill>
              </a:rPr>
              <a:t> </a:t>
            </a:r>
            <a:r>
              <a:rPr lang="en-US" sz="1200" dirty="0" err="1">
                <a:solidFill>
                  <a:prstClr val="black"/>
                </a:solidFill>
              </a:rPr>
              <a:t>en</a:t>
            </a:r>
            <a:r>
              <a:rPr lang="en-US" sz="1200" dirty="0">
                <a:solidFill>
                  <a:prstClr val="black"/>
                </a:solidFill>
              </a:rPr>
              <a:t> </a:t>
            </a:r>
            <a:r>
              <a:rPr lang="en-US" sz="1200" dirty="0" err="1">
                <a:solidFill>
                  <a:prstClr val="black"/>
                </a:solidFill>
              </a:rPr>
              <a:t>dehors</a:t>
            </a:r>
            <a:r>
              <a:rPr lang="en-US" sz="1200" dirty="0">
                <a:solidFill>
                  <a:prstClr val="black"/>
                </a:solidFill>
              </a:rPr>
              <a:t> de la region.  </a:t>
            </a:r>
          </a:p>
        </p:txBody>
      </p:sp>
    </p:spTree>
    <p:extLst>
      <p:ext uri="{BB962C8B-B14F-4D97-AF65-F5344CB8AC3E}">
        <p14:creationId xmlns:p14="http://schemas.microsoft.com/office/powerpoint/2010/main" val="28588810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dirty="0">
                <a:solidFill>
                  <a:prstClr val="black"/>
                </a:solidFill>
              </a:rPr>
              <a:t>ces deux catégories d'enseignants sont susceptibles de décrocher rapidement du métier en cas de problème. Par contre, ceux qui choisiraient encore l'enseignement auront tendance à trouver des stratégies pour persévérer en cas de problèmes.</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dirty="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endParaRPr>
          </a:p>
        </p:txBody>
      </p:sp>
    </p:spTree>
    <p:extLst>
      <p:ext uri="{BB962C8B-B14F-4D97-AF65-F5344CB8AC3E}">
        <p14:creationId xmlns:p14="http://schemas.microsoft.com/office/powerpoint/2010/main" val="3775783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endParaRPr>
          </a:p>
        </p:txBody>
      </p:sp>
    </p:spTree>
    <p:extLst>
      <p:ext uri="{BB962C8B-B14F-4D97-AF65-F5344CB8AC3E}">
        <p14:creationId xmlns:p14="http://schemas.microsoft.com/office/powerpoint/2010/main" val="29534771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endParaRPr>
          </a:p>
        </p:txBody>
      </p:sp>
    </p:spTree>
    <p:extLst>
      <p:ext uri="{BB962C8B-B14F-4D97-AF65-F5344CB8AC3E}">
        <p14:creationId xmlns:p14="http://schemas.microsoft.com/office/powerpoint/2010/main" val="23578234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endParaRPr>
          </a:p>
        </p:txBody>
      </p:sp>
    </p:spTree>
    <p:extLst>
      <p:ext uri="{BB962C8B-B14F-4D97-AF65-F5344CB8AC3E}">
        <p14:creationId xmlns:p14="http://schemas.microsoft.com/office/powerpoint/2010/main" val="3726003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a:solidFill>
                  <a:prstClr val="black"/>
                </a:solidFill>
              </a:rPr>
              <a:t>En</a:t>
            </a:r>
            <a:r>
              <a:rPr lang="en-US" sz="1200" dirty="0">
                <a:solidFill>
                  <a:prstClr val="black"/>
                </a:solidFill>
              </a:rPr>
              <a:t> vert, les </a:t>
            </a:r>
            <a:r>
              <a:rPr lang="en-US" sz="1200" dirty="0" err="1">
                <a:solidFill>
                  <a:prstClr val="black"/>
                </a:solidFill>
              </a:rPr>
              <a:t>éléments</a:t>
            </a:r>
            <a:r>
              <a:rPr lang="en-US" sz="1200" dirty="0">
                <a:solidFill>
                  <a:prstClr val="black"/>
                </a:solidFill>
              </a:rPr>
              <a:t> qui </a:t>
            </a:r>
            <a:r>
              <a:rPr lang="en-US" sz="1200" dirty="0" err="1">
                <a:solidFill>
                  <a:prstClr val="black"/>
                </a:solidFill>
              </a:rPr>
              <a:t>apparaissent</a:t>
            </a:r>
            <a:r>
              <a:rPr lang="en-US" sz="1200" dirty="0">
                <a:solidFill>
                  <a:prstClr val="black"/>
                </a:solidFill>
              </a:rPr>
              <a:t> le</a:t>
            </a:r>
            <a:r>
              <a:rPr lang="en-US" sz="1200" dirty="0">
                <a:solidFill>
                  <a:srgbClr val="FF0000"/>
                </a:solidFill>
                <a:highlight>
                  <a:srgbClr val="FFFF00"/>
                </a:highlight>
              </a:rPr>
              <a:t>s</a:t>
            </a:r>
            <a:r>
              <a:rPr lang="en-US" sz="1200" dirty="0">
                <a:solidFill>
                  <a:prstClr val="black"/>
                </a:solidFill>
              </a:rPr>
              <a:t> plus </a:t>
            </a:r>
            <a:r>
              <a:rPr lang="en-US" sz="1200" dirty="0" err="1">
                <a:solidFill>
                  <a:prstClr val="black"/>
                </a:solidFill>
              </a:rPr>
              <a:t>prioritaires</a:t>
            </a:r>
            <a:r>
              <a:rPr lang="en-US" sz="1200" dirty="0">
                <a:solidFill>
                  <a:prstClr val="black"/>
                </a:solidFill>
              </a:rPr>
              <a:t> pour </a:t>
            </a:r>
            <a:r>
              <a:rPr lang="en-US" sz="1200" dirty="0" err="1">
                <a:solidFill>
                  <a:prstClr val="black"/>
                </a:solidFill>
              </a:rPr>
              <a:t>chaque</a:t>
            </a:r>
            <a:r>
              <a:rPr lang="en-US" sz="1200" dirty="0">
                <a:solidFill>
                  <a:prstClr val="black"/>
                </a:solidFill>
              </a:rPr>
              <a:t> </a:t>
            </a:r>
            <a:r>
              <a:rPr lang="en-US" sz="1200" dirty="0" err="1">
                <a:solidFill>
                  <a:prstClr val="black"/>
                </a:solidFill>
              </a:rPr>
              <a:t>groupe</a:t>
            </a:r>
            <a:r>
              <a:rPr lang="en-US" sz="1200" dirty="0">
                <a:solidFill>
                  <a:prstClr val="black"/>
                </a:solidFill>
              </a:rPr>
              <a:t> de </a:t>
            </a:r>
            <a:r>
              <a:rPr lang="en-US" sz="1200" dirty="0" err="1">
                <a:solidFill>
                  <a:prstClr val="black"/>
                </a:solidFill>
              </a:rPr>
              <a:t>répondants</a:t>
            </a:r>
            <a:r>
              <a:rPr lang="en-US" sz="1200" dirty="0">
                <a:solidFill>
                  <a:prstClr val="black"/>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4400" b="0" kern="1200" dirty="0" err="1">
                <a:solidFill>
                  <a:schemeClr val="accent6">
                    <a:lumMod val="60000"/>
                    <a:lumOff val="40000"/>
                  </a:schemeClr>
                </a:solidFill>
                <a:latin typeface="+mn-lt"/>
                <a:ea typeface="+mn-ea"/>
                <a:cs typeface="+mn-cs"/>
              </a:rPr>
              <a:t>En</a:t>
            </a:r>
            <a:r>
              <a:rPr lang="en-US" sz="4400" b="0" kern="1200" dirty="0">
                <a:solidFill>
                  <a:schemeClr val="accent6">
                    <a:lumMod val="60000"/>
                    <a:lumOff val="40000"/>
                  </a:schemeClr>
                </a:solidFill>
                <a:latin typeface="+mn-lt"/>
                <a:ea typeface="+mn-ea"/>
                <a:cs typeface="+mn-cs"/>
              </a:rPr>
              <a:t> rouge, les </a:t>
            </a:r>
            <a:r>
              <a:rPr lang="en-US" sz="4400" b="0" kern="1200" dirty="0" err="1">
                <a:solidFill>
                  <a:schemeClr val="accent6">
                    <a:lumMod val="60000"/>
                    <a:lumOff val="40000"/>
                  </a:schemeClr>
                </a:solidFill>
                <a:latin typeface="+mn-lt"/>
                <a:ea typeface="+mn-ea"/>
                <a:cs typeface="+mn-cs"/>
              </a:rPr>
              <a:t>écarts</a:t>
            </a:r>
            <a:r>
              <a:rPr lang="en-US" sz="4400" b="0" kern="1200" dirty="0">
                <a:solidFill>
                  <a:schemeClr val="accent6">
                    <a:lumMod val="60000"/>
                    <a:lumOff val="40000"/>
                  </a:schemeClr>
                </a:solidFill>
                <a:latin typeface="+mn-lt"/>
                <a:ea typeface="+mn-ea"/>
                <a:cs typeface="+mn-cs"/>
              </a:rPr>
              <a:t> </a:t>
            </a:r>
            <a:r>
              <a:rPr lang="en-US" sz="4400" b="0" kern="1200" dirty="0" err="1">
                <a:solidFill>
                  <a:schemeClr val="accent6">
                    <a:lumMod val="60000"/>
                    <a:lumOff val="40000"/>
                  </a:schemeClr>
                </a:solidFill>
                <a:latin typeface="+mn-lt"/>
                <a:ea typeface="+mn-ea"/>
                <a:cs typeface="+mn-cs"/>
              </a:rPr>
              <a:t>marqués</a:t>
            </a:r>
            <a:r>
              <a:rPr lang="en-US" sz="4400" b="0" kern="1200" dirty="0">
                <a:solidFill>
                  <a:schemeClr val="accent6">
                    <a:lumMod val="60000"/>
                    <a:lumOff val="40000"/>
                  </a:schemeClr>
                </a:solidFill>
                <a:latin typeface="+mn-lt"/>
                <a:ea typeface="+mn-ea"/>
                <a:cs typeface="+mn-cs"/>
              </a:rPr>
              <a:t> dans les </a:t>
            </a:r>
            <a:r>
              <a:rPr lang="en-US" sz="4400" b="0" kern="1200" dirty="0" err="1">
                <a:solidFill>
                  <a:schemeClr val="accent6">
                    <a:lumMod val="60000"/>
                    <a:lumOff val="40000"/>
                  </a:schemeClr>
                </a:solidFill>
                <a:latin typeface="+mn-lt"/>
                <a:ea typeface="+mn-ea"/>
                <a:cs typeface="+mn-cs"/>
              </a:rPr>
              <a:t>réponses</a:t>
            </a:r>
            <a:r>
              <a:rPr lang="en-US" sz="4400" b="0" kern="1200" dirty="0">
                <a:solidFill>
                  <a:schemeClr val="accent6">
                    <a:lumMod val="60000"/>
                    <a:lumOff val="40000"/>
                  </a:schemeClr>
                </a:solidFill>
                <a:latin typeface="+mn-lt"/>
                <a:ea typeface="+mn-ea"/>
                <a:cs typeface="+mn-cs"/>
              </a:rPr>
              <a:t> des </a:t>
            </a:r>
            <a:r>
              <a:rPr lang="en-US" sz="4400" b="0" kern="1200" dirty="0" err="1">
                <a:solidFill>
                  <a:schemeClr val="accent6">
                    <a:lumMod val="60000"/>
                    <a:lumOff val="40000"/>
                  </a:schemeClr>
                </a:solidFill>
                <a:latin typeface="+mn-lt"/>
                <a:ea typeface="+mn-ea"/>
                <a:cs typeface="+mn-cs"/>
              </a:rPr>
              <a:t>différents</a:t>
            </a:r>
            <a:r>
              <a:rPr lang="en-US" sz="4400" b="0" kern="1200" dirty="0">
                <a:solidFill>
                  <a:schemeClr val="accent6">
                    <a:lumMod val="60000"/>
                    <a:lumOff val="40000"/>
                  </a:schemeClr>
                </a:solidFill>
                <a:latin typeface="+mn-lt"/>
                <a:ea typeface="+mn-ea"/>
                <a:cs typeface="+mn-cs"/>
              </a:rPr>
              <a:t> </a:t>
            </a:r>
            <a:r>
              <a:rPr lang="en-US" sz="4400" b="0" kern="1200" dirty="0" err="1">
                <a:solidFill>
                  <a:schemeClr val="accent6">
                    <a:lumMod val="60000"/>
                    <a:lumOff val="40000"/>
                  </a:schemeClr>
                </a:solidFill>
                <a:latin typeface="+mn-lt"/>
                <a:ea typeface="+mn-ea"/>
                <a:cs typeface="+mn-cs"/>
              </a:rPr>
              <a:t>groupes</a:t>
            </a:r>
            <a:endParaRPr lang="en-US" sz="4400" b="0" kern="1200" dirty="0">
              <a:solidFill>
                <a:schemeClr val="accent6">
                  <a:lumMod val="60000"/>
                  <a:lumOff val="40000"/>
                </a:schemeClr>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400" b="0" kern="1200" dirty="0">
              <a:solidFill>
                <a:schemeClr val="accent6">
                  <a:lumMod val="60000"/>
                  <a:lumOff val="40000"/>
                </a:schemeClr>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400" b="0" kern="1200" dirty="0">
              <a:solidFill>
                <a:schemeClr val="accent6">
                  <a:lumMod val="60000"/>
                  <a:lumOff val="40000"/>
                </a:schemeClr>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400" b="0" kern="1200" dirty="0">
              <a:solidFill>
                <a:schemeClr val="accent6">
                  <a:lumMod val="60000"/>
                  <a:lumOff val="40000"/>
                </a:schemeClr>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endParaRPr>
          </a:p>
        </p:txBody>
      </p:sp>
    </p:spTree>
    <p:extLst>
      <p:ext uri="{BB962C8B-B14F-4D97-AF65-F5344CB8AC3E}">
        <p14:creationId xmlns:p14="http://schemas.microsoft.com/office/powerpoint/2010/main" val="5423477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a:solidFill>
                  <a:prstClr val="black"/>
                </a:solidFill>
              </a:rPr>
              <a:t>En</a:t>
            </a:r>
            <a:r>
              <a:rPr lang="en-US" sz="1200" dirty="0">
                <a:solidFill>
                  <a:prstClr val="black"/>
                </a:solidFill>
              </a:rPr>
              <a:t> vert, les </a:t>
            </a:r>
            <a:r>
              <a:rPr lang="en-US" sz="1200" dirty="0" err="1">
                <a:solidFill>
                  <a:prstClr val="black"/>
                </a:solidFill>
              </a:rPr>
              <a:t>éléments</a:t>
            </a:r>
            <a:r>
              <a:rPr lang="en-US" sz="1200" dirty="0">
                <a:solidFill>
                  <a:prstClr val="black"/>
                </a:solidFill>
              </a:rPr>
              <a:t> qui </a:t>
            </a:r>
            <a:r>
              <a:rPr lang="en-US" sz="1200" dirty="0" err="1">
                <a:solidFill>
                  <a:prstClr val="black"/>
                </a:solidFill>
              </a:rPr>
              <a:t>apparaissent</a:t>
            </a:r>
            <a:r>
              <a:rPr lang="en-US" sz="1200" dirty="0">
                <a:solidFill>
                  <a:prstClr val="black"/>
                </a:solidFill>
              </a:rPr>
              <a:t> les plus </a:t>
            </a:r>
            <a:r>
              <a:rPr lang="en-US" sz="1200" dirty="0" err="1">
                <a:solidFill>
                  <a:prstClr val="black"/>
                </a:solidFill>
              </a:rPr>
              <a:t>prioritaires</a:t>
            </a:r>
            <a:r>
              <a:rPr lang="en-US" sz="1200" dirty="0">
                <a:solidFill>
                  <a:prstClr val="black"/>
                </a:solidFill>
              </a:rPr>
              <a:t> pour </a:t>
            </a:r>
            <a:r>
              <a:rPr lang="en-US" sz="1200" dirty="0" err="1">
                <a:solidFill>
                  <a:prstClr val="black"/>
                </a:solidFill>
              </a:rPr>
              <a:t>chaque</a:t>
            </a:r>
            <a:r>
              <a:rPr lang="en-US" sz="1200" dirty="0">
                <a:solidFill>
                  <a:prstClr val="black"/>
                </a:solidFill>
              </a:rPr>
              <a:t> </a:t>
            </a:r>
            <a:r>
              <a:rPr lang="en-US" sz="1200" dirty="0" err="1">
                <a:solidFill>
                  <a:prstClr val="black"/>
                </a:solidFill>
              </a:rPr>
              <a:t>groupe</a:t>
            </a:r>
            <a:r>
              <a:rPr lang="en-US" sz="1200" dirty="0">
                <a:solidFill>
                  <a:prstClr val="black"/>
                </a:solidFill>
              </a:rPr>
              <a:t> de </a:t>
            </a:r>
            <a:r>
              <a:rPr lang="en-US" sz="1200" dirty="0" err="1">
                <a:solidFill>
                  <a:prstClr val="black"/>
                </a:solidFill>
              </a:rPr>
              <a:t>répondants</a:t>
            </a:r>
            <a:r>
              <a:rPr lang="en-US" sz="1200" dirty="0">
                <a:solidFill>
                  <a:prstClr val="black"/>
                </a:solidFill>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4400" b="0" kern="1200" dirty="0">
              <a:solidFill>
                <a:schemeClr val="accent6">
                  <a:lumMod val="60000"/>
                  <a:lumOff val="40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4400" b="1" dirty="0"/>
              <a:t>Salaires</a:t>
            </a:r>
            <a:r>
              <a:rPr lang="fr-FR" sz="4400" b="0" dirty="0"/>
              <a:t>: les salaires ont des impacts sur l’offre d’enseignants, incluant la distribution des enseignants sur le territoire et la qualité et la quantité d’individus formés pour devenir enseignants.  Les salaires influencent également l’attrition et la décision de rester dans la profession.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44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4400" b="1" dirty="0"/>
              <a:t>Préparation des enseignants et couts de formation: </a:t>
            </a:r>
            <a:r>
              <a:rPr lang="fr-FR" sz="4400" b="0" dirty="0"/>
              <a:t>la qualité de la formation à des impacts sur l’efficacité des enseignants et la rétention des enseignants dans la profession. Les taux d’attrition sont 2 à 3 fois plus élevés chez les enseignants sans formation initiale complète.  Les couts de la formation peuvent également influencer le choix de la profession, surtout en </a:t>
            </a:r>
            <a:r>
              <a:rPr lang="fr-FR" sz="4400" b="0" dirty="0" err="1"/>
              <a:t>contre-poids</a:t>
            </a:r>
            <a:r>
              <a:rPr lang="fr-FR" sz="4400" b="0" dirty="0"/>
              <a:t> avec de faibles perspectives salariales.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44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4400" b="1" dirty="0"/>
              <a:t>Recrutement et gestion du personnel: </a:t>
            </a:r>
            <a:r>
              <a:rPr lang="fr-FR" sz="4400" b="0" dirty="0"/>
              <a:t>  Les recherches démontrent que les pratiques des districts et des écoles pour recruter et supporter les enseignants influence leur décision d’entrer, de rester et de quitter la profession, notamment: le moment du recrutement, l’information sur le processus de recrutement, le support offert aux enseignants mobiles.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4400" b="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4400" b="0" kern="1200" dirty="0">
              <a:solidFill>
                <a:schemeClr val="accent6">
                  <a:lumMod val="60000"/>
                  <a:lumOff val="40000"/>
                </a:schemeClr>
              </a:solidFill>
              <a:latin typeface="+mn-lt"/>
              <a:ea typeface="+mn-ea"/>
              <a:cs typeface="+mn-cs"/>
            </a:endParaRPr>
          </a:p>
        </p:txBody>
      </p:sp>
    </p:spTree>
    <p:extLst>
      <p:ext uri="{BB962C8B-B14F-4D97-AF65-F5344CB8AC3E}">
        <p14:creationId xmlns:p14="http://schemas.microsoft.com/office/powerpoint/2010/main" val="1514520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dirty="0"/>
              <a:t>Suite du projet </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1200" dirty="0"/>
              <a:t>Analyse des entretiens réalisés pour mieux comprendre les facteurs d’attraction et de rétention dans la profession, mais également dans la région;  </a:t>
            </a:r>
          </a:p>
          <a:p>
            <a:pPr marL="0" indent="0" algn="just">
              <a:buNone/>
            </a:pPr>
            <a:r>
              <a:rPr lang="fr-CA" sz="1200" dirty="0"/>
              <a:t>Mise en commun des résultats issus des différentes collectes de données; </a:t>
            </a:r>
          </a:p>
          <a:p>
            <a:pPr marL="0" indent="0" algn="just">
              <a:buNone/>
            </a:pPr>
            <a:r>
              <a:rPr lang="fr-CA" sz="1200" dirty="0"/>
              <a:t>Élaboration du plan d’action et évaluation de la démarche.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200" dirty="0"/>
          </a:p>
          <a:p>
            <a:endParaRPr lang="fr-CA" dirty="0"/>
          </a:p>
        </p:txBody>
      </p:sp>
    </p:spTree>
    <p:extLst>
      <p:ext uri="{BB962C8B-B14F-4D97-AF65-F5344CB8AC3E}">
        <p14:creationId xmlns:p14="http://schemas.microsoft.com/office/powerpoint/2010/main" val="2042244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3</a:t>
            </a:fld>
            <a:endParaRPr lang="fr-FR"/>
          </a:p>
        </p:txBody>
      </p:sp>
    </p:spTree>
    <p:extLst>
      <p:ext uri="{BB962C8B-B14F-4D97-AF65-F5344CB8AC3E}">
        <p14:creationId xmlns:p14="http://schemas.microsoft.com/office/powerpoint/2010/main" val="33796646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D4D4315-B461-A44F-B72E-FF0CEFF3E518}" type="slidenum">
              <a:rPr lang="fr-FR" smtClean="0"/>
              <a:pPr/>
              <a:t>31</a:t>
            </a:fld>
            <a:endParaRPr lang="fr-FR"/>
          </a:p>
        </p:txBody>
      </p:sp>
    </p:spTree>
    <p:extLst>
      <p:ext uri="{BB962C8B-B14F-4D97-AF65-F5344CB8AC3E}">
        <p14:creationId xmlns:p14="http://schemas.microsoft.com/office/powerpoint/2010/main" val="433158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D4D4315-B461-A44F-B72E-FF0CEFF3E518}" type="slidenum">
              <a:rPr lang="fr-FR" smtClean="0"/>
              <a:pPr/>
              <a:t>32</a:t>
            </a:fld>
            <a:endParaRPr lang="fr-FR"/>
          </a:p>
        </p:txBody>
      </p:sp>
    </p:spTree>
    <p:extLst>
      <p:ext uri="{BB962C8B-B14F-4D97-AF65-F5344CB8AC3E}">
        <p14:creationId xmlns:p14="http://schemas.microsoft.com/office/powerpoint/2010/main" val="12498928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D4D4315-B461-A44F-B72E-FF0CEFF3E518}" type="slidenum">
              <a:rPr lang="fr-FR" smtClean="0"/>
              <a:pPr/>
              <a:t>33</a:t>
            </a:fld>
            <a:endParaRPr lang="fr-FR"/>
          </a:p>
        </p:txBody>
      </p:sp>
    </p:spTree>
    <p:extLst>
      <p:ext uri="{BB962C8B-B14F-4D97-AF65-F5344CB8AC3E}">
        <p14:creationId xmlns:p14="http://schemas.microsoft.com/office/powerpoint/2010/main" val="3332342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63783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5</a:t>
            </a:fld>
            <a:endParaRPr lang="fr-FR"/>
          </a:p>
        </p:txBody>
      </p:sp>
    </p:spTree>
    <p:extLst>
      <p:ext uri="{BB962C8B-B14F-4D97-AF65-F5344CB8AC3E}">
        <p14:creationId xmlns:p14="http://schemas.microsoft.com/office/powerpoint/2010/main" val="4044682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6</a:t>
            </a:fld>
            <a:endParaRPr lang="fr-FR"/>
          </a:p>
        </p:txBody>
      </p:sp>
    </p:spTree>
    <p:extLst>
      <p:ext uri="{BB962C8B-B14F-4D97-AF65-F5344CB8AC3E}">
        <p14:creationId xmlns:p14="http://schemas.microsoft.com/office/powerpoint/2010/main" val="181307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7</a:t>
            </a:fld>
            <a:endParaRPr lang="fr-FR"/>
          </a:p>
        </p:txBody>
      </p:sp>
    </p:spTree>
    <p:extLst>
      <p:ext uri="{BB962C8B-B14F-4D97-AF65-F5344CB8AC3E}">
        <p14:creationId xmlns:p14="http://schemas.microsoft.com/office/powerpoint/2010/main" val="45060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8</a:t>
            </a:fld>
            <a:endParaRPr lang="fr-FR"/>
          </a:p>
        </p:txBody>
      </p:sp>
    </p:spTree>
    <p:extLst>
      <p:ext uri="{BB962C8B-B14F-4D97-AF65-F5344CB8AC3E}">
        <p14:creationId xmlns:p14="http://schemas.microsoft.com/office/powerpoint/2010/main" val="3174354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4D4315-B461-A44F-B72E-FF0CEFF3E518}" type="slidenum">
              <a:rPr lang="fr-FR" smtClean="0"/>
              <a:pPr/>
              <a:t>9</a:t>
            </a:fld>
            <a:endParaRPr lang="fr-FR"/>
          </a:p>
        </p:txBody>
      </p:sp>
    </p:spTree>
    <p:extLst>
      <p:ext uri="{BB962C8B-B14F-4D97-AF65-F5344CB8AC3E}">
        <p14:creationId xmlns:p14="http://schemas.microsoft.com/office/powerpoint/2010/main" val="57635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5E3100-A3B5-0F46-BBCE-6D3EE0B4AD22}"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fr-CA"/>
              <a:t>Cliquez et modifiez le titre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fr-CA"/>
              <a:t>Cliquez et modifiez le titre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4F2DA5A7-E783-DC44-8D12-72F0CAFB95D0}"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CA"/>
              <a:t>Cliquez et modifiez le titre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63DDFCBA-8A75-B94D-9AE5-1A146B035150}"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fr-CA"/>
              <a:t>Cliquez et modifiez le titre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0FCC5EAA-7992-FA47-8054-42B97FFAB4EF}"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Date Placeholder 4"/>
          <p:cNvSpPr>
            <a:spLocks noGrp="1"/>
          </p:cNvSpPr>
          <p:nvPr>
            <p:ph type="dt" sz="half" idx="10"/>
          </p:nvPr>
        </p:nvSpPr>
        <p:spPr/>
        <p:txBody>
          <a:bodyPr/>
          <a:lstStyle/>
          <a:p>
            <a:fld id="{AA1D39E7-E8E5-0645-873E-5BF69359C0A7}"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fr-CA"/>
              <a:t>Cliquez et modifiez le titre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fr-CA"/>
              <a:t>Faire glisser l'image vers l'espace réservé ou cliquer sur l'icône pour l'ajouter</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ages avec légende">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CA"/>
              <a:t>Cliquez et modifiez le titre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0B8D4787-6416-B246-9C1A-B69DF7BFFBF2}"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6F3BAEC9-2827-B946-B231-5B06B55BC682}"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fr-CA"/>
              <a:t>Cliquez et modifiez le titre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2B2DE245-B215-9646-B8B8-3125D25C9469}"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hart 1">
    <p:spTree>
      <p:nvGrpSpPr>
        <p:cNvPr id="1" name=""/>
        <p:cNvGrpSpPr/>
        <p:nvPr/>
      </p:nvGrpSpPr>
      <p:grpSpPr>
        <a:xfrm>
          <a:off x="0" y="0"/>
          <a:ext cx="0" cy="0"/>
          <a:chOff x="0" y="0"/>
          <a:chExt cx="0" cy="0"/>
        </a:xfrm>
      </p:grpSpPr>
      <p:sp>
        <p:nvSpPr>
          <p:cNvPr id="7" name="Rectangle 6"/>
          <p:cNvSpPr/>
          <p:nvPr userDrawn="1"/>
        </p:nvSpPr>
        <p:spPr>
          <a:xfrm>
            <a:off x="1" y="-9731"/>
            <a:ext cx="9143999"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 name="Title 1"/>
          <p:cNvSpPr>
            <a:spLocks noGrp="1"/>
          </p:cNvSpPr>
          <p:nvPr>
            <p:ph type="title"/>
          </p:nvPr>
        </p:nvSpPr>
        <p:spPr>
          <a:xfrm>
            <a:off x="628650" y="244372"/>
            <a:ext cx="78867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361950" y="6466113"/>
            <a:ext cx="2057400" cy="281437"/>
          </a:xfrm>
        </p:spPr>
        <p:txBody>
          <a:bodyPr/>
          <a:lstStyle>
            <a:lvl1pPr>
              <a:defRPr>
                <a:solidFill>
                  <a:srgbClr val="576973"/>
                </a:solidFill>
              </a:defRPr>
            </a:lvl1pPr>
          </a:lstStyle>
          <a:p>
            <a:fld id="{251E031A-0AE0-7642-99D2-BAE3783ABE17}" type="datetime4">
              <a:rPr lang="fr-CA" smtClean="0"/>
              <a:t>7 avril 2021</a:t>
            </a:fld>
            <a:endParaRPr lang="en-US"/>
          </a:p>
        </p:txBody>
      </p:sp>
      <p:sp>
        <p:nvSpPr>
          <p:cNvPr id="5" name="Footer Placeholder 4"/>
          <p:cNvSpPr>
            <a:spLocks noGrp="1"/>
          </p:cNvSpPr>
          <p:nvPr>
            <p:ph type="ftr" sz="quarter" idx="11"/>
          </p:nvPr>
        </p:nvSpPr>
        <p:spPr>
          <a:xfrm>
            <a:off x="3028950" y="6466113"/>
            <a:ext cx="3086100" cy="281437"/>
          </a:xfrm>
        </p:spPr>
        <p:txBody>
          <a:bodyPr/>
          <a:lstStyle>
            <a:lvl1pPr>
              <a:defRPr>
                <a:solidFill>
                  <a:srgbClr val="576973"/>
                </a:solidFill>
              </a:defRPr>
            </a:lvl1pPr>
          </a:lstStyle>
          <a:p>
            <a:r>
              <a:rPr lang="fr-CA"/>
              <a:t> </a:t>
            </a:r>
            <a:endParaRPr lang="en-US"/>
          </a:p>
        </p:txBody>
      </p:sp>
      <p:sp>
        <p:nvSpPr>
          <p:cNvPr id="6" name="Slide Number Placeholder 5"/>
          <p:cNvSpPr>
            <a:spLocks noGrp="1"/>
          </p:cNvSpPr>
          <p:nvPr>
            <p:ph type="sldNum" sz="quarter" idx="12"/>
          </p:nvPr>
        </p:nvSpPr>
        <p:spPr>
          <a:xfrm>
            <a:off x="6724651" y="6466113"/>
            <a:ext cx="2057400" cy="281437"/>
          </a:xfrm>
        </p:spPr>
        <p:txBody>
          <a:bodyPr/>
          <a:lstStyle>
            <a:lvl1pPr algn="r">
              <a:defRPr>
                <a:solidFill>
                  <a:srgbClr val="576973"/>
                </a:solidFill>
              </a:defRPr>
            </a:lvl1pPr>
          </a:lstStyle>
          <a:p>
            <a:fld id="{6E18DBF4-37B7-4C4F-9728-A1C100B177EE}" type="slidenum">
              <a:rPr lang="en-US" smtClean="0"/>
              <a:pPr/>
              <a:t>‹n°›</a:t>
            </a:fld>
            <a:endParaRPr lang="en-US"/>
          </a:p>
        </p:txBody>
      </p:sp>
      <p:sp>
        <p:nvSpPr>
          <p:cNvPr id="9" name="Chart Placeholder 8"/>
          <p:cNvSpPr>
            <a:spLocks noGrp="1"/>
          </p:cNvSpPr>
          <p:nvPr>
            <p:ph type="chart" sz="quarter" idx="13"/>
          </p:nvPr>
        </p:nvSpPr>
        <p:spPr>
          <a:xfrm>
            <a:off x="3654171" y="1701800"/>
            <a:ext cx="5127880" cy="4356100"/>
          </a:xfrm>
        </p:spPr>
        <p:txBody>
          <a:bodyPr/>
          <a:lstStyle/>
          <a:p>
            <a:endParaRPr lang="en-US"/>
          </a:p>
        </p:txBody>
      </p:sp>
      <p:sp>
        <p:nvSpPr>
          <p:cNvPr id="15" name="Text Placeholder 2"/>
          <p:cNvSpPr>
            <a:spLocks noGrp="1"/>
          </p:cNvSpPr>
          <p:nvPr>
            <p:ph type="body" idx="1"/>
          </p:nvPr>
        </p:nvSpPr>
        <p:spPr>
          <a:xfrm>
            <a:off x="361951" y="2257196"/>
            <a:ext cx="3020162" cy="2314804"/>
          </a:xfrm>
        </p:spPr>
        <p:txBody>
          <a:bodyPr>
            <a:normAutofit/>
          </a:bodyPr>
          <a:lstStyle>
            <a:lvl1pPr marL="0" indent="0" algn="just">
              <a:buNone/>
              <a:defRPr sz="1200">
                <a:solidFill>
                  <a:srgbClr val="47464B"/>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361950" y="1729500"/>
            <a:ext cx="3020162" cy="369332"/>
          </a:xfrm>
        </p:spPr>
        <p:txBody>
          <a:bodyPr vert="horz" lIns="91440" tIns="45720" rIns="91440" bIns="45720" rtlCol="0" anchor="ctr">
            <a:spAutoFit/>
          </a:bodyPr>
          <a:lstStyle>
            <a:lvl1pPr marL="171450" indent="-171450">
              <a:buNone/>
              <a:defRPr lang="en-US" sz="1800" b="1" cap="all" baseline="0">
                <a:solidFill>
                  <a:srgbClr val="47464B"/>
                </a:solidFill>
              </a:defRPr>
            </a:lvl1pPr>
          </a:lstStyle>
          <a:p>
            <a:pPr marL="0" lvl="0" indent="0"/>
            <a:r>
              <a:rPr lang="en-US"/>
              <a:t>Insert some title here</a:t>
            </a:r>
          </a:p>
        </p:txBody>
      </p:sp>
      <p:grpSp>
        <p:nvGrpSpPr>
          <p:cNvPr id="16" name="Group 15"/>
          <p:cNvGrpSpPr/>
          <p:nvPr userDrawn="1"/>
        </p:nvGrpSpPr>
        <p:grpSpPr>
          <a:xfrm>
            <a:off x="0" y="6766560"/>
            <a:ext cx="9144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Rectangle 2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2991597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Vide">
    <p:spTree>
      <p:nvGrpSpPr>
        <p:cNvPr id="1" name=""/>
        <p:cNvGrpSpPr/>
        <p:nvPr/>
      </p:nvGrpSpPr>
      <p:grpSpPr>
        <a:xfrm>
          <a:off x="0" y="0"/>
          <a:ext cx="0" cy="0"/>
          <a:chOff x="0" y="0"/>
          <a:chExt cx="0" cy="0"/>
        </a:xfrm>
      </p:grpSpPr>
      <p:pic>
        <p:nvPicPr>
          <p:cNvPr id="15" name="Image 14" descr="Une image contenant intérieur, assis, table, pomme&#10;&#10;Description générée automatiquement">
            <a:extLst>
              <a:ext uri="{FF2B5EF4-FFF2-40B4-BE49-F238E27FC236}">
                <a16:creationId xmlns:a16="http://schemas.microsoft.com/office/drawing/2014/main" id="{705E916A-65FF-4F84-85A3-3F1B046B29FE}"/>
              </a:ext>
            </a:extLst>
          </p:cNvPr>
          <p:cNvPicPr>
            <a:picLocks noChangeAspect="1"/>
          </p:cNvPicPr>
          <p:nvPr userDrawn="1"/>
        </p:nvPicPr>
        <p:blipFill rotWithShape="1">
          <a:blip r:embed="rId2" cstate="email">
            <a:alphaModFix amt="50000"/>
            <a:extLst>
              <a:ext uri="{28A0092B-C50C-407E-A947-70E740481C1C}">
                <a14:useLocalDpi xmlns:a14="http://schemas.microsoft.com/office/drawing/2010/main" val="0"/>
              </a:ext>
            </a:extLst>
          </a:blip>
          <a:srcRect t="17802" b="24088"/>
          <a:stretch/>
        </p:blipFill>
        <p:spPr>
          <a:xfrm>
            <a:off x="0" y="1"/>
            <a:ext cx="9144000" cy="4736559"/>
          </a:xfrm>
          <a:prstGeom prst="rect">
            <a:avLst/>
          </a:prstGeom>
        </p:spPr>
      </p:pic>
      <p:sp>
        <p:nvSpPr>
          <p:cNvPr id="13" name="Rectangle 12">
            <a:extLst>
              <a:ext uri="{FF2B5EF4-FFF2-40B4-BE49-F238E27FC236}">
                <a16:creationId xmlns:a16="http://schemas.microsoft.com/office/drawing/2014/main" id="{03B755C3-0DDB-4635-994D-BCA32B10BD96}"/>
              </a:ext>
            </a:extLst>
          </p:cNvPr>
          <p:cNvSpPr/>
          <p:nvPr userDrawn="1"/>
        </p:nvSpPr>
        <p:spPr>
          <a:xfrm>
            <a:off x="0" y="4723113"/>
            <a:ext cx="9144000" cy="21538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8" name="Titre 1">
            <a:extLst>
              <a:ext uri="{FF2B5EF4-FFF2-40B4-BE49-F238E27FC236}">
                <a16:creationId xmlns:a16="http://schemas.microsoft.com/office/drawing/2014/main" id="{43B373CA-A7D7-4EF0-A461-797D455973DA}"/>
              </a:ext>
            </a:extLst>
          </p:cNvPr>
          <p:cNvSpPr>
            <a:spLocks noGrp="1"/>
          </p:cNvSpPr>
          <p:nvPr>
            <p:ph type="title" hasCustomPrompt="1"/>
          </p:nvPr>
        </p:nvSpPr>
        <p:spPr>
          <a:xfrm>
            <a:off x="386953" y="1093763"/>
            <a:ext cx="8370095" cy="524695"/>
          </a:xfrm>
          <a:prstGeom prst="rect">
            <a:avLst/>
          </a:prstGeom>
        </p:spPr>
        <p:txBody>
          <a:bodyPr/>
          <a:lstStyle>
            <a:lvl1pPr algn="ctr">
              <a:defRPr sz="2700" b="1">
                <a:solidFill>
                  <a:srgbClr val="3A3363"/>
                </a:solidFill>
                <a:latin typeface="Crique Grotesk" panose="020B0303020202020204" pitchFamily="34" charset="0"/>
              </a:defRPr>
            </a:lvl1pPr>
          </a:lstStyle>
          <a:p>
            <a:r>
              <a:rPr lang="fr-FR" dirty="0"/>
              <a:t>MERCI DE VOTRE ATTENTION </a:t>
            </a:r>
            <a:endParaRPr lang="en-CA" dirty="0"/>
          </a:p>
        </p:txBody>
      </p:sp>
      <p:sp>
        <p:nvSpPr>
          <p:cNvPr id="10" name="ZoneTexte 9">
            <a:extLst>
              <a:ext uri="{FF2B5EF4-FFF2-40B4-BE49-F238E27FC236}">
                <a16:creationId xmlns:a16="http://schemas.microsoft.com/office/drawing/2014/main" id="{ADD79BD0-3A0A-4341-9640-20CA0557EE39}"/>
              </a:ext>
            </a:extLst>
          </p:cNvPr>
          <p:cNvSpPr txBox="1"/>
          <p:nvPr userDrawn="1"/>
        </p:nvSpPr>
        <p:spPr>
          <a:xfrm>
            <a:off x="1089785" y="2347930"/>
            <a:ext cx="6964431" cy="1415772"/>
          </a:xfrm>
          <a:prstGeom prst="rect">
            <a:avLst/>
          </a:prstGeom>
          <a:noFill/>
        </p:spPr>
        <p:txBody>
          <a:bodyPr wrap="square">
            <a:spAutoFit/>
          </a:bodyPr>
          <a:lstStyle/>
          <a:p>
            <a:pPr marL="0" marR="0" indent="0" algn="ctr" rtl="0"/>
            <a:r>
              <a:rPr lang="fr-FR" sz="2700" b="1" i="0" u="none" strike="noStrike" baseline="30000" dirty="0">
                <a:solidFill>
                  <a:srgbClr val="3A3363"/>
                </a:solidFill>
                <a:latin typeface="Crique Grotesk" panose="020B0303020202020204" pitchFamily="34" charset="0"/>
              </a:rPr>
              <a:t>INFORMATION</a:t>
            </a:r>
            <a:endParaRPr lang="fr-FR" sz="2700" b="1" i="0" u="none" strike="noStrike" baseline="30000" dirty="0">
              <a:solidFill>
                <a:srgbClr val="473D6C"/>
              </a:solidFill>
              <a:latin typeface="Crique Grotesk" panose="020B0303020202020204" pitchFamily="34" charset="0"/>
            </a:endParaRPr>
          </a:p>
          <a:p>
            <a:pPr marL="0" marR="0" indent="0" algn="ctr" rtl="0"/>
            <a:endParaRPr lang="fr-FR" sz="1800" b="0" i="0" u="none" strike="noStrike" baseline="30000" dirty="0">
              <a:solidFill>
                <a:srgbClr val="000000"/>
              </a:solidFill>
              <a:latin typeface="Crique Grotesk" panose="020B0303020202020204" pitchFamily="34" charset="0"/>
            </a:endParaRPr>
          </a:p>
          <a:p>
            <a:pPr marL="0" marR="0" indent="0" algn="ctr" rtl="0"/>
            <a:r>
              <a:rPr lang="fr-FR" sz="1800" b="0" i="0" u="none" strike="noStrike" baseline="30000" dirty="0">
                <a:solidFill>
                  <a:srgbClr val="000000"/>
                </a:solidFill>
                <a:latin typeface="Crique Grotesk" panose="020B0303020202020204" pitchFamily="34" charset="0"/>
              </a:rPr>
              <a:t>N’hésitez pas à communiquer avec nous pour nous faire part de vos idées, de vos impressions et de tout autre commentaire ou suggestion :</a:t>
            </a:r>
            <a:endParaRPr lang="fr-FR" sz="1350" b="0" i="0" u="none" strike="noStrike" baseline="30000" dirty="0">
              <a:solidFill>
                <a:srgbClr val="000000"/>
              </a:solidFill>
              <a:latin typeface="Crique Grotesk" panose="020B0303020202020204" pitchFamily="34" charset="0"/>
            </a:endParaRPr>
          </a:p>
          <a:p>
            <a:pPr marL="0" marR="0" indent="0" algn="ctr" rtl="0"/>
            <a:endParaRPr lang="fr-FR" sz="2400" b="1" i="0" u="none" strike="noStrike" baseline="30000" dirty="0">
              <a:solidFill>
                <a:srgbClr val="473D6C"/>
              </a:solidFill>
              <a:latin typeface="Crique Grotesk" panose="020B0303020202020204" pitchFamily="34" charset="0"/>
            </a:endParaRPr>
          </a:p>
          <a:p>
            <a:pPr marL="0" marR="0" indent="0" algn="ctr" rtl="0"/>
            <a:r>
              <a:rPr lang="fr-FR" sz="2400" b="1" i="0" u="none" strike="noStrike" baseline="30000" dirty="0">
                <a:solidFill>
                  <a:srgbClr val="473D6C"/>
                </a:solidFill>
                <a:latin typeface="Crique Grotesk" panose="020B0303020202020204" pitchFamily="34" charset="0"/>
              </a:rPr>
              <a:t>info@grave-atnq.ca</a:t>
            </a:r>
          </a:p>
        </p:txBody>
      </p:sp>
      <p:pic>
        <p:nvPicPr>
          <p:cNvPr id="12" name="Image 11" descr="Une image contenant texte&#10;&#10;Description générée automatiquement">
            <a:extLst>
              <a:ext uri="{FF2B5EF4-FFF2-40B4-BE49-F238E27FC236}">
                <a16:creationId xmlns:a16="http://schemas.microsoft.com/office/drawing/2014/main" id="{E3089D50-5A37-4D53-877C-89426AE6BF0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6096" b="6096"/>
          <a:stretch/>
        </p:blipFill>
        <p:spPr>
          <a:xfrm>
            <a:off x="1072219" y="4723113"/>
            <a:ext cx="6964431" cy="2153851"/>
          </a:xfrm>
          <a:prstGeom prst="rect">
            <a:avLst/>
          </a:prstGeom>
        </p:spPr>
      </p:pic>
    </p:spTree>
    <p:extLst>
      <p:ext uri="{BB962C8B-B14F-4D97-AF65-F5344CB8AC3E}">
        <p14:creationId xmlns:p14="http://schemas.microsoft.com/office/powerpoint/2010/main" val="1201928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x2 icons">
    <p:spTree>
      <p:nvGrpSpPr>
        <p:cNvPr id="1" name=""/>
        <p:cNvGrpSpPr/>
        <p:nvPr/>
      </p:nvGrpSpPr>
      <p:grpSpPr>
        <a:xfrm>
          <a:off x="0" y="0"/>
          <a:ext cx="0" cy="0"/>
          <a:chOff x="0" y="0"/>
          <a:chExt cx="0" cy="0"/>
        </a:xfrm>
      </p:grpSpPr>
      <p:sp>
        <p:nvSpPr>
          <p:cNvPr id="7" name="Rectangle 6"/>
          <p:cNvSpPr/>
          <p:nvPr userDrawn="1"/>
        </p:nvSpPr>
        <p:spPr>
          <a:xfrm>
            <a:off x="1" y="-9731"/>
            <a:ext cx="9143999"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 name="Title 1"/>
          <p:cNvSpPr>
            <a:spLocks noGrp="1"/>
          </p:cNvSpPr>
          <p:nvPr>
            <p:ph type="title"/>
          </p:nvPr>
        </p:nvSpPr>
        <p:spPr>
          <a:xfrm>
            <a:off x="628650" y="244372"/>
            <a:ext cx="78867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361950" y="6466113"/>
            <a:ext cx="2057400" cy="281437"/>
          </a:xfrm>
        </p:spPr>
        <p:txBody>
          <a:bodyPr/>
          <a:lstStyle>
            <a:lvl1pPr>
              <a:defRPr>
                <a:solidFill>
                  <a:srgbClr val="576973"/>
                </a:solidFill>
              </a:defRPr>
            </a:lvl1pPr>
          </a:lstStyle>
          <a:p>
            <a:fld id="{ACB7DB3A-C7CD-6448-86CD-BCAFA0FBC284}" type="datetime1">
              <a:rPr lang="fr-CA" smtClean="0"/>
              <a:t>2021-04-07</a:t>
            </a:fld>
            <a:endParaRPr lang="en-US"/>
          </a:p>
        </p:txBody>
      </p:sp>
      <p:sp>
        <p:nvSpPr>
          <p:cNvPr id="5" name="Footer Placeholder 4"/>
          <p:cNvSpPr>
            <a:spLocks noGrp="1"/>
          </p:cNvSpPr>
          <p:nvPr>
            <p:ph type="ftr" sz="quarter" idx="11"/>
          </p:nvPr>
        </p:nvSpPr>
        <p:spPr>
          <a:xfrm>
            <a:off x="3028950" y="6466113"/>
            <a:ext cx="3086100" cy="281437"/>
          </a:xfrm>
        </p:spPr>
        <p:txBody>
          <a:bodyPr/>
          <a:lstStyle>
            <a:lvl1pPr>
              <a:defRPr>
                <a:solidFill>
                  <a:srgbClr val="576973"/>
                </a:solidFill>
              </a:defRPr>
            </a:lvl1pPr>
          </a:lstStyle>
          <a:p>
            <a:r>
              <a:rPr lang="fr-CA"/>
              <a:t>Geneviève Sirois, Aline Niyubahwé et Réal Bergeron</a:t>
            </a:r>
            <a:endParaRPr lang="en-US"/>
          </a:p>
        </p:txBody>
      </p:sp>
      <p:sp>
        <p:nvSpPr>
          <p:cNvPr id="6" name="Slide Number Placeholder 5"/>
          <p:cNvSpPr>
            <a:spLocks noGrp="1"/>
          </p:cNvSpPr>
          <p:nvPr>
            <p:ph type="sldNum" sz="quarter" idx="12"/>
          </p:nvPr>
        </p:nvSpPr>
        <p:spPr>
          <a:xfrm>
            <a:off x="6724651" y="6466113"/>
            <a:ext cx="2057400" cy="281437"/>
          </a:xfrm>
        </p:spPr>
        <p:txBody>
          <a:bodyPr/>
          <a:lstStyle>
            <a:lvl1pPr algn="r">
              <a:defRPr>
                <a:solidFill>
                  <a:srgbClr val="576973"/>
                </a:solidFill>
              </a:defRPr>
            </a:lvl1pPr>
          </a:lstStyle>
          <a:p>
            <a:fld id="{6E18DBF4-37B7-4C4F-9728-A1C100B177EE}" type="slidenum">
              <a:rPr lang="en-US" smtClean="0"/>
              <a:pPr/>
              <a:t>‹n°›</a:t>
            </a:fld>
            <a:endParaRPr lang="en-US"/>
          </a:p>
        </p:txBody>
      </p:sp>
      <p:sp>
        <p:nvSpPr>
          <p:cNvPr id="30" name="Text Placeholder 29"/>
          <p:cNvSpPr>
            <a:spLocks noGrp="1"/>
          </p:cNvSpPr>
          <p:nvPr>
            <p:ph type="body" sz="quarter" idx="18" hasCustomPrompt="1"/>
          </p:nvPr>
        </p:nvSpPr>
        <p:spPr>
          <a:xfrm>
            <a:off x="1002257" y="1942317"/>
            <a:ext cx="3223260" cy="431800"/>
          </a:xfrm>
        </p:spPr>
        <p:txBody>
          <a:bodyPr anchor="ctr">
            <a:normAutofit/>
          </a:bodyPr>
          <a:lstStyle>
            <a:lvl1pPr marL="0" indent="0" algn="l">
              <a:buNone/>
              <a:defRPr sz="1800" b="1" cap="none"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1002257" y="2374118"/>
            <a:ext cx="3223260" cy="1226993"/>
          </a:xfrm>
        </p:spPr>
        <p:txBody>
          <a:bodyPr anchor="t">
            <a:normAutofit/>
          </a:bodyPr>
          <a:lstStyle>
            <a:lvl1pPr marL="0" indent="0" algn="just">
              <a:buNone/>
              <a:defRPr sz="135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361951" y="1716545"/>
            <a:ext cx="597503" cy="796671"/>
          </a:xfrm>
          <a:prstGeom prst="ellipse">
            <a:avLst/>
          </a:prstGeom>
          <a:solidFill>
            <a:schemeClr val="tx2"/>
          </a:solidFill>
        </p:spPr>
        <p:txBody>
          <a:bodyPr vert="horz" lIns="91440" tIns="45720" rIns="91440" bIns="45720" rtlCol="0" anchor="ctr">
            <a:normAutofit/>
          </a:bodyPr>
          <a:lstStyle>
            <a:lvl1pPr marL="0" indent="0" algn="ctr">
              <a:buNone/>
              <a:defRPr lang="en-US" sz="2250">
                <a:solidFill>
                  <a:schemeClr val="bg1"/>
                </a:solidFill>
                <a:latin typeface="FontAwesome" pitchFamily="2" charset="0"/>
              </a:defRPr>
            </a:lvl1pPr>
          </a:lstStyle>
          <a:p>
            <a:pPr lvl="0"/>
            <a:r>
              <a:rPr lang="en-US"/>
              <a:t></a:t>
            </a:r>
          </a:p>
        </p:txBody>
      </p:sp>
      <p:sp>
        <p:nvSpPr>
          <p:cNvPr id="25" name="Text Placeholder 29"/>
          <p:cNvSpPr>
            <a:spLocks noGrp="1"/>
          </p:cNvSpPr>
          <p:nvPr>
            <p:ph type="body" sz="quarter" idx="27" hasCustomPrompt="1"/>
          </p:nvPr>
        </p:nvSpPr>
        <p:spPr>
          <a:xfrm>
            <a:off x="1002257" y="4299402"/>
            <a:ext cx="3223260" cy="431800"/>
          </a:xfrm>
        </p:spPr>
        <p:txBody>
          <a:bodyPr anchor="ctr">
            <a:normAutofit/>
          </a:bodyPr>
          <a:lstStyle>
            <a:lvl1pPr marL="0" indent="0" algn="l">
              <a:buNone/>
              <a:defRPr sz="1800" b="1" cap="none" baseline="0">
                <a:solidFill>
                  <a:srgbClr val="324D5E"/>
                </a:solidFill>
              </a:defRPr>
            </a:lvl1pPr>
          </a:lstStyle>
          <a:p>
            <a:pPr lvl="0"/>
            <a:r>
              <a:rPr lang="en-US"/>
              <a:t>Title Here</a:t>
            </a:r>
          </a:p>
        </p:txBody>
      </p:sp>
      <p:sp>
        <p:nvSpPr>
          <p:cNvPr id="26" name="Text Placeholder 29"/>
          <p:cNvSpPr>
            <a:spLocks noGrp="1"/>
          </p:cNvSpPr>
          <p:nvPr>
            <p:ph type="body" sz="quarter" idx="28" hasCustomPrompt="1"/>
          </p:nvPr>
        </p:nvSpPr>
        <p:spPr>
          <a:xfrm>
            <a:off x="1002257" y="4731203"/>
            <a:ext cx="3223260" cy="1226993"/>
          </a:xfrm>
        </p:spPr>
        <p:txBody>
          <a:bodyPr anchor="t">
            <a:normAutofit/>
          </a:bodyPr>
          <a:lstStyle>
            <a:lvl1pPr marL="0" indent="0" algn="just">
              <a:buNone/>
              <a:defRPr sz="1350">
                <a:solidFill>
                  <a:srgbClr val="8C9CA6"/>
                </a:solidFill>
              </a:defRPr>
            </a:lvl1pPr>
          </a:lstStyle>
          <a:p>
            <a:pPr lvl="0"/>
            <a:r>
              <a:rPr lang="en-US"/>
              <a:t>Short description here</a:t>
            </a:r>
          </a:p>
        </p:txBody>
      </p:sp>
      <p:sp>
        <p:nvSpPr>
          <p:cNvPr id="27" name="Text Placeholder 7"/>
          <p:cNvSpPr>
            <a:spLocks noGrp="1"/>
          </p:cNvSpPr>
          <p:nvPr>
            <p:ph type="body" sz="quarter" idx="29" hasCustomPrompt="1"/>
          </p:nvPr>
        </p:nvSpPr>
        <p:spPr>
          <a:xfrm>
            <a:off x="361951" y="4073630"/>
            <a:ext cx="597503" cy="796671"/>
          </a:xfrm>
          <a:prstGeom prst="ellipse">
            <a:avLst/>
          </a:prstGeom>
          <a:solidFill>
            <a:schemeClr val="accent1"/>
          </a:solidFill>
        </p:spPr>
        <p:txBody>
          <a:bodyPr vert="horz" lIns="91440" tIns="45720" rIns="91440" bIns="45720" rtlCol="0" anchor="ctr">
            <a:normAutofit/>
          </a:bodyPr>
          <a:lstStyle>
            <a:lvl1pPr marL="0" indent="0" algn="ctr">
              <a:buNone/>
              <a:defRPr lang="en-US" sz="2250">
                <a:latin typeface="FontAwesome" pitchFamily="2" charset="0"/>
              </a:defRPr>
            </a:lvl1pPr>
          </a:lstStyle>
          <a:p>
            <a:pPr lvl="0"/>
            <a:r>
              <a:rPr lang="en-US"/>
              <a:t></a:t>
            </a:r>
          </a:p>
        </p:txBody>
      </p:sp>
      <p:sp>
        <p:nvSpPr>
          <p:cNvPr id="41" name="Text Placeholder 29"/>
          <p:cNvSpPr>
            <a:spLocks noGrp="1"/>
          </p:cNvSpPr>
          <p:nvPr>
            <p:ph type="body" sz="quarter" idx="36" hasCustomPrompt="1"/>
          </p:nvPr>
        </p:nvSpPr>
        <p:spPr>
          <a:xfrm>
            <a:off x="5558791" y="1942317"/>
            <a:ext cx="3223260" cy="431800"/>
          </a:xfrm>
        </p:spPr>
        <p:txBody>
          <a:bodyPr anchor="ctr">
            <a:normAutofit/>
          </a:bodyPr>
          <a:lstStyle>
            <a:lvl1pPr marL="0" indent="0" algn="l">
              <a:buNone/>
              <a:defRPr sz="1800" b="1" cap="none" baseline="0">
                <a:solidFill>
                  <a:srgbClr val="324D5E"/>
                </a:solidFill>
              </a:defRPr>
            </a:lvl1pPr>
          </a:lstStyle>
          <a:p>
            <a:pPr lvl="0"/>
            <a:r>
              <a:rPr lang="en-US"/>
              <a:t>Title Here</a:t>
            </a:r>
          </a:p>
        </p:txBody>
      </p:sp>
      <p:sp>
        <p:nvSpPr>
          <p:cNvPr id="44" name="Text Placeholder 29"/>
          <p:cNvSpPr>
            <a:spLocks noGrp="1"/>
          </p:cNvSpPr>
          <p:nvPr>
            <p:ph type="body" sz="quarter" idx="37" hasCustomPrompt="1"/>
          </p:nvPr>
        </p:nvSpPr>
        <p:spPr>
          <a:xfrm>
            <a:off x="5558791" y="2374118"/>
            <a:ext cx="3223260" cy="1226993"/>
          </a:xfrm>
        </p:spPr>
        <p:txBody>
          <a:bodyPr anchor="t">
            <a:normAutofit/>
          </a:bodyPr>
          <a:lstStyle>
            <a:lvl1pPr marL="0" indent="0" algn="just">
              <a:buNone/>
              <a:defRPr sz="1350">
                <a:solidFill>
                  <a:srgbClr val="8C9CA6"/>
                </a:solidFill>
              </a:defRPr>
            </a:lvl1pPr>
          </a:lstStyle>
          <a:p>
            <a:pPr lvl="0"/>
            <a:r>
              <a:rPr lang="en-US"/>
              <a:t>Short description here</a:t>
            </a:r>
          </a:p>
        </p:txBody>
      </p:sp>
      <p:sp>
        <p:nvSpPr>
          <p:cNvPr id="51" name="Text Placeholder 7"/>
          <p:cNvSpPr>
            <a:spLocks noGrp="1"/>
          </p:cNvSpPr>
          <p:nvPr>
            <p:ph type="body" sz="quarter" idx="38" hasCustomPrompt="1"/>
          </p:nvPr>
        </p:nvSpPr>
        <p:spPr>
          <a:xfrm>
            <a:off x="4918484" y="1716545"/>
            <a:ext cx="597503" cy="796671"/>
          </a:xfrm>
          <a:prstGeom prst="ellipse">
            <a:avLst/>
          </a:prstGeom>
          <a:solidFill>
            <a:schemeClr val="accent5"/>
          </a:solidFill>
        </p:spPr>
        <p:txBody>
          <a:bodyPr vert="horz" lIns="91440" tIns="45720" rIns="91440" bIns="45720" rtlCol="0" anchor="ctr">
            <a:normAutofit/>
          </a:bodyPr>
          <a:lstStyle>
            <a:lvl1pPr marL="0" indent="0" algn="ctr">
              <a:buNone/>
              <a:defRPr lang="en-US" sz="2250">
                <a:solidFill>
                  <a:schemeClr val="bg1"/>
                </a:solidFill>
                <a:latin typeface="FontAwesome" pitchFamily="2" charset="0"/>
              </a:defRPr>
            </a:lvl1pPr>
          </a:lstStyle>
          <a:p>
            <a:pPr lvl="0"/>
            <a:r>
              <a:rPr lang="en-US"/>
              <a:t></a:t>
            </a:r>
          </a:p>
        </p:txBody>
      </p:sp>
      <p:sp>
        <p:nvSpPr>
          <p:cNvPr id="52" name="Text Placeholder 29"/>
          <p:cNvSpPr>
            <a:spLocks noGrp="1"/>
          </p:cNvSpPr>
          <p:nvPr>
            <p:ph type="body" sz="quarter" idx="39" hasCustomPrompt="1"/>
          </p:nvPr>
        </p:nvSpPr>
        <p:spPr>
          <a:xfrm>
            <a:off x="5558791" y="4299402"/>
            <a:ext cx="3223260" cy="431800"/>
          </a:xfrm>
        </p:spPr>
        <p:txBody>
          <a:bodyPr anchor="ctr">
            <a:normAutofit/>
          </a:bodyPr>
          <a:lstStyle>
            <a:lvl1pPr marL="0" indent="0" algn="l">
              <a:buNone/>
              <a:defRPr sz="1800" b="1" cap="none" baseline="0">
                <a:solidFill>
                  <a:srgbClr val="324D5E"/>
                </a:solidFill>
              </a:defRPr>
            </a:lvl1pPr>
          </a:lstStyle>
          <a:p>
            <a:pPr lvl="0"/>
            <a:r>
              <a:rPr lang="en-US"/>
              <a:t>Title Here</a:t>
            </a:r>
          </a:p>
        </p:txBody>
      </p:sp>
      <p:sp>
        <p:nvSpPr>
          <p:cNvPr id="53" name="Text Placeholder 29"/>
          <p:cNvSpPr>
            <a:spLocks noGrp="1"/>
          </p:cNvSpPr>
          <p:nvPr>
            <p:ph type="body" sz="quarter" idx="40" hasCustomPrompt="1"/>
          </p:nvPr>
        </p:nvSpPr>
        <p:spPr>
          <a:xfrm>
            <a:off x="5558791" y="4731203"/>
            <a:ext cx="3223260" cy="1226993"/>
          </a:xfrm>
        </p:spPr>
        <p:txBody>
          <a:bodyPr anchor="t">
            <a:normAutofit/>
          </a:bodyPr>
          <a:lstStyle>
            <a:lvl1pPr marL="0" indent="0" algn="just">
              <a:buNone/>
              <a:defRPr sz="1350">
                <a:solidFill>
                  <a:srgbClr val="8C9CA6"/>
                </a:solidFill>
              </a:defRPr>
            </a:lvl1pPr>
          </a:lstStyle>
          <a:p>
            <a:pPr lvl="0"/>
            <a:r>
              <a:rPr lang="en-US"/>
              <a:t>Short description here</a:t>
            </a:r>
          </a:p>
        </p:txBody>
      </p:sp>
      <p:sp>
        <p:nvSpPr>
          <p:cNvPr id="54" name="Text Placeholder 7"/>
          <p:cNvSpPr>
            <a:spLocks noGrp="1"/>
          </p:cNvSpPr>
          <p:nvPr>
            <p:ph type="body" sz="quarter" idx="41" hasCustomPrompt="1"/>
          </p:nvPr>
        </p:nvSpPr>
        <p:spPr>
          <a:xfrm>
            <a:off x="4918484" y="4073630"/>
            <a:ext cx="597503" cy="796671"/>
          </a:xfrm>
          <a:prstGeom prst="ellipse">
            <a:avLst/>
          </a:prstGeom>
          <a:solidFill>
            <a:schemeClr val="accent6"/>
          </a:solidFill>
        </p:spPr>
        <p:txBody>
          <a:bodyPr vert="horz" lIns="91440" tIns="45720" rIns="91440" bIns="45720" rtlCol="0" anchor="ctr">
            <a:normAutofit/>
          </a:bodyPr>
          <a:lstStyle>
            <a:lvl1pPr marL="0" indent="0" algn="ctr">
              <a:buNone/>
              <a:defRPr lang="en-US" sz="2250">
                <a:solidFill>
                  <a:schemeClr val="bg1"/>
                </a:solidFill>
                <a:latin typeface="FontAwesome" pitchFamily="2" charset="0"/>
              </a:defRPr>
            </a:lvl1pPr>
          </a:lstStyle>
          <a:p>
            <a:pPr lvl="0"/>
            <a:r>
              <a:rPr lang="en-US"/>
              <a:t></a:t>
            </a:r>
          </a:p>
        </p:txBody>
      </p:sp>
      <p:grpSp>
        <p:nvGrpSpPr>
          <p:cNvPr id="32" name="Group 31"/>
          <p:cNvGrpSpPr/>
          <p:nvPr userDrawn="1"/>
        </p:nvGrpSpPr>
        <p:grpSpPr>
          <a:xfrm>
            <a:off x="0" y="6766560"/>
            <a:ext cx="9144000" cy="91440"/>
            <a:chOff x="0" y="4480421"/>
            <a:chExt cx="12192000" cy="91440"/>
          </a:xfrm>
        </p:grpSpPr>
        <p:sp>
          <p:nvSpPr>
            <p:cNvPr id="33" name="Rectangle 3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Rectangle 3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2" name="Rectangle 4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3" name="Rectangle 4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58027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Content Placeholder 2"/>
          <p:cNvSpPr>
            <a:spLocks noGrp="1"/>
          </p:cNvSpPr>
          <p:nvPr>
            <p:ph idx="1"/>
          </p:nvPr>
        </p:nvSpPr>
        <p:spPr/>
        <p:txBody>
          <a:bodyPr/>
          <a:lstStyle>
            <a:lvl5pPr>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094D2371-EADC-064F-957B-8611501EA94C}"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5AC3DC-B808-BF44-B446-AD606ED9E4D1}"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fr-CA"/>
              <a:t>Cliquez et modifiez le titre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735482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Content Placeholder 2"/>
          <p:cNvSpPr>
            <a:spLocks noGrp="1"/>
          </p:cNvSpPr>
          <p:nvPr>
            <p:ph idx="1"/>
          </p:nvPr>
        </p:nvSpPr>
        <p:spPr/>
        <p:txBody>
          <a:bodyPr/>
          <a:lstStyle>
            <a:lvl5pPr>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22D26B56-84D1-F045-80E5-28B6C6FC6817}"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29292293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AD94A03E-DC2F-1D4C-B4EC-913EAD908C47}"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fr-CA"/>
              <a:t>Faire glisser l'image vers l'espace réservé ou cliquer sur l'icône pour l'ajouter</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fr-CA"/>
              <a:t>Cliquez et modifiez le titre</a:t>
            </a:r>
            <a:endParaRPr/>
          </a:p>
        </p:txBody>
      </p:sp>
    </p:spTree>
    <p:extLst>
      <p:ext uri="{BB962C8B-B14F-4D97-AF65-F5344CB8AC3E}">
        <p14:creationId xmlns:p14="http://schemas.microsoft.com/office/powerpoint/2010/main" val="34660722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fr-CA"/>
              <a:t>Cliquez et modifiez le titre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fr-CA"/>
              <a:t>Cliquez pour modifier les styles du texte du masque</a:t>
            </a:r>
          </a:p>
        </p:txBody>
      </p:sp>
      <p:sp>
        <p:nvSpPr>
          <p:cNvPr id="4" name="Date Placeholder 3"/>
          <p:cNvSpPr>
            <a:spLocks noGrp="1"/>
          </p:cNvSpPr>
          <p:nvPr>
            <p:ph type="dt" sz="half" idx="10"/>
          </p:nvPr>
        </p:nvSpPr>
        <p:spPr/>
        <p:txBody>
          <a:bodyPr/>
          <a:lstStyle/>
          <a:p>
            <a:fld id="{3D8C4A05-664B-A947-AA27-F8CA4755F07A}"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3787293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ection avec imag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fr-CA"/>
              <a:t>Faire glisser l'image vers l'espace réservé ou cliquer sur l'icône pour l'ajouter</a:t>
            </a:r>
            <a:endParaRPr/>
          </a:p>
        </p:txBody>
      </p:sp>
      <p:sp>
        <p:nvSpPr>
          <p:cNvPr id="4" name="Date Placeholder 3"/>
          <p:cNvSpPr>
            <a:spLocks noGrp="1"/>
          </p:cNvSpPr>
          <p:nvPr>
            <p:ph type="dt" sz="half" idx="10"/>
          </p:nvPr>
        </p:nvSpPr>
        <p:spPr/>
        <p:txBody>
          <a:bodyPr/>
          <a:lstStyle/>
          <a:p>
            <a:fld id="{FB121507-05EF-824A-89E2-7F7B2A687D10}"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fr-CA"/>
              <a:t>Cliquez et modifiez le titre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Tree>
    <p:extLst>
      <p:ext uri="{BB962C8B-B14F-4D97-AF65-F5344CB8AC3E}">
        <p14:creationId xmlns:p14="http://schemas.microsoft.com/office/powerpoint/2010/main" val="34566889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Date Placeholder 4"/>
          <p:cNvSpPr>
            <a:spLocks noGrp="1"/>
          </p:cNvSpPr>
          <p:nvPr>
            <p:ph type="dt" sz="half" idx="10"/>
          </p:nvPr>
        </p:nvSpPr>
        <p:spPr/>
        <p:txBody>
          <a:bodyPr/>
          <a:lstStyle/>
          <a:p>
            <a:fld id="{65D3032E-BF73-0D48-A458-FDEA6BABDC64}"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1350243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fr-CA"/>
              <a:t>Cliquez et modifiez le titre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7" name="Date Placeholder 6"/>
          <p:cNvSpPr>
            <a:spLocks noGrp="1"/>
          </p:cNvSpPr>
          <p:nvPr>
            <p:ph type="dt" sz="half" idx="10"/>
          </p:nvPr>
        </p:nvSpPr>
        <p:spPr/>
        <p:txBody>
          <a:bodyPr/>
          <a:lstStyle/>
          <a:p>
            <a:fld id="{BF27BCDA-CA01-1B47-B5B1-669DD43481C6}" type="datetime4">
              <a:rPr lang="fr-CA" smtClean="0"/>
              <a:t>7 avril 2021</a:t>
            </a:fld>
            <a:endParaRPr lang="en-US"/>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22416734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Date Placeholder 2"/>
          <p:cNvSpPr>
            <a:spLocks noGrp="1"/>
          </p:cNvSpPr>
          <p:nvPr>
            <p:ph type="dt" sz="half" idx="10"/>
          </p:nvPr>
        </p:nvSpPr>
        <p:spPr/>
        <p:txBody>
          <a:bodyPr/>
          <a:lstStyle/>
          <a:p>
            <a:fld id="{9702BDEE-501C-5E4A-8164-BF78B898CFC4}" type="datetime4">
              <a:rPr lang="fr-CA" smtClean="0"/>
              <a:t>7 avril 2021</a:t>
            </a:fld>
            <a:endParaRPr lang="en-US"/>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38891629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DAA70-1878-FA49-8C68-75FB3DC83DFF}" type="datetime4">
              <a:rPr lang="fr-CA" smtClean="0"/>
              <a:t>7 avril 2021</a:t>
            </a:fld>
            <a:endParaRPr lang="en-US"/>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8B37D5FE-740C-46F5-801A-FA5477D9711F}" type="slidenum">
              <a:rPr lang="en-US" smtClean="0"/>
              <a:pPr/>
              <a:t>‹n°›</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3615470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fr-CA"/>
              <a:t>Cliquez et modifiez le titre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9CBF52D5-9499-8447-9B35-CD556AF3A2BF}"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365315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D5D31BF6-B0D3-7548-B6A7-EA5AC284EF15}"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fr-CA"/>
              <a:t>Faire glisser l'image vers l'espace réservé ou cliquer sur l'icône pour l'ajouter</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fr-CA"/>
              <a:t>Cliquez et modifiez le titre</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CA"/>
              <a:t>Cliquez et modifiez le titre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69CC0251-C65A-5540-8F69-F9C0B06CB956}"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12590659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fr-CA"/>
              <a:t>Cliquez et modifiez le titre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DDF9B75C-B6B1-8F42-9942-822516577411}"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738788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Date Placeholder 4"/>
          <p:cNvSpPr>
            <a:spLocks noGrp="1"/>
          </p:cNvSpPr>
          <p:nvPr>
            <p:ph type="dt" sz="half" idx="10"/>
          </p:nvPr>
        </p:nvSpPr>
        <p:spPr/>
        <p:txBody>
          <a:bodyPr/>
          <a:lstStyle/>
          <a:p>
            <a:fld id="{F3095E88-7DEA-E641-8C84-F1578B3C54A7}"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fr-CA"/>
              <a:t>Cliquez et modifiez le titre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fr-CA"/>
              <a:t>Faire glisser l'image vers l'espace réservé ou cliquer sur l'icône pour l'ajouter</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41324739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3 images avec légende">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CA"/>
              <a:t>Cliquez et modifiez le titre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47903048-8DE3-EC49-93B6-C1643B82235F}"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Faire glisser l'image vers l'espace réservé ou cliquer sur l'icône pour l'ajouter</a:t>
            </a:r>
            <a:endParaRPr/>
          </a:p>
        </p:txBody>
      </p:sp>
    </p:spTree>
    <p:extLst>
      <p:ext uri="{BB962C8B-B14F-4D97-AF65-F5344CB8AC3E}">
        <p14:creationId xmlns:p14="http://schemas.microsoft.com/office/powerpoint/2010/main" val="22260575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73B0C5E9-45E5-FF4E-97CE-C9037FD4AB00}"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extLst>
      <p:ext uri="{BB962C8B-B14F-4D97-AF65-F5344CB8AC3E}">
        <p14:creationId xmlns:p14="http://schemas.microsoft.com/office/powerpoint/2010/main" val="12874632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fr-CA"/>
              <a:t>Cliquez et modifiez le titre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10"/>
          </p:nvPr>
        </p:nvSpPr>
        <p:spPr/>
        <p:txBody>
          <a:bodyPr/>
          <a:lstStyle/>
          <a:p>
            <a:fld id="{CD84DF57-E3BE-5245-8D68-1CB43D2BAACE}"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25842981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hart 1">
    <p:spTree>
      <p:nvGrpSpPr>
        <p:cNvPr id="1" name=""/>
        <p:cNvGrpSpPr/>
        <p:nvPr/>
      </p:nvGrpSpPr>
      <p:grpSpPr>
        <a:xfrm>
          <a:off x="0" y="0"/>
          <a:ext cx="0" cy="0"/>
          <a:chOff x="0" y="0"/>
          <a:chExt cx="0" cy="0"/>
        </a:xfrm>
      </p:grpSpPr>
      <p:sp>
        <p:nvSpPr>
          <p:cNvPr id="7" name="Rectangle 6"/>
          <p:cNvSpPr/>
          <p:nvPr userDrawn="1"/>
        </p:nvSpPr>
        <p:spPr>
          <a:xfrm>
            <a:off x="1" y="-9731"/>
            <a:ext cx="9143999"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 name="Title 1"/>
          <p:cNvSpPr>
            <a:spLocks noGrp="1"/>
          </p:cNvSpPr>
          <p:nvPr>
            <p:ph type="title"/>
          </p:nvPr>
        </p:nvSpPr>
        <p:spPr>
          <a:xfrm>
            <a:off x="628650" y="244372"/>
            <a:ext cx="78867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361950" y="6466113"/>
            <a:ext cx="2057400" cy="281437"/>
          </a:xfrm>
        </p:spPr>
        <p:txBody>
          <a:bodyPr/>
          <a:lstStyle>
            <a:lvl1pPr>
              <a:defRPr>
                <a:solidFill>
                  <a:srgbClr val="576973"/>
                </a:solidFill>
              </a:defRPr>
            </a:lvl1pPr>
          </a:lstStyle>
          <a:p>
            <a:fld id="{251E031A-0AE0-7642-99D2-BAE3783ABE17}" type="datetime4">
              <a:rPr lang="fr-CA" smtClean="0"/>
              <a:t>7 avril 2021</a:t>
            </a:fld>
            <a:endParaRPr lang="en-US"/>
          </a:p>
        </p:txBody>
      </p:sp>
      <p:sp>
        <p:nvSpPr>
          <p:cNvPr id="5" name="Footer Placeholder 4"/>
          <p:cNvSpPr>
            <a:spLocks noGrp="1"/>
          </p:cNvSpPr>
          <p:nvPr>
            <p:ph type="ftr" sz="quarter" idx="11"/>
          </p:nvPr>
        </p:nvSpPr>
        <p:spPr>
          <a:xfrm>
            <a:off x="3028950" y="6466113"/>
            <a:ext cx="3086100" cy="281437"/>
          </a:xfrm>
        </p:spPr>
        <p:txBody>
          <a:bodyPr/>
          <a:lstStyle>
            <a:lvl1pPr>
              <a:defRPr>
                <a:solidFill>
                  <a:srgbClr val="576973"/>
                </a:solidFill>
              </a:defRPr>
            </a:lvl1pPr>
          </a:lstStyle>
          <a:p>
            <a:r>
              <a:rPr lang="fr-CA"/>
              <a:t> </a:t>
            </a:r>
            <a:endParaRPr lang="en-US"/>
          </a:p>
        </p:txBody>
      </p:sp>
      <p:sp>
        <p:nvSpPr>
          <p:cNvPr id="6" name="Slide Number Placeholder 5"/>
          <p:cNvSpPr>
            <a:spLocks noGrp="1"/>
          </p:cNvSpPr>
          <p:nvPr>
            <p:ph type="sldNum" sz="quarter" idx="12"/>
          </p:nvPr>
        </p:nvSpPr>
        <p:spPr>
          <a:xfrm>
            <a:off x="6724651" y="6466113"/>
            <a:ext cx="2057400" cy="281437"/>
          </a:xfrm>
        </p:spPr>
        <p:txBody>
          <a:bodyPr/>
          <a:lstStyle>
            <a:lvl1pPr algn="r">
              <a:defRPr>
                <a:solidFill>
                  <a:srgbClr val="576973"/>
                </a:solidFill>
              </a:defRPr>
            </a:lvl1pPr>
          </a:lstStyle>
          <a:p>
            <a:fld id="{6E18DBF4-37B7-4C4F-9728-A1C100B177EE}" type="slidenum">
              <a:rPr lang="en-US" smtClean="0"/>
              <a:pPr/>
              <a:t>‹n°›</a:t>
            </a:fld>
            <a:endParaRPr lang="en-US"/>
          </a:p>
        </p:txBody>
      </p:sp>
      <p:sp>
        <p:nvSpPr>
          <p:cNvPr id="9" name="Chart Placeholder 8"/>
          <p:cNvSpPr>
            <a:spLocks noGrp="1"/>
          </p:cNvSpPr>
          <p:nvPr>
            <p:ph type="chart" sz="quarter" idx="13"/>
          </p:nvPr>
        </p:nvSpPr>
        <p:spPr>
          <a:xfrm>
            <a:off x="3654171" y="1701800"/>
            <a:ext cx="5127880" cy="4356100"/>
          </a:xfrm>
        </p:spPr>
        <p:txBody>
          <a:bodyPr/>
          <a:lstStyle/>
          <a:p>
            <a:endParaRPr lang="en-US"/>
          </a:p>
        </p:txBody>
      </p:sp>
      <p:sp>
        <p:nvSpPr>
          <p:cNvPr id="15" name="Text Placeholder 2"/>
          <p:cNvSpPr>
            <a:spLocks noGrp="1"/>
          </p:cNvSpPr>
          <p:nvPr>
            <p:ph type="body" idx="1"/>
          </p:nvPr>
        </p:nvSpPr>
        <p:spPr>
          <a:xfrm>
            <a:off x="361951" y="2257196"/>
            <a:ext cx="3020162" cy="2314804"/>
          </a:xfrm>
        </p:spPr>
        <p:txBody>
          <a:bodyPr>
            <a:normAutofit/>
          </a:bodyPr>
          <a:lstStyle>
            <a:lvl1pPr marL="0" indent="0" algn="just">
              <a:buNone/>
              <a:defRPr sz="1200">
                <a:solidFill>
                  <a:srgbClr val="47464B"/>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361950" y="1729500"/>
            <a:ext cx="3020162" cy="369332"/>
          </a:xfrm>
        </p:spPr>
        <p:txBody>
          <a:bodyPr vert="horz" lIns="91440" tIns="45720" rIns="91440" bIns="45720" rtlCol="0" anchor="ctr">
            <a:spAutoFit/>
          </a:bodyPr>
          <a:lstStyle>
            <a:lvl1pPr marL="171450" indent="-171450">
              <a:buNone/>
              <a:defRPr lang="en-US" sz="1800" b="1" cap="all" baseline="0">
                <a:solidFill>
                  <a:srgbClr val="47464B"/>
                </a:solidFill>
              </a:defRPr>
            </a:lvl1pPr>
          </a:lstStyle>
          <a:p>
            <a:pPr marL="0" lvl="0" indent="0"/>
            <a:r>
              <a:rPr lang="en-US"/>
              <a:t>Insert some title here</a:t>
            </a:r>
          </a:p>
        </p:txBody>
      </p:sp>
      <p:grpSp>
        <p:nvGrpSpPr>
          <p:cNvPr id="16" name="Group 15"/>
          <p:cNvGrpSpPr/>
          <p:nvPr userDrawn="1"/>
        </p:nvGrpSpPr>
        <p:grpSpPr>
          <a:xfrm>
            <a:off x="0" y="6766560"/>
            <a:ext cx="9144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Rectangle 2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5595457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hart 7">
    <p:spTree>
      <p:nvGrpSpPr>
        <p:cNvPr id="1" name=""/>
        <p:cNvGrpSpPr/>
        <p:nvPr/>
      </p:nvGrpSpPr>
      <p:grpSpPr>
        <a:xfrm>
          <a:off x="0" y="0"/>
          <a:ext cx="0" cy="0"/>
          <a:chOff x="0" y="0"/>
          <a:chExt cx="0" cy="0"/>
        </a:xfrm>
      </p:grpSpPr>
      <p:sp>
        <p:nvSpPr>
          <p:cNvPr id="7" name="Rectangle 6"/>
          <p:cNvSpPr/>
          <p:nvPr userDrawn="1"/>
        </p:nvSpPr>
        <p:spPr>
          <a:xfrm>
            <a:off x="1" y="-9731"/>
            <a:ext cx="9143999"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 name="Title 1"/>
          <p:cNvSpPr>
            <a:spLocks noGrp="1"/>
          </p:cNvSpPr>
          <p:nvPr>
            <p:ph type="title"/>
          </p:nvPr>
        </p:nvSpPr>
        <p:spPr>
          <a:xfrm>
            <a:off x="628650" y="244372"/>
            <a:ext cx="78867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361950" y="6466113"/>
            <a:ext cx="2057400" cy="281437"/>
          </a:xfrm>
        </p:spPr>
        <p:txBody>
          <a:bodyPr/>
          <a:lstStyle>
            <a:lvl1pPr>
              <a:defRPr>
                <a:solidFill>
                  <a:srgbClr val="576973"/>
                </a:solidFill>
              </a:defRPr>
            </a:lvl1pPr>
          </a:lstStyle>
          <a:p>
            <a:fld id="{E83D5DA4-B77C-0D4A-8C69-440ACCE1612F}" type="datetime4">
              <a:rPr lang="fr-CA" smtClean="0"/>
              <a:t>7 avril 2021</a:t>
            </a:fld>
            <a:endParaRPr lang="en-US"/>
          </a:p>
        </p:txBody>
      </p:sp>
      <p:sp>
        <p:nvSpPr>
          <p:cNvPr id="5" name="Footer Placeholder 4"/>
          <p:cNvSpPr>
            <a:spLocks noGrp="1"/>
          </p:cNvSpPr>
          <p:nvPr>
            <p:ph type="ftr" sz="quarter" idx="11"/>
          </p:nvPr>
        </p:nvSpPr>
        <p:spPr>
          <a:xfrm>
            <a:off x="3028950" y="6466113"/>
            <a:ext cx="3086100" cy="281437"/>
          </a:xfrm>
        </p:spPr>
        <p:txBody>
          <a:bodyPr/>
          <a:lstStyle>
            <a:lvl1pPr>
              <a:defRPr>
                <a:solidFill>
                  <a:srgbClr val="576973"/>
                </a:solidFill>
              </a:defRPr>
            </a:lvl1pPr>
          </a:lstStyle>
          <a:p>
            <a:r>
              <a:rPr lang="fr-CA"/>
              <a:t> </a:t>
            </a:r>
            <a:endParaRPr lang="en-US"/>
          </a:p>
        </p:txBody>
      </p:sp>
      <p:sp>
        <p:nvSpPr>
          <p:cNvPr id="6" name="Slide Number Placeholder 5"/>
          <p:cNvSpPr>
            <a:spLocks noGrp="1"/>
          </p:cNvSpPr>
          <p:nvPr>
            <p:ph type="sldNum" sz="quarter" idx="12"/>
          </p:nvPr>
        </p:nvSpPr>
        <p:spPr>
          <a:xfrm>
            <a:off x="6724651" y="6466113"/>
            <a:ext cx="2057400" cy="281437"/>
          </a:xfrm>
        </p:spPr>
        <p:txBody>
          <a:bodyPr/>
          <a:lstStyle>
            <a:lvl1pPr algn="r">
              <a:defRPr>
                <a:solidFill>
                  <a:srgbClr val="576973"/>
                </a:solidFill>
              </a:defRPr>
            </a:lvl1pPr>
          </a:lstStyle>
          <a:p>
            <a:fld id="{6E18DBF4-37B7-4C4F-9728-A1C100B177EE}" type="slidenum">
              <a:rPr lang="en-US" smtClean="0"/>
              <a:pPr/>
              <a:t>‹n°›</a:t>
            </a:fld>
            <a:endParaRPr lang="en-US"/>
          </a:p>
        </p:txBody>
      </p:sp>
      <p:sp>
        <p:nvSpPr>
          <p:cNvPr id="15" name="Text Placeholder 2"/>
          <p:cNvSpPr>
            <a:spLocks noGrp="1"/>
          </p:cNvSpPr>
          <p:nvPr>
            <p:ph type="body" idx="1"/>
          </p:nvPr>
        </p:nvSpPr>
        <p:spPr>
          <a:xfrm>
            <a:off x="361950" y="4254500"/>
            <a:ext cx="3857625" cy="1803399"/>
          </a:xfrm>
        </p:spPr>
        <p:txBody>
          <a:bodyPr>
            <a:normAutofit/>
          </a:bodyPr>
          <a:lstStyle>
            <a:lvl1pPr marL="214313" indent="-214313" algn="just">
              <a:buFont typeface="Arial" panose="020B0604020202020204" pitchFamily="34" charset="0"/>
              <a:buChar char="•"/>
              <a:defRPr sz="1200">
                <a:solidFill>
                  <a:srgbClr val="47464B"/>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24" name="Chart Placeholder 8"/>
          <p:cNvSpPr>
            <a:spLocks noGrp="1"/>
          </p:cNvSpPr>
          <p:nvPr>
            <p:ph type="chart" sz="quarter" idx="17"/>
          </p:nvPr>
        </p:nvSpPr>
        <p:spPr>
          <a:xfrm>
            <a:off x="361950" y="2360118"/>
            <a:ext cx="3857625" cy="1767381"/>
          </a:xfrm>
          <a:ln>
            <a:solidFill>
              <a:schemeClr val="accent3"/>
            </a:solidFill>
          </a:ln>
        </p:spPr>
        <p:txBody>
          <a:bodyPr/>
          <a:lstStyle/>
          <a:p>
            <a:endParaRPr lang="en-US"/>
          </a:p>
        </p:txBody>
      </p:sp>
      <p:sp>
        <p:nvSpPr>
          <p:cNvPr id="25" name="Text Placeholder 12"/>
          <p:cNvSpPr>
            <a:spLocks noGrp="1"/>
          </p:cNvSpPr>
          <p:nvPr>
            <p:ph type="body" sz="quarter" idx="18" hasCustomPrompt="1"/>
          </p:nvPr>
        </p:nvSpPr>
        <p:spPr>
          <a:xfrm>
            <a:off x="361950" y="1689557"/>
            <a:ext cx="3857625" cy="666924"/>
          </a:xfrm>
          <a:solidFill>
            <a:schemeClr val="accent3"/>
          </a:solidFill>
          <a:ln>
            <a:solidFill>
              <a:schemeClr val="accent3"/>
            </a:solidFill>
          </a:ln>
        </p:spPr>
        <p:txBody>
          <a:bodyPr vert="horz" wrap="square" lIns="91440" tIns="45720" rIns="91440" bIns="45720" rtlCol="0" anchor="ctr">
            <a:noAutofit/>
          </a:bodyPr>
          <a:lstStyle>
            <a:lvl1pPr marL="171450" indent="-171450" algn="ctr">
              <a:buNone/>
              <a:defRPr lang="en-US" sz="1800" b="1" cap="all" baseline="0">
                <a:solidFill>
                  <a:schemeClr val="bg1"/>
                </a:solidFill>
              </a:defRPr>
            </a:lvl1pPr>
          </a:lstStyle>
          <a:p>
            <a:pPr marL="0" lvl="0" indent="0"/>
            <a:r>
              <a:rPr lang="en-US"/>
              <a:t>Insert some title here</a:t>
            </a:r>
          </a:p>
        </p:txBody>
      </p:sp>
      <p:sp>
        <p:nvSpPr>
          <p:cNvPr id="26" name="Text Placeholder 2"/>
          <p:cNvSpPr>
            <a:spLocks noGrp="1"/>
          </p:cNvSpPr>
          <p:nvPr>
            <p:ph type="body" idx="19"/>
          </p:nvPr>
        </p:nvSpPr>
        <p:spPr>
          <a:xfrm>
            <a:off x="4924426" y="4254500"/>
            <a:ext cx="3857625" cy="1803399"/>
          </a:xfrm>
        </p:spPr>
        <p:txBody>
          <a:bodyPr>
            <a:normAutofit/>
          </a:bodyPr>
          <a:lstStyle>
            <a:lvl1pPr marL="214313" indent="-214313" algn="just">
              <a:buFont typeface="Arial" panose="020B0604020202020204" pitchFamily="34" charset="0"/>
              <a:buChar char="•"/>
              <a:defRPr sz="1200">
                <a:solidFill>
                  <a:srgbClr val="47464B"/>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27" name="Chart Placeholder 8"/>
          <p:cNvSpPr>
            <a:spLocks noGrp="1"/>
          </p:cNvSpPr>
          <p:nvPr>
            <p:ph type="chart" sz="quarter" idx="20"/>
          </p:nvPr>
        </p:nvSpPr>
        <p:spPr>
          <a:xfrm>
            <a:off x="4924426" y="2360118"/>
            <a:ext cx="3857625" cy="1767381"/>
          </a:xfrm>
          <a:ln>
            <a:solidFill>
              <a:schemeClr val="accent3"/>
            </a:solidFill>
          </a:ln>
        </p:spPr>
        <p:txBody>
          <a:bodyPr/>
          <a:lstStyle/>
          <a:p>
            <a:endParaRPr lang="en-US"/>
          </a:p>
        </p:txBody>
      </p:sp>
      <p:sp>
        <p:nvSpPr>
          <p:cNvPr id="28" name="Text Placeholder 12"/>
          <p:cNvSpPr>
            <a:spLocks noGrp="1"/>
          </p:cNvSpPr>
          <p:nvPr>
            <p:ph type="body" sz="quarter" idx="21" hasCustomPrompt="1"/>
          </p:nvPr>
        </p:nvSpPr>
        <p:spPr>
          <a:xfrm>
            <a:off x="4924426" y="1689557"/>
            <a:ext cx="3857625" cy="666924"/>
          </a:xfrm>
          <a:solidFill>
            <a:schemeClr val="accent3"/>
          </a:solidFill>
          <a:ln>
            <a:solidFill>
              <a:schemeClr val="accent3"/>
            </a:solidFill>
          </a:ln>
        </p:spPr>
        <p:txBody>
          <a:bodyPr vert="horz" wrap="square" lIns="91440" tIns="45720" rIns="91440" bIns="45720" rtlCol="0" anchor="ctr">
            <a:noAutofit/>
          </a:bodyPr>
          <a:lstStyle>
            <a:lvl1pPr marL="171450" indent="-171450" algn="ctr">
              <a:buNone/>
              <a:defRPr lang="en-US" sz="1800" b="1" cap="all" baseline="0">
                <a:solidFill>
                  <a:schemeClr val="bg1"/>
                </a:solidFill>
              </a:defRPr>
            </a:lvl1pPr>
          </a:lstStyle>
          <a:p>
            <a:pPr marL="0" lvl="0" indent="0"/>
            <a:r>
              <a:rPr lang="en-US"/>
              <a:t>Insert some title here</a:t>
            </a:r>
          </a:p>
        </p:txBody>
      </p:sp>
      <p:grpSp>
        <p:nvGrpSpPr>
          <p:cNvPr id="29" name="Group 28"/>
          <p:cNvGrpSpPr/>
          <p:nvPr userDrawn="1"/>
        </p:nvGrpSpPr>
        <p:grpSpPr>
          <a:xfrm>
            <a:off x="0" y="6766560"/>
            <a:ext cx="9144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Rectangle 3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3" name="Rectangle 3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Rectangle 3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5696151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7" name="Rectangle 6"/>
          <p:cNvSpPr/>
          <p:nvPr userDrawn="1"/>
        </p:nvSpPr>
        <p:spPr>
          <a:xfrm>
            <a:off x="1" y="-9731"/>
            <a:ext cx="9143999"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 name="Title 1"/>
          <p:cNvSpPr>
            <a:spLocks noGrp="1"/>
          </p:cNvSpPr>
          <p:nvPr>
            <p:ph type="title"/>
          </p:nvPr>
        </p:nvSpPr>
        <p:spPr>
          <a:xfrm>
            <a:off x="628650" y="244372"/>
            <a:ext cx="78867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361950" y="6466113"/>
            <a:ext cx="2057400" cy="281437"/>
          </a:xfrm>
        </p:spPr>
        <p:txBody>
          <a:bodyPr/>
          <a:lstStyle>
            <a:lvl1pPr>
              <a:defRPr>
                <a:solidFill>
                  <a:srgbClr val="576973"/>
                </a:solidFill>
              </a:defRPr>
            </a:lvl1pPr>
          </a:lstStyle>
          <a:p>
            <a:fld id="{595D85EB-8E41-244B-80FF-FEE9F6E3D423}" type="datetime4">
              <a:rPr lang="fr-CA" smtClean="0"/>
              <a:t>7 avril 2021</a:t>
            </a:fld>
            <a:endParaRPr lang="en-US"/>
          </a:p>
        </p:txBody>
      </p:sp>
      <p:sp>
        <p:nvSpPr>
          <p:cNvPr id="5" name="Footer Placeholder 4"/>
          <p:cNvSpPr>
            <a:spLocks noGrp="1"/>
          </p:cNvSpPr>
          <p:nvPr>
            <p:ph type="ftr" sz="quarter" idx="11"/>
          </p:nvPr>
        </p:nvSpPr>
        <p:spPr>
          <a:xfrm>
            <a:off x="3028950" y="6466113"/>
            <a:ext cx="3086100" cy="281437"/>
          </a:xfrm>
        </p:spPr>
        <p:txBody>
          <a:bodyPr/>
          <a:lstStyle>
            <a:lvl1pPr>
              <a:defRPr>
                <a:solidFill>
                  <a:srgbClr val="576973"/>
                </a:solidFill>
              </a:defRPr>
            </a:lvl1pPr>
          </a:lstStyle>
          <a:p>
            <a:r>
              <a:rPr lang="fr-CA"/>
              <a:t> </a:t>
            </a:r>
            <a:endParaRPr lang="en-US"/>
          </a:p>
        </p:txBody>
      </p:sp>
      <p:sp>
        <p:nvSpPr>
          <p:cNvPr id="6" name="Slide Number Placeholder 5"/>
          <p:cNvSpPr>
            <a:spLocks noGrp="1"/>
          </p:cNvSpPr>
          <p:nvPr>
            <p:ph type="sldNum" sz="quarter" idx="12"/>
          </p:nvPr>
        </p:nvSpPr>
        <p:spPr>
          <a:xfrm>
            <a:off x="6724651" y="6466113"/>
            <a:ext cx="2057400" cy="281437"/>
          </a:xfrm>
        </p:spPr>
        <p:txBody>
          <a:bodyPr/>
          <a:lstStyle>
            <a:lvl1pPr algn="r">
              <a:defRPr>
                <a:solidFill>
                  <a:srgbClr val="576973"/>
                </a:solidFill>
              </a:defRPr>
            </a:lvl1pPr>
          </a:lstStyle>
          <a:p>
            <a:fld id="{6E18DBF4-37B7-4C4F-9728-A1C100B177EE}" type="slidenum">
              <a:rPr lang="en-US" smtClean="0"/>
              <a:pPr/>
              <a:t>‹n°›</a:t>
            </a:fld>
            <a:endParaRPr lang="en-US"/>
          </a:p>
        </p:txBody>
      </p:sp>
      <p:grpSp>
        <p:nvGrpSpPr>
          <p:cNvPr id="13" name="Group 12"/>
          <p:cNvGrpSpPr/>
          <p:nvPr userDrawn="1"/>
        </p:nvGrpSpPr>
        <p:grpSpPr>
          <a:xfrm>
            <a:off x="0" y="6766560"/>
            <a:ext cx="9144000" cy="91440"/>
            <a:chOff x="0" y="4480421"/>
            <a:chExt cx="12192000" cy="91440"/>
          </a:xfrm>
        </p:grpSpPr>
        <p:sp>
          <p:nvSpPr>
            <p:cNvPr id="14" name="Rectangle 1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1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ectangle 2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Rectangle 2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4235766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Comparaison">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93D9072B-737B-489B-A4FB-5D504F0F00C1}"/>
              </a:ext>
            </a:extLst>
          </p:cNvPr>
          <p:cNvSpPr>
            <a:spLocks noGrp="1"/>
          </p:cNvSpPr>
          <p:nvPr>
            <p:ph type="body" idx="1"/>
          </p:nvPr>
        </p:nvSpPr>
        <p:spPr>
          <a:xfrm>
            <a:off x="386954" y="1681164"/>
            <a:ext cx="3979979" cy="753855"/>
          </a:xfrm>
          <a:prstGeom prst="rect">
            <a:avLst/>
          </a:prstGeom>
        </p:spPr>
        <p:txBody>
          <a:bodyPr anchor="b"/>
          <a:lstStyle>
            <a:lvl1pPr marL="0" indent="0">
              <a:buNone/>
              <a:defRPr sz="1800" b="1">
                <a:solidFill>
                  <a:srgbClr val="3A3363"/>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E6EEE981-8453-4EA7-8F5D-DD04FCAA2638}"/>
              </a:ext>
            </a:extLst>
          </p:cNvPr>
          <p:cNvSpPr>
            <a:spLocks noGrp="1"/>
          </p:cNvSpPr>
          <p:nvPr>
            <p:ph sz="half" idx="2"/>
          </p:nvPr>
        </p:nvSpPr>
        <p:spPr>
          <a:xfrm>
            <a:off x="386954" y="2673607"/>
            <a:ext cx="3979979" cy="3371290"/>
          </a:xfrm>
          <a:prstGeom prst="rect">
            <a:avLst/>
          </a:prstGeo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CA" dirty="0"/>
          </a:p>
        </p:txBody>
      </p:sp>
      <p:sp>
        <p:nvSpPr>
          <p:cNvPr id="9" name="Espace réservé du numéro de diapositive 8">
            <a:extLst>
              <a:ext uri="{FF2B5EF4-FFF2-40B4-BE49-F238E27FC236}">
                <a16:creationId xmlns:a16="http://schemas.microsoft.com/office/drawing/2014/main" id="{CCB8C69E-5173-42B9-B462-D4410F253EF0}"/>
              </a:ext>
            </a:extLst>
          </p:cNvPr>
          <p:cNvSpPr>
            <a:spLocks noGrp="1"/>
          </p:cNvSpPr>
          <p:nvPr>
            <p:ph type="sldNum" sz="quarter" idx="12"/>
          </p:nvPr>
        </p:nvSpPr>
        <p:spPr/>
        <p:txBody>
          <a:bodyPr/>
          <a:lstStyle/>
          <a:p>
            <a:fld id="{85DC2CC4-5788-4921-9035-AE16532DAE9D}" type="slidenum">
              <a:rPr lang="en-CA" smtClean="0"/>
              <a:t>‹n°›</a:t>
            </a:fld>
            <a:endParaRPr lang="en-CA"/>
          </a:p>
        </p:txBody>
      </p:sp>
      <p:sp>
        <p:nvSpPr>
          <p:cNvPr id="12" name="Titre 1">
            <a:extLst>
              <a:ext uri="{FF2B5EF4-FFF2-40B4-BE49-F238E27FC236}">
                <a16:creationId xmlns:a16="http://schemas.microsoft.com/office/drawing/2014/main" id="{64F56847-2064-4CF9-8EC5-494BEE9114D8}"/>
              </a:ext>
            </a:extLst>
          </p:cNvPr>
          <p:cNvSpPr>
            <a:spLocks noGrp="1"/>
          </p:cNvSpPr>
          <p:nvPr>
            <p:ph type="title" hasCustomPrompt="1"/>
          </p:nvPr>
        </p:nvSpPr>
        <p:spPr>
          <a:xfrm>
            <a:off x="386953" y="365126"/>
            <a:ext cx="8370095" cy="1077448"/>
          </a:xfrm>
          <a:prstGeom prst="rect">
            <a:avLst/>
          </a:prstGeom>
        </p:spPr>
        <p:txBody>
          <a:bodyPr/>
          <a:lstStyle>
            <a:lvl1pPr>
              <a:defRPr sz="2700" b="1">
                <a:solidFill>
                  <a:srgbClr val="3A3363"/>
                </a:solidFill>
                <a:latin typeface="Crique Grotesk" panose="020B0303020202020204" pitchFamily="34" charset="0"/>
              </a:defRPr>
            </a:lvl1pPr>
          </a:lstStyle>
          <a:p>
            <a:r>
              <a:rPr lang="fr-FR" dirty="0"/>
              <a:t>MODIFIEZ LE STYLE DU TITRE</a:t>
            </a:r>
            <a:endParaRPr lang="en-CA" dirty="0"/>
          </a:p>
        </p:txBody>
      </p:sp>
      <p:sp>
        <p:nvSpPr>
          <p:cNvPr id="13" name="Espace réservé du texte 2">
            <a:extLst>
              <a:ext uri="{FF2B5EF4-FFF2-40B4-BE49-F238E27FC236}">
                <a16:creationId xmlns:a16="http://schemas.microsoft.com/office/drawing/2014/main" id="{4E3E5E0D-069E-4360-83EE-D2D1ADF749BE}"/>
              </a:ext>
            </a:extLst>
          </p:cNvPr>
          <p:cNvSpPr>
            <a:spLocks noGrp="1"/>
          </p:cNvSpPr>
          <p:nvPr>
            <p:ph type="body" idx="13"/>
          </p:nvPr>
        </p:nvSpPr>
        <p:spPr>
          <a:xfrm>
            <a:off x="4777067" y="1681164"/>
            <a:ext cx="3979979" cy="753855"/>
          </a:xfrm>
          <a:prstGeom prst="rect">
            <a:avLst/>
          </a:prstGeom>
        </p:spPr>
        <p:txBody>
          <a:bodyPr anchor="b"/>
          <a:lstStyle>
            <a:lvl1pPr marL="0" indent="0">
              <a:buNone/>
              <a:defRPr sz="1800" b="1">
                <a:solidFill>
                  <a:srgbClr val="3A3363"/>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dirty="0"/>
              <a:t>Cliquez pour modifier les styles du texte du masque</a:t>
            </a:r>
          </a:p>
        </p:txBody>
      </p:sp>
      <p:sp>
        <p:nvSpPr>
          <p:cNvPr id="14" name="Espace réservé du contenu 3">
            <a:extLst>
              <a:ext uri="{FF2B5EF4-FFF2-40B4-BE49-F238E27FC236}">
                <a16:creationId xmlns:a16="http://schemas.microsoft.com/office/drawing/2014/main" id="{FC403F1A-7052-479D-BAF3-B145F34E7FAD}"/>
              </a:ext>
            </a:extLst>
          </p:cNvPr>
          <p:cNvSpPr>
            <a:spLocks noGrp="1"/>
          </p:cNvSpPr>
          <p:nvPr>
            <p:ph sz="half" idx="14"/>
          </p:nvPr>
        </p:nvSpPr>
        <p:spPr>
          <a:xfrm>
            <a:off x="4777067" y="2673607"/>
            <a:ext cx="3979979" cy="3371290"/>
          </a:xfrm>
          <a:prstGeom prst="rect">
            <a:avLst/>
          </a:prstGeo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CA" dirty="0"/>
          </a:p>
        </p:txBody>
      </p:sp>
    </p:spTree>
    <p:extLst>
      <p:ext uri="{BB962C8B-B14F-4D97-AF65-F5344CB8AC3E}">
        <p14:creationId xmlns:p14="http://schemas.microsoft.com/office/powerpoint/2010/main" val="406518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fr-CA"/>
              <a:t>Cliquez et modifiez le titre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fr-CA"/>
              <a:t>Cliquez pour modifier les styles du texte du masque</a:t>
            </a:r>
          </a:p>
        </p:txBody>
      </p:sp>
      <p:sp>
        <p:nvSpPr>
          <p:cNvPr id="4" name="Date Placeholder 3"/>
          <p:cNvSpPr>
            <a:spLocks noGrp="1"/>
          </p:cNvSpPr>
          <p:nvPr>
            <p:ph type="dt" sz="half" idx="10"/>
          </p:nvPr>
        </p:nvSpPr>
        <p:spPr/>
        <p:txBody>
          <a:bodyPr/>
          <a:lstStyle/>
          <a:p>
            <a:fld id="{F23B3AE5-9C7D-E442-B854-8D48AEC8BFDD}"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avec imag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fr-CA"/>
              <a:t>Faire glisser l'image vers l'espace réservé ou cliquer sur l'icône pour l'ajouter</a:t>
            </a:r>
            <a:endParaRPr/>
          </a:p>
        </p:txBody>
      </p:sp>
      <p:sp>
        <p:nvSpPr>
          <p:cNvPr id="4" name="Date Placeholder 3"/>
          <p:cNvSpPr>
            <a:spLocks noGrp="1"/>
          </p:cNvSpPr>
          <p:nvPr>
            <p:ph type="dt" sz="half" idx="10"/>
          </p:nvPr>
        </p:nvSpPr>
        <p:spPr/>
        <p:txBody>
          <a:bodyPr/>
          <a:lstStyle/>
          <a:p>
            <a:fld id="{4CACAA88-7A22-5A42-B531-8A15156C23DA}" type="datetime4">
              <a:rPr lang="fr-CA" smtClean="0"/>
              <a:t>7 avril 2021</a:t>
            </a:fld>
            <a:endParaRPr lang="en-US"/>
          </a:p>
        </p:txBody>
      </p:sp>
      <p:sp>
        <p:nvSpPr>
          <p:cNvPr id="5" name="Footer Placeholder 4"/>
          <p:cNvSpPr>
            <a:spLocks noGrp="1"/>
          </p:cNvSpPr>
          <p:nvPr>
            <p:ph type="ftr" sz="quarter" idx="11"/>
          </p:nvPr>
        </p:nvSpPr>
        <p:spPr/>
        <p:txBody>
          <a:bodyPr/>
          <a:lstStyle/>
          <a:p>
            <a:r>
              <a:rPr lang="en-US"/>
              <a:t>Geneviève SIROIS (2017)</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‹n°›</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fr-CA"/>
              <a:t>Cliquez et modifiez le titre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Date Placeholder 4"/>
          <p:cNvSpPr>
            <a:spLocks noGrp="1"/>
          </p:cNvSpPr>
          <p:nvPr>
            <p:ph type="dt" sz="half" idx="10"/>
          </p:nvPr>
        </p:nvSpPr>
        <p:spPr/>
        <p:txBody>
          <a:bodyPr/>
          <a:lstStyle/>
          <a:p>
            <a:fld id="{FF746172-71FD-694D-B823-F2D1A98C43B1}" type="datetime4">
              <a:rPr lang="fr-CA" smtClean="0"/>
              <a:t>7 avril 2021</a:t>
            </a:fld>
            <a:endParaRPr lang="en-US"/>
          </a:p>
        </p:txBody>
      </p:sp>
      <p:sp>
        <p:nvSpPr>
          <p:cNvPr id="6" name="Footer Placeholder 5"/>
          <p:cNvSpPr>
            <a:spLocks noGrp="1"/>
          </p:cNvSpPr>
          <p:nvPr>
            <p:ph type="ftr" sz="quarter" idx="11"/>
          </p:nvPr>
        </p:nvSpPr>
        <p:spPr/>
        <p:txBody>
          <a:bodyPr/>
          <a:lstStyle/>
          <a:p>
            <a:r>
              <a:rPr lang="en-US"/>
              <a:t>Geneviève SIROIS (2017)</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fr-CA"/>
              <a:t>Cliquez et modifiez le titre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7" name="Date Placeholder 6"/>
          <p:cNvSpPr>
            <a:spLocks noGrp="1"/>
          </p:cNvSpPr>
          <p:nvPr>
            <p:ph type="dt" sz="half" idx="10"/>
          </p:nvPr>
        </p:nvSpPr>
        <p:spPr/>
        <p:txBody>
          <a:bodyPr/>
          <a:lstStyle/>
          <a:p>
            <a:fld id="{2DB8ED97-48C7-0047-9DCE-C7C5CAC04D0E}" type="datetime4">
              <a:rPr lang="fr-CA" smtClean="0"/>
              <a:t>7 avril 2021</a:t>
            </a:fld>
            <a:endParaRPr lang="en-US"/>
          </a:p>
        </p:txBody>
      </p:sp>
      <p:sp>
        <p:nvSpPr>
          <p:cNvPr id="8" name="Footer Placeholder 7"/>
          <p:cNvSpPr>
            <a:spLocks noGrp="1"/>
          </p:cNvSpPr>
          <p:nvPr>
            <p:ph type="ftr" sz="quarter" idx="11"/>
          </p:nvPr>
        </p:nvSpPr>
        <p:spPr/>
        <p:txBody>
          <a:bodyPr/>
          <a:lstStyle/>
          <a:p>
            <a:r>
              <a:rPr lang="en-US"/>
              <a:t>Geneviève SIROIS (2017)</a:t>
            </a:r>
            <a:endParaRPr lang="en-US" dirty="0"/>
          </a:p>
        </p:txBody>
      </p:sp>
      <p:sp>
        <p:nvSpPr>
          <p:cNvPr id="9" name="Slide Number Placeholder 8"/>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CA"/>
              <a:t>Cliquez et modifiez le titre</a:t>
            </a:r>
            <a:endParaRPr/>
          </a:p>
        </p:txBody>
      </p:sp>
      <p:sp>
        <p:nvSpPr>
          <p:cNvPr id="3" name="Date Placeholder 2"/>
          <p:cNvSpPr>
            <a:spLocks noGrp="1"/>
          </p:cNvSpPr>
          <p:nvPr>
            <p:ph type="dt" sz="half" idx="10"/>
          </p:nvPr>
        </p:nvSpPr>
        <p:spPr/>
        <p:txBody>
          <a:bodyPr/>
          <a:lstStyle/>
          <a:p>
            <a:fld id="{2236A0F5-CD60-9A4B-BD10-EC2BF2C92769}" type="datetime4">
              <a:rPr lang="fr-CA" smtClean="0"/>
              <a:t>7 avril 2021</a:t>
            </a:fld>
            <a:endParaRPr lang="en-US"/>
          </a:p>
        </p:txBody>
      </p:sp>
      <p:sp>
        <p:nvSpPr>
          <p:cNvPr id="4" name="Footer Placeholder 3"/>
          <p:cNvSpPr>
            <a:spLocks noGrp="1"/>
          </p:cNvSpPr>
          <p:nvPr>
            <p:ph type="ftr" sz="quarter" idx="11"/>
          </p:nvPr>
        </p:nvSpPr>
        <p:spPr/>
        <p:txBody>
          <a:bodyPr/>
          <a:lstStyle/>
          <a:p>
            <a:r>
              <a:rPr lang="en-US"/>
              <a:t>Geneviève SIROIS (2017)</a:t>
            </a:r>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61547-F3ED-3E42-84C3-482DA10CEB0E}" type="datetime4">
              <a:rPr lang="fr-CA" smtClean="0"/>
              <a:t>7 avril 2021</a:t>
            </a:fld>
            <a:endParaRPr lang="en-US"/>
          </a:p>
        </p:txBody>
      </p:sp>
      <p:sp>
        <p:nvSpPr>
          <p:cNvPr id="3" name="Footer Placeholder 2"/>
          <p:cNvSpPr>
            <a:spLocks noGrp="1"/>
          </p:cNvSpPr>
          <p:nvPr>
            <p:ph type="ftr" sz="quarter" idx="11"/>
          </p:nvPr>
        </p:nvSpPr>
        <p:spPr/>
        <p:txBody>
          <a:bodyPr/>
          <a:lstStyle/>
          <a:p>
            <a:r>
              <a:rPr lang="en-US"/>
              <a:t>Geneviève SIROIS (2017)</a:t>
            </a:r>
            <a:endParaRPr lang="en-US" dirty="0"/>
          </a:p>
        </p:txBody>
      </p:sp>
      <p:sp>
        <p:nvSpPr>
          <p:cNvPr id="4" name="Slide Number Placeholder 3"/>
          <p:cNvSpPr>
            <a:spLocks noGrp="1"/>
          </p:cNvSpPr>
          <p:nvPr>
            <p:ph type="sldNum" sz="quarter" idx="12"/>
          </p:nvPr>
        </p:nvSpPr>
        <p:spPr/>
        <p:txBody>
          <a:bodyPr/>
          <a:lstStyle/>
          <a:p>
            <a:fld id="{8B37D5FE-740C-46F5-801A-FA5477D9711F}" type="slidenum">
              <a:rPr lang="en-US" smtClean="0"/>
              <a:pPr/>
              <a:t>‹n°›</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theme" Target="../theme/theme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slideLayout" Target="../slideLayouts/slideLayout39.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0CB25CCA-210F-4341-8211-59BE78411BAC}" type="datetime4">
              <a:rPr lang="fr-CA" smtClean="0"/>
              <a:t>7 avril 2021</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a:t>Geneviève SIROIS (2017)</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8B37D5FE-740C-46F5-801A-FA5477D9711F}" type="slidenum">
              <a:rPr lang="en-US" smtClean="0"/>
              <a:pPr/>
              <a:t>‹n°›</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fr-CA"/>
              <a:t>Cliquez et modifiez le titre</a:t>
            </a:r>
            <a:endParaRP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 id="2147483959" r:id="rId13"/>
    <p:sldLayoutId id="2147483960" r:id="rId14"/>
    <p:sldLayoutId id="2147483961" r:id="rId15"/>
    <p:sldLayoutId id="2147483962" r:id="rId16"/>
    <p:sldLayoutId id="2147483984" r:id="rId17"/>
    <p:sldLayoutId id="2147483985" r:id="rId18"/>
    <p:sldLayoutId id="2147483986" r:id="rId19"/>
  </p:sldLayoutIdLst>
  <p:hf sldNum="0" hdr="0" ft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EDC41E75-7E6D-3741-B8E6-907188A65EC4}" type="datetime4">
              <a:rPr lang="fr-CA" smtClean="0"/>
              <a:t>7 avril 2021</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8B37D5FE-740C-46F5-801A-FA5477D9711F}" type="slidenum">
              <a:rPr lang="en-US" smtClean="0"/>
              <a:pPr/>
              <a:t>‹n°›</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fr-CA"/>
              <a:t>Cliquez et modifiez le titre</a:t>
            </a:r>
            <a:endParaRPr/>
          </a:p>
        </p:txBody>
      </p:sp>
    </p:spTree>
    <p:extLst>
      <p:ext uri="{BB962C8B-B14F-4D97-AF65-F5344CB8AC3E}">
        <p14:creationId xmlns:p14="http://schemas.microsoft.com/office/powerpoint/2010/main" val="1043737072"/>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80" r:id="rId17"/>
    <p:sldLayoutId id="2147483981" r:id="rId18"/>
    <p:sldLayoutId id="2147483982" r:id="rId19"/>
    <p:sldLayoutId id="2147483983" r:id="rId20"/>
  </p:sldLayoutIdLst>
  <p:hf sldNum="0" hdr="0" ft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tags" Target="../tags/tag9.xml"/><Relationship Id="rId7" Type="http://schemas.openxmlformats.org/officeDocument/2006/relationships/notesSlide" Target="../notesSlides/notesSlide18.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Layout" Target="../slideLayouts/slideLayout2.xml"/><Relationship Id="rId5" Type="http://schemas.openxmlformats.org/officeDocument/2006/relationships/tags" Target="../tags/tag11.xml"/><Relationship Id="rId4"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comments" Target="../comments/comment2.xml"/></Relationships>
</file>

<file path=ppt/slides/_rels/slide21.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notesSlide" Target="../notesSlides/notesSlide20.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26.xml"/><Relationship Id="rId7" Type="http://schemas.openxmlformats.org/officeDocument/2006/relationships/notesSlide" Target="../notesSlides/notesSlide22.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slideLayout" Target="../slideLayouts/slideLayout2.xml"/><Relationship Id="rId5" Type="http://schemas.openxmlformats.org/officeDocument/2006/relationships/tags" Target="../tags/tag28.xml"/><Relationship Id="rId4" Type="http://schemas.openxmlformats.org/officeDocument/2006/relationships/tags" Target="../tags/tag27.xml"/></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chart" Target="../charts/chart6.xml"/><Relationship Id="rId5" Type="http://schemas.openxmlformats.org/officeDocument/2006/relationships/tags" Target="../tags/tag33.xml"/><Relationship Id="rId10" Type="http://schemas.openxmlformats.org/officeDocument/2006/relationships/chart" Target="../charts/chart5.xml"/><Relationship Id="rId4" Type="http://schemas.openxmlformats.org/officeDocument/2006/relationships/tags" Target="../tags/tag32.xml"/><Relationship Id="rId9"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chart" Target="../charts/chart7.xml"/><Relationship Id="rId5" Type="http://schemas.openxmlformats.org/officeDocument/2006/relationships/notesSlide" Target="../notesSlides/notesSlide24.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chart" Target="../charts/chart8.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notesSlide" Target="../notesSlides/notesSlide25.xml"/><Relationship Id="rId5" Type="http://schemas.openxmlformats.org/officeDocument/2006/relationships/slideLayout" Target="../slideLayouts/slideLayout2.xml"/><Relationship Id="rId4" Type="http://schemas.openxmlformats.org/officeDocument/2006/relationships/tags" Target="../tags/tag42.xml"/></Relationships>
</file>

<file path=ppt/slides/_rels/slide2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https://ici.radio-canada.ca/nouvelle/1715315/retraite-enseignants-covid-pandemie-epuisement" TargetMode="External"/><Relationship Id="rId2" Type="http://schemas.openxmlformats.org/officeDocument/2006/relationships/notesSlide" Target="../notesSlides/notesSlide31.xml"/><Relationship Id="rId1" Type="http://schemas.openxmlformats.org/officeDocument/2006/relationships/slideLayout" Target="../slideLayouts/slideLayout8.xml"/><Relationship Id="rId6" Type="http://schemas.openxmlformats.org/officeDocument/2006/relationships/hyperlink" Target="http://www.education.gouv.qc.ca/fileadmin/site_web/documents/PSG/recherche_evaluation/Rapport_AE.pdf" TargetMode="External"/><Relationship Id="rId5" Type="http://schemas.openxmlformats.org/officeDocument/2006/relationships/hyperlink" Target="http://www.education.gouv.qc.ca/references/indicateurs-et-statistiques/previsions/effectif-scolaire-a-leducation-prescolaire-au-primaire-et-au-secondaire/analyse-des-tendances-demographiques/" TargetMode="External"/><Relationship Id="rId4" Type="http://schemas.openxmlformats.org/officeDocument/2006/relationships/hyperlink" Target="http://www.ciqss.umontreal.ca/Docs/Colloques/2014_ACFAS/Esther%20L&#233;tourneau.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uqat.ca/telechargements/2020/GRAVE_Rapport-synthese-sondage_Aut2020.pdf" TargetMode="External"/><Relationship Id="rId7" Type="http://schemas.openxmlformats.org/officeDocument/2006/relationships/hyperlink" Target="mailto:adriana.morales@umontreal.ca" TargetMode="External"/><Relationship Id="rId2" Type="http://schemas.openxmlformats.org/officeDocument/2006/relationships/notesSlide" Target="../notesSlides/notesSlide32.xml"/><Relationship Id="rId1" Type="http://schemas.openxmlformats.org/officeDocument/2006/relationships/slideLayout" Target="../slideLayouts/slideLayout9.xml"/><Relationship Id="rId6" Type="http://schemas.openxmlformats.org/officeDocument/2006/relationships/hyperlink" Target="mailto:martial.dembele@umontreal.ca" TargetMode="External"/><Relationship Id="rId5" Type="http://schemas.openxmlformats.org/officeDocument/2006/relationships/hyperlink" Target="mailto:genevieve.sirois@teluq.ca" TargetMode="External"/><Relationship Id="rId4" Type="http://schemas.openxmlformats.org/officeDocument/2006/relationships/hyperlink" Target="https://www.uqat.ca/telechargements/2020/GRAVE_Rapport-preliminaire-sondage_Aut2020.pdf"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5817" y="2130135"/>
            <a:ext cx="8712365" cy="1615044"/>
          </a:xfrm>
        </p:spPr>
        <p:txBody>
          <a:bodyPr>
            <a:noAutofit/>
          </a:bodyPr>
          <a:lstStyle/>
          <a:p>
            <a:pPr algn="r"/>
            <a:br>
              <a:rPr lang="fr-FR" sz="3600" b="1" dirty="0">
                <a:solidFill>
                  <a:schemeClr val="accent1"/>
                </a:solidFill>
              </a:rPr>
            </a:br>
            <a:r>
              <a:rPr lang="fr-CA" sz="3600" b="1" dirty="0">
                <a:solidFill>
                  <a:schemeClr val="accent1"/>
                </a:solidFill>
              </a:rPr>
              <a:t>Pénuries d’</a:t>
            </a:r>
            <a:r>
              <a:rPr lang="fr-CA" sz="3600" b="1" dirty="0" err="1">
                <a:solidFill>
                  <a:schemeClr val="accent1"/>
                </a:solidFill>
              </a:rPr>
              <a:t>enseignant.e.s</a:t>
            </a:r>
            <a:r>
              <a:rPr lang="fr-CA" sz="3600" b="1" dirty="0">
                <a:solidFill>
                  <a:schemeClr val="accent1"/>
                </a:solidFill>
              </a:rPr>
              <a:t> : un portrait du phénomène au Québec </a:t>
            </a:r>
            <a:r>
              <a:rPr lang="fr-FR" sz="3600" b="1" dirty="0">
                <a:solidFill>
                  <a:schemeClr val="accent1"/>
                </a:solidFill>
              </a:rPr>
              <a:t> </a:t>
            </a:r>
          </a:p>
        </p:txBody>
      </p:sp>
      <p:pic>
        <p:nvPicPr>
          <p:cNvPr id="1028" name="Picture 4">
            <a:extLst>
              <a:ext uri="{FF2B5EF4-FFF2-40B4-BE49-F238E27FC236}">
                <a16:creationId xmlns:a16="http://schemas.microsoft.com/office/drawing/2014/main" id="{25B6DEB4-E615-FC44-9702-88013F9A437C}"/>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5845" y="4013596"/>
            <a:ext cx="3007027" cy="207484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17A1ABE-191F-3F49-84F9-6C9C65810DBA}"/>
              </a:ext>
            </a:extLst>
          </p:cNvPr>
          <p:cNvSpPr/>
          <p:nvPr/>
        </p:nvSpPr>
        <p:spPr>
          <a:xfrm>
            <a:off x="325845" y="1384663"/>
            <a:ext cx="5003801" cy="477054"/>
          </a:xfrm>
          <a:prstGeom prst="rect">
            <a:avLst/>
          </a:prstGeom>
        </p:spPr>
        <p:txBody>
          <a:bodyPr wrap="square">
            <a:spAutoFit/>
          </a:bodyPr>
          <a:lstStyle/>
          <a:p>
            <a:r>
              <a:rPr lang="fr-CA" sz="2500" dirty="0">
                <a:solidFill>
                  <a:schemeClr val="bg1"/>
                </a:solidFill>
                <a:latin typeface="-apple-system"/>
              </a:rPr>
              <a:t>LES WEBINAIRES DU CRIFPE</a:t>
            </a:r>
            <a:endParaRPr lang="fr-CA" sz="2500" b="0" i="0" u="none" strike="noStrike" dirty="0">
              <a:solidFill>
                <a:schemeClr val="bg1"/>
              </a:solidFill>
              <a:effectLst/>
              <a:latin typeface="-apple-system"/>
            </a:endParaRPr>
          </a:p>
        </p:txBody>
      </p:sp>
      <p:sp>
        <p:nvSpPr>
          <p:cNvPr id="6" name="ZoneTexte 5">
            <a:extLst>
              <a:ext uri="{FF2B5EF4-FFF2-40B4-BE49-F238E27FC236}">
                <a16:creationId xmlns:a16="http://schemas.microsoft.com/office/drawing/2014/main" id="{FE4A4FAB-07C5-6543-89F2-38F9C34091B8}"/>
              </a:ext>
            </a:extLst>
          </p:cNvPr>
          <p:cNvSpPr txBox="1"/>
          <p:nvPr/>
        </p:nvSpPr>
        <p:spPr>
          <a:xfrm>
            <a:off x="3740664" y="4728754"/>
            <a:ext cx="5403336" cy="1323439"/>
          </a:xfrm>
          <a:prstGeom prst="rect">
            <a:avLst/>
          </a:prstGeom>
          <a:noFill/>
        </p:spPr>
        <p:txBody>
          <a:bodyPr wrap="square" rtlCol="0">
            <a:spAutoFit/>
          </a:bodyPr>
          <a:lstStyle/>
          <a:p>
            <a:r>
              <a:rPr lang="fr-FR" sz="2000" dirty="0">
                <a:latin typeface="Gill Sans MT" panose="020B0502020104020203" pitchFamily="34" charset="0"/>
              </a:rPr>
              <a:t> </a:t>
            </a:r>
          </a:p>
          <a:p>
            <a:r>
              <a:rPr lang="fr-FR" sz="2000" dirty="0">
                <a:latin typeface="Gill Sans MT" panose="020B0502020104020203" pitchFamily="34" charset="0"/>
              </a:rPr>
              <a:t>Geneviève Sirois, Université TÉLUQ </a:t>
            </a:r>
          </a:p>
          <a:p>
            <a:r>
              <a:rPr lang="fr-FR" sz="2000" dirty="0">
                <a:latin typeface="Gill Sans MT" panose="020B0502020104020203" pitchFamily="34" charset="0"/>
              </a:rPr>
              <a:t>Martial Dembélé, Université de Montréal</a:t>
            </a:r>
          </a:p>
          <a:p>
            <a:r>
              <a:rPr lang="fr-FR" sz="2000" dirty="0">
                <a:latin typeface="Gill Sans MT" panose="020B0502020104020203" pitchFamily="34" charset="0"/>
              </a:rPr>
              <a:t>Adriana Morales-</a:t>
            </a:r>
            <a:r>
              <a:rPr lang="fr-FR" sz="2000" dirty="0" err="1">
                <a:latin typeface="Gill Sans MT" panose="020B0502020104020203" pitchFamily="34" charset="0"/>
              </a:rPr>
              <a:t>Perlaza</a:t>
            </a:r>
            <a:r>
              <a:rPr lang="fr-FR" sz="2000" dirty="0">
                <a:latin typeface="Gill Sans MT" panose="020B0502020104020203" pitchFamily="34" charset="0"/>
              </a:rPr>
              <a:t>, Université de Montréal</a:t>
            </a:r>
          </a:p>
        </p:txBody>
      </p:sp>
    </p:spTree>
    <p:extLst>
      <p:ext uri="{BB962C8B-B14F-4D97-AF65-F5344CB8AC3E}">
        <p14:creationId xmlns:p14="http://schemas.microsoft.com/office/powerpoint/2010/main" val="368181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p:txBody>
          <a:bodyPr>
            <a:normAutofit fontScale="90000"/>
          </a:bodyPr>
          <a:lstStyle/>
          <a:p>
            <a:r>
              <a:rPr lang="fr-FR" b="1" dirty="0"/>
              <a:t>Les causes de la pénurie au Québec </a:t>
            </a:r>
            <a:r>
              <a:rPr lang="fr-FR" sz="3200" dirty="0">
                <a:latin typeface="Corbel" panose="020B0503020204020204" pitchFamily="34" charset="0"/>
              </a:rPr>
              <a:t>(3)</a:t>
            </a:r>
            <a:endParaRPr lang="fr-FR" sz="3200" b="1" dirty="0"/>
          </a:p>
        </p:txBody>
      </p:sp>
      <p:sp>
        <p:nvSpPr>
          <p:cNvPr id="2" name="ZoneTexte 1"/>
          <p:cNvSpPr txBox="1"/>
          <p:nvPr/>
        </p:nvSpPr>
        <p:spPr>
          <a:xfrm>
            <a:off x="246291" y="1734528"/>
            <a:ext cx="8651417" cy="5021888"/>
          </a:xfrm>
          <a:prstGeom prst="rect">
            <a:avLst/>
          </a:prstGeom>
          <a:noFill/>
        </p:spPr>
        <p:txBody>
          <a:bodyPr wrap="square" rtlCol="0">
            <a:spAutoFit/>
          </a:bodyPr>
          <a:lstStyle/>
          <a:p>
            <a:pPr marL="454025" lvl="1"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Contexte de plein emploi </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Marché du travail très concurrentiel. </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Pénurie de main-d’œuvre dans plusieurs secteurs.</a:t>
            </a:r>
            <a:endParaRPr lang="fr-FR" sz="2000" b="1" dirty="0">
              <a:solidFill>
                <a:schemeClr val="tx1">
                  <a:lumMod val="85000"/>
                  <a:lumOff val="15000"/>
                </a:schemeClr>
              </a:solidFill>
              <a:latin typeface="Gill Sans MT" panose="020B0502020104020203" pitchFamily="34" charset="0"/>
            </a:endParaRPr>
          </a:p>
          <a:p>
            <a:pPr marL="454025" lvl="1"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Manque criant de suppléants</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Conditions de travail peu attirantes : octroi de contrats à la pièce et à faible pourcentage; changement constant de milieu de travail (Charest &amp; Hamel, 2020). </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Les programmes d’insertion professionnelle ne sont pas toujours offerts aux suppléants (Martineau et </a:t>
            </a:r>
            <a:r>
              <a:rPr lang="fr-FR" sz="2000" dirty="0" err="1">
                <a:solidFill>
                  <a:schemeClr val="tx2"/>
                </a:solidFill>
                <a:latin typeface="Gill Sans MT" panose="020B0502020104020203" pitchFamily="34" charset="0"/>
              </a:rPr>
              <a:t>Vallerand</a:t>
            </a:r>
            <a:r>
              <a:rPr lang="fr-FR" sz="2000" dirty="0">
                <a:solidFill>
                  <a:schemeClr val="tx2"/>
                </a:solidFill>
                <a:latin typeface="Gill Sans MT" panose="020B0502020104020203" pitchFamily="34" charset="0"/>
              </a:rPr>
              <a:t>, 2007).</a:t>
            </a:r>
          </a:p>
          <a:p>
            <a:pPr marL="454025" lvl="1"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Pandémie COVID-19</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Conditions d’enseignement plus difficiles. </a:t>
            </a:r>
          </a:p>
          <a:p>
            <a:pPr marL="717550" lvl="1" indent="-268288">
              <a:spcBef>
                <a:spcPts val="700"/>
              </a:spcBef>
              <a:buClr>
                <a:schemeClr val="bg1">
                  <a:lumMod val="50000"/>
                </a:schemeClr>
              </a:buClr>
              <a:buSzPct val="60000"/>
              <a:buFont typeface="Wingdings" charset="2"/>
              <a:buChar char="Ø"/>
            </a:pPr>
            <a:r>
              <a:rPr lang="fr-FR" sz="2000" dirty="0">
                <a:solidFill>
                  <a:schemeClr val="tx2"/>
                </a:solidFill>
                <a:latin typeface="Gill Sans MT" panose="020B0502020104020203" pitchFamily="34" charset="0"/>
              </a:rPr>
              <a:t>Besoin d’adaptation rapide des pratiques pédagogiques.</a:t>
            </a:r>
            <a:endParaRPr lang="fr-FR" sz="2000" b="1" dirty="0">
              <a:solidFill>
                <a:schemeClr val="tx1">
                  <a:lumMod val="85000"/>
                  <a:lumOff val="15000"/>
                </a:schemeClr>
              </a:solidFill>
              <a:latin typeface="Gill Sans MT" panose="020B0502020104020203" pitchFamily="34" charset="0"/>
            </a:endParaRPr>
          </a:p>
        </p:txBody>
      </p:sp>
    </p:spTree>
    <p:extLst>
      <p:ext uri="{BB962C8B-B14F-4D97-AF65-F5344CB8AC3E}">
        <p14:creationId xmlns:p14="http://schemas.microsoft.com/office/powerpoint/2010/main" val="856434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33C6EB-6B91-B140-ABC9-E6515AF2B7CE}"/>
              </a:ext>
            </a:extLst>
          </p:cNvPr>
          <p:cNvSpPr>
            <a:spLocks noGrp="1"/>
          </p:cNvSpPr>
          <p:nvPr>
            <p:ph type="title"/>
          </p:nvPr>
        </p:nvSpPr>
        <p:spPr/>
        <p:txBody>
          <a:bodyPr>
            <a:normAutofit/>
          </a:bodyPr>
          <a:lstStyle/>
          <a:p>
            <a:r>
              <a:rPr lang="fr-FR" b="1" dirty="0"/>
              <a:t>Étude de cas</a:t>
            </a:r>
          </a:p>
        </p:txBody>
      </p:sp>
      <p:sp>
        <p:nvSpPr>
          <p:cNvPr id="3" name="Espace réservé du texte 2">
            <a:extLst>
              <a:ext uri="{FF2B5EF4-FFF2-40B4-BE49-F238E27FC236}">
                <a16:creationId xmlns:a16="http://schemas.microsoft.com/office/drawing/2014/main" id="{98210E3D-21B9-FF4A-8DD2-AA0C5E4636F1}"/>
              </a:ext>
            </a:extLst>
          </p:cNvPr>
          <p:cNvSpPr>
            <a:spLocks noGrp="1"/>
          </p:cNvSpPr>
          <p:nvPr>
            <p:ph type="body" idx="1"/>
          </p:nvPr>
        </p:nvSpPr>
        <p:spPr/>
        <p:txBody>
          <a:bodyPr/>
          <a:lstStyle/>
          <a:p>
            <a:r>
              <a:rPr lang="fr-FR" b="1" dirty="0">
                <a:latin typeface="Gill Sans MT" panose="020B0502020104020203" pitchFamily="34" charset="0"/>
              </a:rPr>
              <a:t>Les régions de l’Abitibi-Témiscamingue et du Nord-du-Québec</a:t>
            </a:r>
          </a:p>
        </p:txBody>
      </p:sp>
    </p:spTree>
    <p:extLst>
      <p:ext uri="{BB962C8B-B14F-4D97-AF65-F5344CB8AC3E}">
        <p14:creationId xmlns:p14="http://schemas.microsoft.com/office/powerpoint/2010/main" val="1981474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DA9B4E01-F2A4-5E40-870B-72E2C141F53A}"/>
              </a:ext>
            </a:extLst>
          </p:cNvPr>
          <p:cNvSpPr>
            <a:spLocks noGrp="1"/>
          </p:cNvSpPr>
          <p:nvPr>
            <p:ph type="title"/>
          </p:nvPr>
        </p:nvSpPr>
        <p:spPr/>
        <p:txBody>
          <a:bodyPr>
            <a:normAutofit fontScale="90000"/>
          </a:bodyPr>
          <a:lstStyle/>
          <a:p>
            <a:r>
              <a:rPr lang="fr-FR" b="1" dirty="0"/>
              <a:t>Particularités du contexte </a:t>
            </a:r>
            <a:br>
              <a:rPr lang="fr-FR" b="1" dirty="0"/>
            </a:br>
            <a:r>
              <a:rPr lang="fr-FR" sz="3300" b="1" dirty="0"/>
              <a:t>Abitibi-Témiscamingue et Nord-du-Québec</a:t>
            </a:r>
            <a:endParaRPr lang="fr-CA" sz="3300" b="1" dirty="0"/>
          </a:p>
        </p:txBody>
      </p:sp>
      <p:graphicFrame>
        <p:nvGraphicFramePr>
          <p:cNvPr id="9" name="Espace réservé du contenu 4">
            <a:extLst>
              <a:ext uri="{FF2B5EF4-FFF2-40B4-BE49-F238E27FC236}">
                <a16:creationId xmlns:a16="http://schemas.microsoft.com/office/drawing/2014/main" id="{97637F72-46BB-8D47-A6A3-BC8154C039B3}"/>
              </a:ext>
            </a:extLst>
          </p:cNvPr>
          <p:cNvGraphicFramePr>
            <a:graphicFrameLocks/>
          </p:cNvGraphicFramePr>
          <p:nvPr>
            <p:extLst>
              <p:ext uri="{D42A27DB-BD31-4B8C-83A1-F6EECF244321}">
                <p14:modId xmlns:p14="http://schemas.microsoft.com/office/powerpoint/2010/main" val="3449253038"/>
              </p:ext>
            </p:extLst>
          </p:nvPr>
        </p:nvGraphicFramePr>
        <p:xfrm>
          <a:off x="284163" y="1598222"/>
          <a:ext cx="8407607" cy="52597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964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686D797D-D5E8-6E40-B36D-0DA64C0492A6}"/>
              </a:ext>
            </a:extLst>
          </p:cNvPr>
          <p:cNvGraphicFramePr>
            <a:graphicFrameLocks noGrp="1"/>
          </p:cNvGraphicFramePr>
          <p:nvPr>
            <p:extLst>
              <p:ext uri="{D42A27DB-BD31-4B8C-83A1-F6EECF244321}">
                <p14:modId xmlns:p14="http://schemas.microsoft.com/office/powerpoint/2010/main" val="416017149"/>
              </p:ext>
            </p:extLst>
          </p:nvPr>
        </p:nvGraphicFramePr>
        <p:xfrm>
          <a:off x="284163" y="1815737"/>
          <a:ext cx="8574088" cy="4813346"/>
        </p:xfrm>
        <a:graphic>
          <a:graphicData uri="http://schemas.openxmlformats.org/drawingml/2006/table">
            <a:tbl>
              <a:tblPr firstRow="1" bandRow="1">
                <a:tableStyleId>{912C8C85-51F0-491E-9774-3900AFEF0FD7}</a:tableStyleId>
              </a:tblPr>
              <a:tblGrid>
                <a:gridCol w="4287044">
                  <a:extLst>
                    <a:ext uri="{9D8B030D-6E8A-4147-A177-3AD203B41FA5}">
                      <a16:colId xmlns:a16="http://schemas.microsoft.com/office/drawing/2014/main" val="3643035418"/>
                    </a:ext>
                  </a:extLst>
                </a:gridCol>
                <a:gridCol w="4287044">
                  <a:extLst>
                    <a:ext uri="{9D8B030D-6E8A-4147-A177-3AD203B41FA5}">
                      <a16:colId xmlns:a16="http://schemas.microsoft.com/office/drawing/2014/main" val="3994646295"/>
                    </a:ext>
                  </a:extLst>
                </a:gridCol>
              </a:tblGrid>
              <a:tr h="381129">
                <a:tc>
                  <a:txBody>
                    <a:bodyPr/>
                    <a:lstStyle/>
                    <a:p>
                      <a:pPr algn="ctr"/>
                      <a:r>
                        <a:rPr lang="fr-CA" dirty="0">
                          <a:latin typeface="Gill Sans MT" panose="020B0502020104020203" pitchFamily="34" charset="0"/>
                        </a:rPr>
                        <a:t>ABITIBI-TÉMISCAMINGUE</a:t>
                      </a:r>
                    </a:p>
                  </a:txBody>
                  <a:tcPr/>
                </a:tc>
                <a:tc>
                  <a:txBody>
                    <a:bodyPr/>
                    <a:lstStyle/>
                    <a:p>
                      <a:pPr algn="ctr"/>
                      <a:r>
                        <a:rPr lang="fr-CA" dirty="0">
                          <a:latin typeface="Gill Sans MT" panose="020B0502020104020203" pitchFamily="34" charset="0"/>
                        </a:rPr>
                        <a:t>NORD-DU-QUÉBEC </a:t>
                      </a:r>
                    </a:p>
                  </a:txBody>
                  <a:tcPr/>
                </a:tc>
                <a:extLst>
                  <a:ext uri="{0D108BD9-81ED-4DB2-BD59-A6C34878D82A}">
                    <a16:rowId xmlns:a16="http://schemas.microsoft.com/office/drawing/2014/main" val="1294572679"/>
                  </a:ext>
                </a:extLst>
              </a:tr>
              <a:tr h="900168">
                <a:tc>
                  <a:txBody>
                    <a:bodyPr/>
                    <a:lstStyle/>
                    <a:p>
                      <a:r>
                        <a:rPr lang="fr-CA" sz="1500" kern="1200" dirty="0">
                          <a:effectLst/>
                          <a:latin typeface="Gill Sans MT" panose="020B0502020104020203" pitchFamily="34" charset="0"/>
                        </a:rPr>
                        <a:t>Une des plus vastes régions du Québec (</a:t>
                      </a:r>
                      <a:r>
                        <a:rPr lang="fr-CA" sz="1500" dirty="0">
                          <a:latin typeface="Gill Sans MT" panose="020B0502020104020203" pitchFamily="34" charset="0"/>
                        </a:rPr>
                        <a:t>65 143 km</a:t>
                      </a:r>
                      <a:r>
                        <a:rPr lang="fr-CA" sz="1500" baseline="30000" dirty="0">
                          <a:latin typeface="Gill Sans MT" panose="020B0502020104020203" pitchFamily="34" charset="0"/>
                        </a:rPr>
                        <a:t>2</a:t>
                      </a:r>
                      <a:r>
                        <a:rPr lang="fr-CA" sz="1500" baseline="0" dirty="0">
                          <a:latin typeface="Gill Sans MT" panose="020B0502020104020203" pitchFamily="34" charset="0"/>
                        </a:rPr>
                        <a:t>) </a:t>
                      </a:r>
                    </a:p>
                  </a:txBody>
                  <a:tcPr/>
                </a:tc>
                <a:tc>
                  <a:txBody>
                    <a:bodyPr/>
                    <a:lstStyle/>
                    <a:p>
                      <a:r>
                        <a:rPr lang="fr-CA" sz="1500" kern="1200" dirty="0">
                          <a:effectLst/>
                          <a:latin typeface="Gill Sans MT" panose="020B0502020104020203" pitchFamily="34" charset="0"/>
                        </a:rPr>
                        <a:t>S’étend au nord du 49e parallèle et couvre un peu plus de la moitié de la superficie totale du Québec (839 000 km</a:t>
                      </a:r>
                      <a:r>
                        <a:rPr lang="fr-CA" sz="1500" kern="1200" baseline="30000" dirty="0">
                          <a:effectLst/>
                          <a:latin typeface="Gill Sans MT" panose="020B0502020104020203" pitchFamily="34" charset="0"/>
                        </a:rPr>
                        <a:t>2</a:t>
                      </a:r>
                      <a:r>
                        <a:rPr lang="fr-CA" sz="1500" kern="1200" baseline="0" dirty="0">
                          <a:effectLst/>
                          <a:latin typeface="Gill Sans MT" panose="020B0502020104020203" pitchFamily="34" charset="0"/>
                        </a:rPr>
                        <a:t>)</a:t>
                      </a:r>
                      <a:endParaRPr lang="fr-CA" sz="1500" dirty="0">
                        <a:latin typeface="Gill Sans MT" panose="020B0502020104020203" pitchFamily="34" charset="0"/>
                      </a:endParaRPr>
                    </a:p>
                  </a:txBody>
                  <a:tcPr/>
                </a:tc>
                <a:extLst>
                  <a:ext uri="{0D108BD9-81ED-4DB2-BD59-A6C34878D82A}">
                    <a16:rowId xmlns:a16="http://schemas.microsoft.com/office/drawing/2014/main" val="3547044652"/>
                  </a:ext>
                </a:extLst>
              </a:tr>
              <a:tr h="571695">
                <a:tc>
                  <a:txBody>
                    <a:bodyPr/>
                    <a:lstStyle/>
                    <a:p>
                      <a:r>
                        <a:rPr lang="fr-CA" sz="1500" dirty="0">
                          <a:latin typeface="Gill Sans MT" panose="020B0502020104020203" pitchFamily="34" charset="0"/>
                        </a:rPr>
                        <a:t>65 municipalités, 10 territoires autochtones non organisés et 4 réserves indiennes </a:t>
                      </a:r>
                    </a:p>
                  </a:txBody>
                  <a:tcPr/>
                </a:tc>
                <a:tc>
                  <a:txBody>
                    <a:bodyPr/>
                    <a:lstStyle/>
                    <a:p>
                      <a:r>
                        <a:rPr lang="fr-CA" sz="1500" dirty="0">
                          <a:latin typeface="Gill Sans MT" panose="020B0502020104020203" pitchFamily="34" charset="0"/>
                        </a:rPr>
                        <a:t>5 municipalités, 3 localités, 14 villages </a:t>
                      </a:r>
                      <a:r>
                        <a:rPr lang="fr-CA" sz="1500" dirty="0" err="1">
                          <a:latin typeface="Gill Sans MT" panose="020B0502020104020203" pitchFamily="34" charset="0"/>
                        </a:rPr>
                        <a:t>inuits</a:t>
                      </a:r>
                      <a:r>
                        <a:rPr lang="fr-CA" sz="1500" dirty="0">
                          <a:latin typeface="Gill Sans MT" panose="020B0502020104020203" pitchFamily="34" charset="0"/>
                        </a:rPr>
                        <a:t> et 9 villages cris </a:t>
                      </a:r>
                    </a:p>
                  </a:txBody>
                  <a:tcPr/>
                </a:tc>
                <a:extLst>
                  <a:ext uri="{0D108BD9-81ED-4DB2-BD59-A6C34878D82A}">
                    <a16:rowId xmlns:a16="http://schemas.microsoft.com/office/drawing/2014/main" val="4164607227"/>
                  </a:ext>
                </a:extLst>
              </a:tr>
              <a:tr h="323390">
                <a:tc>
                  <a:txBody>
                    <a:bodyPr/>
                    <a:lstStyle/>
                    <a:p>
                      <a:r>
                        <a:rPr lang="fr-CA" sz="1500" kern="1200" dirty="0">
                          <a:effectLst/>
                          <a:latin typeface="Gill Sans MT" panose="020B0502020104020203" pitchFamily="34" charset="0"/>
                        </a:rPr>
                        <a:t>146 717 habitants (2016); </a:t>
                      </a:r>
                    </a:p>
                  </a:txBody>
                  <a:tcPr/>
                </a:tc>
                <a:tc>
                  <a:txBody>
                    <a:bodyPr/>
                    <a:lstStyle/>
                    <a:p>
                      <a:r>
                        <a:rPr lang="fr-CA" sz="1500" dirty="0">
                          <a:latin typeface="Gill Sans MT" panose="020B0502020104020203" pitchFamily="34" charset="0"/>
                        </a:rPr>
                        <a:t>45 107 habitants (2016) </a:t>
                      </a:r>
                    </a:p>
                  </a:txBody>
                  <a:tcPr/>
                </a:tc>
                <a:extLst>
                  <a:ext uri="{0D108BD9-81ED-4DB2-BD59-A6C34878D82A}">
                    <a16:rowId xmlns:a16="http://schemas.microsoft.com/office/drawing/2014/main" val="2150059668"/>
                  </a:ext>
                </a:extLst>
              </a:tr>
              <a:tr h="397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500" dirty="0">
                          <a:latin typeface="Gill Sans MT" panose="020B0502020104020203" pitchFamily="34" charset="0"/>
                        </a:rPr>
                        <a:t>Activités économiques : mines et forêts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500" dirty="0">
                          <a:latin typeface="Gill Sans MT" panose="020B0502020104020203" pitchFamily="34" charset="0"/>
                        </a:rPr>
                        <a:t>Activités économiques : mines et forêts</a:t>
                      </a:r>
                    </a:p>
                  </a:txBody>
                  <a:tcPr/>
                </a:tc>
                <a:extLst>
                  <a:ext uri="{0D108BD9-81ED-4DB2-BD59-A6C34878D82A}">
                    <a16:rowId xmlns:a16="http://schemas.microsoft.com/office/drawing/2014/main" val="2390751906"/>
                  </a:ext>
                </a:extLst>
              </a:tr>
              <a:tr h="2239137">
                <a:tc>
                  <a:txBody>
                    <a:bodyPr/>
                    <a:lstStyle/>
                    <a:p>
                      <a:r>
                        <a:rPr lang="fr-CA" sz="1500" dirty="0">
                          <a:latin typeface="Gill Sans MT" panose="020B0502020104020203" pitchFamily="34" charset="0"/>
                        </a:rPr>
                        <a:t>5 centres de services scolaires: </a:t>
                      </a:r>
                    </a:p>
                    <a:p>
                      <a:pPr marL="285750" indent="-285750">
                        <a:buFont typeface="Arial" panose="020B0604020202020204" pitchFamily="34" charset="0"/>
                        <a:buChar char="•"/>
                      </a:pPr>
                      <a:r>
                        <a:rPr lang="fr-CA" sz="1500" dirty="0">
                          <a:latin typeface="Gill Sans MT" panose="020B0502020104020203" pitchFamily="34" charset="0"/>
                        </a:rPr>
                        <a:t>Centre de services scolaire Harricana (Amos) </a:t>
                      </a:r>
                    </a:p>
                    <a:p>
                      <a:pPr marL="285750" indent="-285750">
                        <a:buFont typeface="Arial" panose="020B0604020202020204" pitchFamily="34" charset="0"/>
                        <a:buChar char="•"/>
                      </a:pPr>
                      <a:r>
                        <a:rPr lang="fr-CA" sz="1500" dirty="0">
                          <a:latin typeface="Gill Sans MT" panose="020B0502020104020203" pitchFamily="34" charset="0"/>
                        </a:rPr>
                        <a:t>Centre de services scolaire du Lac-Abitibi  (La Sarre)</a:t>
                      </a:r>
                    </a:p>
                    <a:p>
                      <a:pPr marL="285750" indent="-285750">
                        <a:buFont typeface="Arial" panose="020B0604020202020204" pitchFamily="34" charset="0"/>
                        <a:buChar char="•"/>
                      </a:pPr>
                      <a:r>
                        <a:rPr lang="fr-CA" sz="1500" dirty="0">
                          <a:latin typeface="Gill Sans MT" panose="020B0502020104020203" pitchFamily="34" charset="0"/>
                        </a:rPr>
                        <a:t>Centre de services scolaire </a:t>
                      </a:r>
                      <a:r>
                        <a:rPr lang="fr-CA" sz="1500" baseline="0" dirty="0">
                          <a:latin typeface="Gill Sans MT" panose="020B0502020104020203" pitchFamily="34" charset="0"/>
                        </a:rPr>
                        <a:t>du Lac-Témiscamingue </a:t>
                      </a:r>
                      <a:r>
                        <a:rPr lang="fr-CA" sz="1500" dirty="0">
                          <a:latin typeface="Gill Sans MT" panose="020B0502020104020203" pitchFamily="34" charset="0"/>
                        </a:rPr>
                        <a:t>(Ville-Marie) </a:t>
                      </a:r>
                    </a:p>
                    <a:p>
                      <a:pPr marL="285750" indent="-285750">
                        <a:buFont typeface="Arial" panose="020B0604020202020204" pitchFamily="34" charset="0"/>
                        <a:buChar char="•"/>
                      </a:pPr>
                      <a:r>
                        <a:rPr lang="fr-CA" sz="1500" dirty="0">
                          <a:latin typeface="Gill Sans MT" panose="020B0502020104020203" pitchFamily="34" charset="0"/>
                        </a:rPr>
                        <a:t>Centre de services scolaire de l’Or-et-des-Bois (Val-d’Or)</a:t>
                      </a:r>
                    </a:p>
                    <a:p>
                      <a:pPr marL="285750" indent="-285750">
                        <a:buFont typeface="Arial" panose="020B0604020202020204" pitchFamily="34" charset="0"/>
                        <a:buChar char="•"/>
                      </a:pPr>
                      <a:r>
                        <a:rPr lang="fr-CA" sz="1500" dirty="0">
                          <a:latin typeface="Gill Sans MT" panose="020B0502020104020203" pitchFamily="34" charset="0"/>
                        </a:rPr>
                        <a:t>Centre de services scolaire Rouyn-Noranda</a:t>
                      </a:r>
                    </a:p>
                  </a:txBody>
                  <a:tcPr/>
                </a:tc>
                <a:tc>
                  <a:txBody>
                    <a:bodyPr/>
                    <a:lstStyle/>
                    <a:p>
                      <a:r>
                        <a:rPr lang="fr-CA" sz="1500" dirty="0">
                          <a:latin typeface="Gill Sans MT" panose="020B0502020104020203" pitchFamily="34" charset="0"/>
                        </a:rPr>
                        <a:t>2 centres de services scolaires :</a:t>
                      </a:r>
                    </a:p>
                    <a:p>
                      <a:pPr marL="285750" indent="-285750">
                        <a:buFont typeface="Arial" panose="020B0604020202020204" pitchFamily="34" charset="0"/>
                        <a:buChar char="•"/>
                      </a:pPr>
                      <a:r>
                        <a:rPr lang="fr-CA" sz="1500" dirty="0">
                          <a:latin typeface="Gill Sans MT" panose="020B0502020104020203" pitchFamily="34" charset="0"/>
                        </a:rPr>
                        <a:t>Centre de services scolaire de la Baie-James</a:t>
                      </a:r>
                    </a:p>
                    <a:p>
                      <a:pPr marL="285750" indent="-285750">
                        <a:buFont typeface="Arial" panose="020B0604020202020204" pitchFamily="34" charset="0"/>
                        <a:buChar char="•"/>
                      </a:pPr>
                      <a:r>
                        <a:rPr lang="fr-CA" sz="1500" dirty="0">
                          <a:latin typeface="Gill Sans MT" panose="020B0502020104020203" pitchFamily="34" charset="0"/>
                        </a:rPr>
                        <a:t>Centre de services scolaire Crie </a:t>
                      </a:r>
                    </a:p>
                  </a:txBody>
                  <a:tcPr/>
                </a:tc>
                <a:extLst>
                  <a:ext uri="{0D108BD9-81ED-4DB2-BD59-A6C34878D82A}">
                    <a16:rowId xmlns:a16="http://schemas.microsoft.com/office/drawing/2014/main" val="2406857065"/>
                  </a:ext>
                </a:extLst>
              </a:tr>
            </a:tbl>
          </a:graphicData>
        </a:graphic>
      </p:graphicFrame>
      <p:sp>
        <p:nvSpPr>
          <p:cNvPr id="8" name="Titre 1">
            <a:extLst>
              <a:ext uri="{FF2B5EF4-FFF2-40B4-BE49-F238E27FC236}">
                <a16:creationId xmlns:a16="http://schemas.microsoft.com/office/drawing/2014/main" id="{01238CC3-DD00-A542-BEEA-4BCABF0A5085}"/>
              </a:ext>
            </a:extLst>
          </p:cNvPr>
          <p:cNvSpPr>
            <a:spLocks noGrp="1"/>
          </p:cNvSpPr>
          <p:nvPr>
            <p:ph type="title"/>
          </p:nvPr>
        </p:nvSpPr>
        <p:spPr/>
        <p:txBody>
          <a:bodyPr>
            <a:normAutofit fontScale="90000"/>
          </a:bodyPr>
          <a:lstStyle/>
          <a:p>
            <a:r>
              <a:rPr lang="fr-FR" b="1" dirty="0"/>
              <a:t>Particularités du contexte </a:t>
            </a:r>
            <a:br>
              <a:rPr lang="fr-FR" b="1" dirty="0"/>
            </a:br>
            <a:r>
              <a:rPr lang="fr-FR" sz="3300" b="1" dirty="0"/>
              <a:t>Abitibi-Témiscamingue et Nord-du-Québec</a:t>
            </a:r>
            <a:endParaRPr lang="fr-CA" sz="3300" b="1" dirty="0"/>
          </a:p>
        </p:txBody>
      </p:sp>
    </p:spTree>
    <p:extLst>
      <p:ext uri="{BB962C8B-B14F-4D97-AF65-F5344CB8AC3E}">
        <p14:creationId xmlns:p14="http://schemas.microsoft.com/office/powerpoint/2010/main" val="195162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EBC35BE1-E5FC-2644-878B-36BB97B664F6}"/>
              </a:ext>
            </a:extLst>
          </p:cNvPr>
          <p:cNvSpPr>
            <a:spLocks noGrp="1"/>
          </p:cNvSpPr>
          <p:nvPr>
            <p:ph type="title"/>
          </p:nvPr>
        </p:nvSpPr>
        <p:spPr>
          <a:xfrm>
            <a:off x="284956" y="589465"/>
            <a:ext cx="8574087" cy="967840"/>
          </a:xfrm>
        </p:spPr>
        <p:txBody>
          <a:bodyPr/>
          <a:lstStyle/>
          <a:p>
            <a:r>
              <a:rPr lang="fr-FR" dirty="0"/>
              <a:t>Méthodologie du projet</a:t>
            </a:r>
          </a:p>
        </p:txBody>
      </p:sp>
      <p:sp>
        <p:nvSpPr>
          <p:cNvPr id="30" name="Slide Number Placeholder 4">
            <a:extLst>
              <a:ext uri="{FF2B5EF4-FFF2-40B4-BE49-F238E27FC236}">
                <a16:creationId xmlns:a16="http://schemas.microsoft.com/office/drawing/2014/main" id="{9125AF89-DDE5-D14A-9B06-1C8E35C5650D}"/>
              </a:ext>
            </a:extLst>
          </p:cNvPr>
          <p:cNvSpPr>
            <a:spLocks noGrp="1"/>
          </p:cNvSpPr>
          <p:nvPr>
            <p:ph type="sldNum" sz="quarter" idx="12"/>
          </p:nvPr>
        </p:nvSpPr>
        <p:spPr>
          <a:xfrm>
            <a:off x="6724651" y="6466113"/>
            <a:ext cx="2057400" cy="281437"/>
          </a:xfrm>
        </p:spPr>
        <p:txBody>
          <a:bodyPr/>
          <a:lstStyle/>
          <a:p>
            <a:fld id="{6E18DBF4-37B7-4C4F-9728-A1C100B177EE}" type="slidenum">
              <a:rPr lang="en-US" smtClean="0"/>
              <a:pPr/>
              <a:t>14</a:t>
            </a:fld>
            <a:endParaRPr lang="en-US"/>
          </a:p>
        </p:txBody>
      </p:sp>
      <p:sp>
        <p:nvSpPr>
          <p:cNvPr id="31" name="Text Placeholder 15">
            <a:extLst>
              <a:ext uri="{FF2B5EF4-FFF2-40B4-BE49-F238E27FC236}">
                <a16:creationId xmlns:a16="http://schemas.microsoft.com/office/drawing/2014/main" id="{821F1E34-643E-3A43-96BF-63E4037929B4}"/>
              </a:ext>
            </a:extLst>
          </p:cNvPr>
          <p:cNvSpPr txBox="1">
            <a:spLocks/>
          </p:cNvSpPr>
          <p:nvPr/>
        </p:nvSpPr>
        <p:spPr>
          <a:xfrm>
            <a:off x="1089376" y="3804971"/>
            <a:ext cx="7964769" cy="847569"/>
          </a:xfrm>
          <a:prstGeom prst="rect">
            <a:avLst/>
          </a:prstGeom>
        </p:spPr>
        <p:txBody>
          <a:bodyPr>
            <a:normAutofit fontScale="92500" lnSpcReduction="1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4054" lvl="1" indent="0">
              <a:buFont typeface="Wingdings" pitchFamily="2" charset="2"/>
              <a:buNone/>
            </a:pPr>
            <a:r>
              <a:rPr lang="fr-CA" sz="2625"/>
              <a:t>Questionnaire web (n=1687)</a:t>
            </a:r>
          </a:p>
          <a:p>
            <a:pPr marL="44054" lvl="1" indent="0">
              <a:buFont typeface="Wingdings" pitchFamily="2" charset="2"/>
              <a:buNone/>
            </a:pPr>
            <a:r>
              <a:rPr lang="fr-CA" sz="2625"/>
              <a:t> </a:t>
            </a:r>
            <a:endParaRPr lang="fr-CA" sz="2625" dirty="0"/>
          </a:p>
        </p:txBody>
      </p:sp>
      <p:sp>
        <p:nvSpPr>
          <p:cNvPr id="32" name="Text Placeholder 24">
            <a:extLst>
              <a:ext uri="{FF2B5EF4-FFF2-40B4-BE49-F238E27FC236}">
                <a16:creationId xmlns:a16="http://schemas.microsoft.com/office/drawing/2014/main" id="{FD490159-656C-8E4E-8C11-C1B1E3E5D539}"/>
              </a:ext>
            </a:extLst>
          </p:cNvPr>
          <p:cNvSpPr txBox="1">
            <a:spLocks/>
          </p:cNvSpPr>
          <p:nvPr/>
        </p:nvSpPr>
        <p:spPr>
          <a:xfrm>
            <a:off x="1124918" y="2732440"/>
            <a:ext cx="7893684" cy="881057"/>
          </a:xfrm>
          <a:prstGeom prst="rect">
            <a:avLst/>
          </a:prstGeom>
        </p:spPr>
        <p:txBody>
          <a:bodyPr>
            <a:normAutofit/>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4054" lvl="1" indent="0">
              <a:buFont typeface="Wingdings" pitchFamily="2" charset="2"/>
              <a:buNone/>
            </a:pPr>
            <a:r>
              <a:rPr lang="fr-CA" sz="2625"/>
              <a:t>Données administratives </a:t>
            </a:r>
            <a:endParaRPr lang="fr-CA" sz="2625" dirty="0"/>
          </a:p>
        </p:txBody>
      </p:sp>
      <p:sp>
        <p:nvSpPr>
          <p:cNvPr id="35" name="Footer Placeholder 3">
            <a:extLst>
              <a:ext uri="{FF2B5EF4-FFF2-40B4-BE49-F238E27FC236}">
                <a16:creationId xmlns:a16="http://schemas.microsoft.com/office/drawing/2014/main" id="{4386D926-F884-B941-9CD7-00225F9380A3}"/>
              </a:ext>
            </a:extLst>
          </p:cNvPr>
          <p:cNvSpPr>
            <a:spLocks noGrp="1"/>
          </p:cNvSpPr>
          <p:nvPr>
            <p:ph type="ftr" sz="quarter" idx="11"/>
          </p:nvPr>
        </p:nvSpPr>
        <p:spPr>
          <a:xfrm>
            <a:off x="3028950" y="6466113"/>
            <a:ext cx="3086100" cy="281437"/>
          </a:xfrm>
        </p:spPr>
        <p:txBody>
          <a:bodyPr/>
          <a:lstStyle/>
          <a:p>
            <a:r>
              <a:rPr lang="fr-CA"/>
              <a:t>Geneviève Sirois, Aline Niyubahwé et Réal Bergeron</a:t>
            </a:r>
            <a:endParaRPr lang="en-US"/>
          </a:p>
        </p:txBody>
      </p:sp>
      <p:sp>
        <p:nvSpPr>
          <p:cNvPr id="36" name="ZoneTexte 35">
            <a:extLst>
              <a:ext uri="{FF2B5EF4-FFF2-40B4-BE49-F238E27FC236}">
                <a16:creationId xmlns:a16="http://schemas.microsoft.com/office/drawing/2014/main" id="{0AF8CA47-F1CC-1349-9B58-4E5CF9441742}"/>
              </a:ext>
            </a:extLst>
          </p:cNvPr>
          <p:cNvSpPr txBox="1"/>
          <p:nvPr/>
        </p:nvSpPr>
        <p:spPr>
          <a:xfrm>
            <a:off x="1852672" y="2037106"/>
            <a:ext cx="5266974" cy="496290"/>
          </a:xfrm>
          <a:prstGeom prst="rect">
            <a:avLst/>
          </a:prstGeom>
          <a:noFill/>
        </p:spPr>
        <p:txBody>
          <a:bodyPr wrap="square" rtlCol="0">
            <a:spAutoFit/>
          </a:bodyPr>
          <a:lstStyle/>
          <a:p>
            <a:pPr algn="ctr"/>
            <a:r>
              <a:rPr lang="fr-CA" sz="2625" b="1" dirty="0"/>
              <a:t>Phase 1: diagnostic</a:t>
            </a:r>
          </a:p>
        </p:txBody>
      </p:sp>
      <p:sp>
        <p:nvSpPr>
          <p:cNvPr id="37" name="Text Placeholder 15">
            <a:extLst>
              <a:ext uri="{FF2B5EF4-FFF2-40B4-BE49-F238E27FC236}">
                <a16:creationId xmlns:a16="http://schemas.microsoft.com/office/drawing/2014/main" id="{0B030F1C-3F22-C044-9216-EDFECC9962DB}"/>
              </a:ext>
            </a:extLst>
          </p:cNvPr>
          <p:cNvSpPr txBox="1">
            <a:spLocks/>
          </p:cNvSpPr>
          <p:nvPr/>
        </p:nvSpPr>
        <p:spPr>
          <a:xfrm>
            <a:off x="1089376" y="4415012"/>
            <a:ext cx="7964769" cy="847569"/>
          </a:xfrm>
          <a:prstGeom prst="rect">
            <a:avLst/>
          </a:prstGeom>
        </p:spPr>
        <p:txBody>
          <a:bodyPr vert="horz" lIns="68580" tIns="34290" rIns="68580" bIns="3429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cap="none" baseline="0">
                <a:solidFill>
                  <a:srgbClr val="324D5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054" lvl="1" indent="0">
              <a:buNone/>
            </a:pPr>
            <a:r>
              <a:rPr lang="fr-CA" sz="2625" dirty="0"/>
              <a:t>Entrevues (n=70)  </a:t>
            </a:r>
          </a:p>
        </p:txBody>
      </p:sp>
      <p:sp>
        <p:nvSpPr>
          <p:cNvPr id="38" name="Text Placeholder 5">
            <a:extLst>
              <a:ext uri="{FF2B5EF4-FFF2-40B4-BE49-F238E27FC236}">
                <a16:creationId xmlns:a16="http://schemas.microsoft.com/office/drawing/2014/main" id="{93875569-BD11-7C48-A753-1D020414661C}"/>
              </a:ext>
            </a:extLst>
          </p:cNvPr>
          <p:cNvSpPr txBox="1">
            <a:spLocks/>
          </p:cNvSpPr>
          <p:nvPr/>
        </p:nvSpPr>
        <p:spPr>
          <a:xfrm>
            <a:off x="491874" y="4540046"/>
            <a:ext cx="597503" cy="597503"/>
          </a:xfrm>
          <a:prstGeom prst="ellipse">
            <a:avLst/>
          </a:prstGeom>
          <a:solidFill>
            <a:schemeClr val="accent5"/>
          </a:solidFill>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3000" kern="1200">
                <a:solidFill>
                  <a:schemeClr val="bg1"/>
                </a:solidFill>
                <a:latin typeface="FontAwesome"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250" dirty="0"/>
              <a:t>+</a:t>
            </a:r>
          </a:p>
        </p:txBody>
      </p:sp>
      <p:sp>
        <p:nvSpPr>
          <p:cNvPr id="39" name="Rectangle 38">
            <a:extLst>
              <a:ext uri="{FF2B5EF4-FFF2-40B4-BE49-F238E27FC236}">
                <a16:creationId xmlns:a16="http://schemas.microsoft.com/office/drawing/2014/main" id="{A52AB9AE-0B74-6B49-990F-5F9AA343C432}"/>
              </a:ext>
            </a:extLst>
          </p:cNvPr>
          <p:cNvSpPr/>
          <p:nvPr/>
        </p:nvSpPr>
        <p:spPr>
          <a:xfrm>
            <a:off x="290864" y="2658430"/>
            <a:ext cx="8637236" cy="1688552"/>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CA" sz="1350" dirty="0"/>
          </a:p>
        </p:txBody>
      </p:sp>
      <p:sp>
        <p:nvSpPr>
          <p:cNvPr id="40" name="Text Placeholder 5">
            <a:extLst>
              <a:ext uri="{FF2B5EF4-FFF2-40B4-BE49-F238E27FC236}">
                <a16:creationId xmlns:a16="http://schemas.microsoft.com/office/drawing/2014/main" id="{FFAC35CD-4337-8D43-9E56-B3B6DB0FD129}"/>
              </a:ext>
            </a:extLst>
          </p:cNvPr>
          <p:cNvSpPr txBox="1">
            <a:spLocks/>
          </p:cNvSpPr>
          <p:nvPr/>
        </p:nvSpPr>
        <p:spPr>
          <a:xfrm>
            <a:off x="491873" y="2746955"/>
            <a:ext cx="597503" cy="597503"/>
          </a:xfrm>
          <a:prstGeom prst="ellipse">
            <a:avLst/>
          </a:prstGeom>
          <a:solidFill>
            <a:schemeClr val="accent1"/>
          </a:solidFill>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3000" kern="1200">
                <a:solidFill>
                  <a:schemeClr val="bg1"/>
                </a:solidFill>
                <a:latin typeface="FontAwesome"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250" dirty="0"/>
              <a:t>+</a:t>
            </a:r>
          </a:p>
        </p:txBody>
      </p:sp>
      <p:sp>
        <p:nvSpPr>
          <p:cNvPr id="41" name="Text Placeholder 5">
            <a:extLst>
              <a:ext uri="{FF2B5EF4-FFF2-40B4-BE49-F238E27FC236}">
                <a16:creationId xmlns:a16="http://schemas.microsoft.com/office/drawing/2014/main" id="{0A95AF67-6289-084F-A720-E9359084DB61}"/>
              </a:ext>
            </a:extLst>
          </p:cNvPr>
          <p:cNvSpPr txBox="1">
            <a:spLocks/>
          </p:cNvSpPr>
          <p:nvPr/>
        </p:nvSpPr>
        <p:spPr>
          <a:xfrm>
            <a:off x="492529" y="3643500"/>
            <a:ext cx="597503" cy="597503"/>
          </a:xfrm>
          <a:prstGeom prst="ellipse">
            <a:avLst/>
          </a:prstGeom>
          <a:solidFill>
            <a:schemeClr val="accent2"/>
          </a:solidFill>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3000" kern="1200">
                <a:solidFill>
                  <a:schemeClr val="bg1"/>
                </a:solidFill>
                <a:latin typeface="FontAwesome"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A" sz="2250" dirty="0"/>
              <a:t>+</a:t>
            </a:r>
          </a:p>
        </p:txBody>
      </p:sp>
    </p:spTree>
    <p:extLst>
      <p:ext uri="{BB962C8B-B14F-4D97-AF65-F5344CB8AC3E}">
        <p14:creationId xmlns:p14="http://schemas.microsoft.com/office/powerpoint/2010/main" val="165233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a:xfrm>
            <a:off x="284163" y="630382"/>
            <a:ext cx="8574087" cy="967840"/>
          </a:xfrm>
        </p:spPr>
        <p:txBody>
          <a:bodyPr>
            <a:normAutofit fontScale="90000"/>
          </a:bodyPr>
          <a:lstStyle/>
          <a:p>
            <a:r>
              <a:rPr lang="fr-CA" b="1" dirty="0"/>
              <a:t>Projection de l’offre et la demande d’enseignants </a:t>
            </a:r>
          </a:p>
        </p:txBody>
      </p:sp>
      <p:sp>
        <p:nvSpPr>
          <p:cNvPr id="9" name="Espace réservé du texte 8">
            <a:extLst>
              <a:ext uri="{FF2B5EF4-FFF2-40B4-BE49-F238E27FC236}">
                <a16:creationId xmlns:a16="http://schemas.microsoft.com/office/drawing/2014/main" id="{F1F18642-899B-AE4A-9BCD-7F942820A605}"/>
              </a:ext>
            </a:extLst>
          </p:cNvPr>
          <p:cNvSpPr>
            <a:spLocks noGrp="1"/>
          </p:cNvSpPr>
          <p:nvPr>
            <p:ph idx="1"/>
            <p:custDataLst>
              <p:tags r:id="rId2"/>
            </p:custDataLst>
          </p:nvPr>
        </p:nvSpPr>
        <p:spPr>
          <a:xfrm>
            <a:off x="553792" y="2154865"/>
            <a:ext cx="7933385" cy="3992563"/>
          </a:xfrm>
        </p:spPr>
        <p:txBody>
          <a:bodyPr>
            <a:normAutofit fontScale="92500" lnSpcReduction="10000"/>
          </a:bodyPr>
          <a:lstStyle/>
          <a:p>
            <a:pPr lvl="0"/>
            <a:r>
              <a:rPr lang="fr-CA" dirty="0">
                <a:latin typeface="Gill Sans MT" panose="020B0502020104020203" pitchFamily="34" charset="0"/>
              </a:rPr>
              <a:t>La demande d’enseignants du primaire diminuera légèrement d’ici 2024-2025 (-4,7% de variation, soit 44 enseignants temps plein de moins), en raison de la diminution prévue des effectifs d’élèves du préscolaire/primaire ; </a:t>
            </a:r>
          </a:p>
          <a:p>
            <a:r>
              <a:rPr lang="fr-CA" dirty="0">
                <a:latin typeface="Gill Sans MT" panose="020B0502020104020203" pitchFamily="34" charset="0"/>
              </a:rPr>
              <a:t>Toutefois, 73 départs d’enseignants du primaire prévus d’ici 2023-2024 (7,9% des enseignants à temps plein) ; </a:t>
            </a:r>
          </a:p>
          <a:p>
            <a:r>
              <a:rPr lang="fr-CA" dirty="0">
                <a:latin typeface="Gill Sans MT" panose="020B0502020104020203" pitchFamily="34" charset="0"/>
              </a:rPr>
              <a:t>+ ouverture des maternelles 4 ans (nombre de postes indéterminé à ce jour); </a:t>
            </a:r>
          </a:p>
          <a:p>
            <a:r>
              <a:rPr lang="fr-CA" dirty="0">
                <a:latin typeface="Gill Sans MT" panose="020B0502020104020203" pitchFamily="34" charset="0"/>
              </a:rPr>
              <a:t>Mobilité inter-régionale et arrivée de travailleurs étrangers notamment en raison de l’activité minière. </a:t>
            </a:r>
          </a:p>
        </p:txBody>
      </p:sp>
    </p:spTree>
    <p:extLst>
      <p:ext uri="{BB962C8B-B14F-4D97-AF65-F5344CB8AC3E}">
        <p14:creationId xmlns:p14="http://schemas.microsoft.com/office/powerpoint/2010/main" val="3267607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a:xfrm>
            <a:off x="284163" y="630382"/>
            <a:ext cx="8574087" cy="967840"/>
          </a:xfrm>
        </p:spPr>
        <p:txBody>
          <a:bodyPr>
            <a:normAutofit fontScale="90000"/>
          </a:bodyPr>
          <a:lstStyle/>
          <a:p>
            <a:r>
              <a:rPr lang="fr-CA" b="1" dirty="0"/>
              <a:t>Projection de l’offre et la demande d’enseignants </a:t>
            </a:r>
          </a:p>
        </p:txBody>
      </p:sp>
      <p:sp>
        <p:nvSpPr>
          <p:cNvPr id="9" name="Espace réservé du texte 8">
            <a:extLst>
              <a:ext uri="{FF2B5EF4-FFF2-40B4-BE49-F238E27FC236}">
                <a16:creationId xmlns:a16="http://schemas.microsoft.com/office/drawing/2014/main" id="{F1F18642-899B-AE4A-9BCD-7F942820A605}"/>
              </a:ext>
            </a:extLst>
          </p:cNvPr>
          <p:cNvSpPr>
            <a:spLocks noGrp="1"/>
          </p:cNvSpPr>
          <p:nvPr>
            <p:ph idx="1"/>
            <p:custDataLst>
              <p:tags r:id="rId2"/>
            </p:custDataLst>
          </p:nvPr>
        </p:nvSpPr>
        <p:spPr>
          <a:xfrm>
            <a:off x="631066" y="1898468"/>
            <a:ext cx="7946264" cy="3992563"/>
          </a:xfrm>
        </p:spPr>
        <p:txBody>
          <a:bodyPr>
            <a:normAutofit/>
          </a:bodyPr>
          <a:lstStyle/>
          <a:p>
            <a:pPr lvl="0"/>
            <a:endParaRPr lang="fr-CA" dirty="0">
              <a:latin typeface="Gill Sans MT" panose="020B0502020104020203" pitchFamily="34" charset="0"/>
            </a:endParaRPr>
          </a:p>
          <a:p>
            <a:pPr lvl="0"/>
            <a:r>
              <a:rPr lang="fr-CA" dirty="0">
                <a:latin typeface="Gill Sans MT" panose="020B0502020104020203" pitchFamily="34" charset="0"/>
              </a:rPr>
              <a:t>La demande d’enseignants du secondaire augmente rapidement d’ici 2024-2025 (11,8 % d’augmentation entre 2018-2019 et 2024-2025, soit 57 nouveaux enseignants à recruter) ; par la suite, cette demande diminue progressivement. </a:t>
            </a:r>
          </a:p>
          <a:p>
            <a:r>
              <a:rPr lang="fr-CA" dirty="0">
                <a:latin typeface="Gill Sans MT" panose="020B0502020104020203" pitchFamily="34" charset="0"/>
              </a:rPr>
              <a:t>De plus, 32 retraites sont planifiées au secondaire (6,2% des enseignants à temps plein) d’ici 2023-2024</a:t>
            </a:r>
          </a:p>
          <a:p>
            <a:endParaRPr lang="fr-CA" dirty="0">
              <a:latin typeface="Gill Sans MT" panose="020B0502020104020203" pitchFamily="34" charset="0"/>
            </a:endParaRPr>
          </a:p>
        </p:txBody>
      </p:sp>
    </p:spTree>
    <p:extLst>
      <p:ext uri="{BB962C8B-B14F-4D97-AF65-F5344CB8AC3E}">
        <p14:creationId xmlns:p14="http://schemas.microsoft.com/office/powerpoint/2010/main" val="1400932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a:xfrm>
            <a:off x="284163" y="630382"/>
            <a:ext cx="8574087" cy="967840"/>
          </a:xfrm>
        </p:spPr>
        <p:txBody>
          <a:bodyPr>
            <a:normAutofit fontScale="90000"/>
          </a:bodyPr>
          <a:lstStyle/>
          <a:p>
            <a:r>
              <a:rPr lang="fr-CA" b="1" dirty="0"/>
              <a:t>Projection de l’offre et la demande d’enseignants </a:t>
            </a:r>
          </a:p>
        </p:txBody>
      </p:sp>
      <p:sp>
        <p:nvSpPr>
          <p:cNvPr id="9" name="Espace réservé du texte 8">
            <a:extLst>
              <a:ext uri="{FF2B5EF4-FFF2-40B4-BE49-F238E27FC236}">
                <a16:creationId xmlns:a16="http://schemas.microsoft.com/office/drawing/2014/main" id="{F1F18642-899B-AE4A-9BCD-7F942820A605}"/>
              </a:ext>
            </a:extLst>
          </p:cNvPr>
          <p:cNvSpPr>
            <a:spLocks noGrp="1"/>
          </p:cNvSpPr>
          <p:nvPr>
            <p:ph idx="1"/>
            <p:custDataLst>
              <p:tags r:id="rId2"/>
            </p:custDataLst>
          </p:nvPr>
        </p:nvSpPr>
        <p:spPr>
          <a:xfrm>
            <a:off x="814818" y="1991584"/>
            <a:ext cx="7512776" cy="4036106"/>
          </a:xfrm>
        </p:spPr>
        <p:txBody>
          <a:bodyPr>
            <a:normAutofit/>
          </a:bodyPr>
          <a:lstStyle/>
          <a:p>
            <a:pPr marL="914400" lvl="2" indent="0">
              <a:buNone/>
            </a:pPr>
            <a:r>
              <a:rPr lang="fr-CA" sz="2300" dirty="0">
                <a:latin typeface="Gill Sans MT" panose="020B0502020104020203" pitchFamily="34" charset="0"/>
              </a:rPr>
              <a:t>De plus… </a:t>
            </a:r>
          </a:p>
          <a:p>
            <a:pPr lvl="2"/>
            <a:r>
              <a:rPr lang="fr-CA" sz="2300" dirty="0">
                <a:latin typeface="Gill Sans MT" panose="020B0502020104020203" pitchFamily="34" charset="0"/>
              </a:rPr>
              <a:t>Enseignants non-légalement qualifiés : </a:t>
            </a:r>
          </a:p>
          <a:p>
            <a:pPr marL="1608137" lvl="4" indent="0">
              <a:buNone/>
            </a:pPr>
            <a:r>
              <a:rPr lang="fr-CA" sz="2300" dirty="0">
                <a:latin typeface="Gill Sans MT" panose="020B0502020104020203" pitchFamily="34" charset="0"/>
              </a:rPr>
              <a:t>83 tolérances d’engagement ont été délivrées en 2019-2020, ce qui masque une partie des besoins d’enseignants.   </a:t>
            </a:r>
          </a:p>
          <a:p>
            <a:pPr lvl="2"/>
            <a:endParaRPr lang="fr-CA" sz="2300" dirty="0">
              <a:latin typeface="Gill Sans MT" panose="020B0502020104020203" pitchFamily="34" charset="0"/>
            </a:endParaRPr>
          </a:p>
          <a:p>
            <a:endParaRPr lang="fr-CA" sz="2300" dirty="0">
              <a:latin typeface="Gill Sans MT" panose="020B0502020104020203" pitchFamily="34" charset="0"/>
            </a:endParaRPr>
          </a:p>
        </p:txBody>
      </p:sp>
      <p:sp>
        <p:nvSpPr>
          <p:cNvPr id="2" name="ZoneTexte 1">
            <a:extLst>
              <a:ext uri="{FF2B5EF4-FFF2-40B4-BE49-F238E27FC236}">
                <a16:creationId xmlns:a16="http://schemas.microsoft.com/office/drawing/2014/main" id="{15A65893-5FD7-B144-8CB4-937B6F632970}"/>
              </a:ext>
            </a:extLst>
          </p:cNvPr>
          <p:cNvSpPr txBox="1"/>
          <p:nvPr/>
        </p:nvSpPr>
        <p:spPr>
          <a:xfrm>
            <a:off x="394165" y="4283576"/>
            <a:ext cx="8464085" cy="2377574"/>
          </a:xfrm>
          <a:prstGeom prst="rect">
            <a:avLst/>
          </a:prstGeom>
          <a:noFill/>
          <a:ln w="19050">
            <a:solidFill>
              <a:schemeClr val="accent1"/>
            </a:solidFill>
          </a:ln>
        </p:spPr>
        <p:txBody>
          <a:bodyPr wrap="square" rtlCol="0">
            <a:spAutoFit/>
          </a:bodyPr>
          <a:lstStyle/>
          <a:p>
            <a:r>
              <a:rPr lang="fr-CA" sz="2250" b="1" dirty="0">
                <a:solidFill>
                  <a:schemeClr val="accent1"/>
                </a:solidFill>
                <a:latin typeface="Gill Sans MT" panose="020B0502020104020203" pitchFamily="34" charset="0"/>
              </a:rPr>
              <a:t>Sur le plan régional,</a:t>
            </a:r>
          </a:p>
          <a:p>
            <a:pPr marL="257175" indent="-257175">
              <a:buFont typeface="Wingdings" pitchFamily="2" charset="2"/>
              <a:buChar char="ü"/>
            </a:pPr>
            <a:r>
              <a:rPr lang="fr-CA" sz="1875" b="1" dirty="0">
                <a:solidFill>
                  <a:schemeClr val="accent1"/>
                </a:solidFill>
                <a:latin typeface="Gill Sans MT" panose="020B0502020104020203" pitchFamily="34" charset="0"/>
              </a:rPr>
              <a:t>À très court terme</a:t>
            </a:r>
            <a:r>
              <a:rPr lang="fr-CA" sz="1875" dirty="0">
                <a:solidFill>
                  <a:schemeClr val="accent1"/>
                </a:solidFill>
                <a:latin typeface="Gill Sans MT" panose="020B0502020104020203" pitchFamily="34" charset="0"/>
              </a:rPr>
              <a:t>:  il s’avère essentiel d’augmenter le recrutement d’enseignants à temps plein du préscolaire/primaire et du secondaire.</a:t>
            </a:r>
          </a:p>
          <a:p>
            <a:pPr marL="257175" indent="-257175">
              <a:buFont typeface="Wingdings" pitchFamily="2" charset="2"/>
              <a:buChar char="ü"/>
            </a:pPr>
            <a:r>
              <a:rPr lang="fr-CA" sz="1875" b="1" dirty="0">
                <a:solidFill>
                  <a:schemeClr val="accent1"/>
                </a:solidFill>
                <a:latin typeface="Gill Sans MT" panose="020B0502020104020203" pitchFamily="34" charset="0"/>
              </a:rPr>
              <a:t>À moyen et long terme: </a:t>
            </a:r>
            <a:r>
              <a:rPr lang="fr-CA" sz="1875" dirty="0">
                <a:solidFill>
                  <a:schemeClr val="accent1"/>
                </a:solidFill>
                <a:latin typeface="Gill Sans MT" panose="020B0502020104020203" pitchFamily="34" charset="0"/>
              </a:rPr>
              <a:t>il sera important de stabiliser le recrutement d’enseignants du préscolaire/primaire et du secondaire pour permettre de remplacer les enseignants qui partent à la retraite ou encore qui quittent la profession ou la région.</a:t>
            </a:r>
          </a:p>
          <a:p>
            <a:endParaRPr lang="fr-FR" sz="1350" dirty="0">
              <a:latin typeface="Gill Sans MT" panose="020B0502020104020203" pitchFamily="34" charset="0"/>
            </a:endParaRPr>
          </a:p>
        </p:txBody>
      </p:sp>
    </p:spTree>
    <p:extLst>
      <p:ext uri="{BB962C8B-B14F-4D97-AF65-F5344CB8AC3E}">
        <p14:creationId xmlns:p14="http://schemas.microsoft.com/office/powerpoint/2010/main" val="1885070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09F32584-1215-6946-A365-321B448B5772}"/>
              </a:ext>
            </a:extLst>
          </p:cNvPr>
          <p:cNvSpPr>
            <a:spLocks noGrp="1"/>
          </p:cNvSpPr>
          <p:nvPr>
            <p:ph type="title"/>
          </p:nvPr>
        </p:nvSpPr>
        <p:spPr>
          <a:xfrm>
            <a:off x="284163" y="630382"/>
            <a:ext cx="8574087" cy="967840"/>
          </a:xfrm>
        </p:spPr>
        <p:txBody>
          <a:bodyPr>
            <a:noAutofit/>
          </a:bodyPr>
          <a:lstStyle/>
          <a:p>
            <a:r>
              <a:rPr lang="fr-CA" b="1" dirty="0"/>
              <a:t>Projection de l’offre et la demande d’enseignants </a:t>
            </a:r>
          </a:p>
        </p:txBody>
      </p:sp>
      <p:graphicFrame>
        <p:nvGraphicFramePr>
          <p:cNvPr id="2" name="Tableau 1">
            <a:extLst>
              <a:ext uri="{FF2B5EF4-FFF2-40B4-BE49-F238E27FC236}">
                <a16:creationId xmlns:a16="http://schemas.microsoft.com/office/drawing/2014/main" id="{31DB3671-873F-A74D-A2CE-D4CEFC3F25E1}"/>
              </a:ext>
            </a:extLst>
          </p:cNvPr>
          <p:cNvGraphicFramePr>
            <a:graphicFrameLocks noGrp="1"/>
          </p:cNvGraphicFramePr>
          <p:nvPr>
            <p:extLst>
              <p:ext uri="{D42A27DB-BD31-4B8C-83A1-F6EECF244321}">
                <p14:modId xmlns:p14="http://schemas.microsoft.com/office/powerpoint/2010/main" val="3993828168"/>
              </p:ext>
            </p:extLst>
          </p:nvPr>
        </p:nvGraphicFramePr>
        <p:xfrm>
          <a:off x="115910" y="2556154"/>
          <a:ext cx="8873537" cy="3960492"/>
        </p:xfrm>
        <a:graphic>
          <a:graphicData uri="http://schemas.openxmlformats.org/drawingml/2006/table">
            <a:tbl>
              <a:tblPr>
                <a:tableStyleId>{2D5ABB26-0587-4C30-8999-92F81FD0307C}</a:tableStyleId>
              </a:tblPr>
              <a:tblGrid>
                <a:gridCol w="2060587">
                  <a:extLst>
                    <a:ext uri="{9D8B030D-6E8A-4147-A177-3AD203B41FA5}">
                      <a16:colId xmlns:a16="http://schemas.microsoft.com/office/drawing/2014/main" val="710845431"/>
                    </a:ext>
                  </a:extLst>
                </a:gridCol>
                <a:gridCol w="681295">
                  <a:extLst>
                    <a:ext uri="{9D8B030D-6E8A-4147-A177-3AD203B41FA5}">
                      <a16:colId xmlns:a16="http://schemas.microsoft.com/office/drawing/2014/main" val="453480522"/>
                    </a:ext>
                  </a:extLst>
                </a:gridCol>
                <a:gridCol w="681295">
                  <a:extLst>
                    <a:ext uri="{9D8B030D-6E8A-4147-A177-3AD203B41FA5}">
                      <a16:colId xmlns:a16="http://schemas.microsoft.com/office/drawing/2014/main" val="965687246"/>
                    </a:ext>
                  </a:extLst>
                </a:gridCol>
                <a:gridCol w="681295">
                  <a:extLst>
                    <a:ext uri="{9D8B030D-6E8A-4147-A177-3AD203B41FA5}">
                      <a16:colId xmlns:a16="http://schemas.microsoft.com/office/drawing/2014/main" val="4060244177"/>
                    </a:ext>
                  </a:extLst>
                </a:gridCol>
                <a:gridCol w="681295">
                  <a:extLst>
                    <a:ext uri="{9D8B030D-6E8A-4147-A177-3AD203B41FA5}">
                      <a16:colId xmlns:a16="http://schemas.microsoft.com/office/drawing/2014/main" val="3040363426"/>
                    </a:ext>
                  </a:extLst>
                </a:gridCol>
                <a:gridCol w="681295">
                  <a:extLst>
                    <a:ext uri="{9D8B030D-6E8A-4147-A177-3AD203B41FA5}">
                      <a16:colId xmlns:a16="http://schemas.microsoft.com/office/drawing/2014/main" val="3103009835"/>
                    </a:ext>
                  </a:extLst>
                </a:gridCol>
                <a:gridCol w="681295">
                  <a:extLst>
                    <a:ext uri="{9D8B030D-6E8A-4147-A177-3AD203B41FA5}">
                      <a16:colId xmlns:a16="http://schemas.microsoft.com/office/drawing/2014/main" val="1686913196"/>
                    </a:ext>
                  </a:extLst>
                </a:gridCol>
                <a:gridCol w="681295">
                  <a:extLst>
                    <a:ext uri="{9D8B030D-6E8A-4147-A177-3AD203B41FA5}">
                      <a16:colId xmlns:a16="http://schemas.microsoft.com/office/drawing/2014/main" val="4149603159"/>
                    </a:ext>
                  </a:extLst>
                </a:gridCol>
                <a:gridCol w="681295">
                  <a:extLst>
                    <a:ext uri="{9D8B030D-6E8A-4147-A177-3AD203B41FA5}">
                      <a16:colId xmlns:a16="http://schemas.microsoft.com/office/drawing/2014/main" val="1965601281"/>
                    </a:ext>
                  </a:extLst>
                </a:gridCol>
                <a:gridCol w="681295">
                  <a:extLst>
                    <a:ext uri="{9D8B030D-6E8A-4147-A177-3AD203B41FA5}">
                      <a16:colId xmlns:a16="http://schemas.microsoft.com/office/drawing/2014/main" val="2860550689"/>
                    </a:ext>
                  </a:extLst>
                </a:gridCol>
                <a:gridCol w="681295">
                  <a:extLst>
                    <a:ext uri="{9D8B030D-6E8A-4147-A177-3AD203B41FA5}">
                      <a16:colId xmlns:a16="http://schemas.microsoft.com/office/drawing/2014/main" val="2276671253"/>
                    </a:ext>
                  </a:extLst>
                </a:gridCol>
              </a:tblGrid>
              <a:tr h="487511">
                <a:tc>
                  <a:txBody>
                    <a:bodyPr/>
                    <a:lstStyle/>
                    <a:p>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2010-2011</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2011-2012</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2012-2013</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2013-2014</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2014-2015</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2015-2016</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2016-2017</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2017-2018</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2018-2019</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1" dirty="0">
                          <a:effectLst/>
                          <a:latin typeface="Gill Sans MT" panose="020B0502020104020203" pitchFamily="34" charset="0"/>
                        </a:rPr>
                        <a:t>2019-2020</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6152215"/>
                  </a:ext>
                </a:extLst>
              </a:tr>
              <a:tr h="487511">
                <a:tc>
                  <a:txBody>
                    <a:bodyPr/>
                    <a:lstStyle/>
                    <a:p>
                      <a:r>
                        <a:rPr lang="fr-CA" sz="1000" b="1" dirty="0">
                          <a:solidFill>
                            <a:srgbClr val="000000"/>
                          </a:solidFill>
                          <a:effectLst/>
                          <a:latin typeface="Gill Sans MT" panose="020B0502020104020203" pitchFamily="34" charset="0"/>
                        </a:rPr>
                        <a:t>BACCALAURÉAT EN ÉDUCATION PRÉSCOLAIRE ET EN ENSEIGN. PRIMAIRE</a:t>
                      </a:r>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27</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27</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52</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52</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58</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42</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45</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61</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46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70181"/>
                  </a:ext>
                </a:extLst>
              </a:tr>
              <a:tr h="487511">
                <a:tc>
                  <a:txBody>
                    <a:bodyPr/>
                    <a:lstStyle/>
                    <a:p>
                      <a:r>
                        <a:rPr lang="fr-CA" sz="1000" b="1" dirty="0">
                          <a:solidFill>
                            <a:srgbClr val="000000"/>
                          </a:solidFill>
                          <a:effectLst/>
                          <a:latin typeface="Gill Sans MT" panose="020B0502020104020203" pitchFamily="34" charset="0"/>
                        </a:rPr>
                        <a:t>BACCALAURÉAT EN ENSEIGNEMENT DE L’ANGLAIS LANGUE SECONDE</a:t>
                      </a:r>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10</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7</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dirty="0">
                          <a:effectLst/>
                          <a:latin typeface="Gill Sans MT" panose="020B0502020104020203" pitchFamily="34" charset="0"/>
                        </a:rPr>
                        <a:t>13</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10</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dirty="0">
                          <a:effectLst/>
                          <a:latin typeface="Gill Sans MT" panose="020B0502020104020203" pitchFamily="34" charset="0"/>
                        </a:rPr>
                        <a:t>15</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10</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8</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000389"/>
                  </a:ext>
                </a:extLst>
              </a:tr>
              <a:tr h="487511">
                <a:tc>
                  <a:txBody>
                    <a:bodyPr/>
                    <a:lstStyle/>
                    <a:p>
                      <a:r>
                        <a:rPr lang="fr-CA" sz="1000" b="1" dirty="0">
                          <a:solidFill>
                            <a:srgbClr val="000000"/>
                          </a:solidFill>
                          <a:effectLst/>
                          <a:latin typeface="Gill Sans MT" panose="020B0502020104020203" pitchFamily="34" charset="0"/>
                        </a:rPr>
                        <a:t>BACCALAURÉAT EN ENSEIGNEMENT SECONDAIRE (FRANÇAIS)</a:t>
                      </a:r>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12</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9</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8</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6</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7</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6</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1800490"/>
                  </a:ext>
                </a:extLst>
              </a:tr>
              <a:tr h="487511">
                <a:tc>
                  <a:txBody>
                    <a:bodyPr/>
                    <a:lstStyle/>
                    <a:p>
                      <a:r>
                        <a:rPr lang="fr-CA" sz="1000" b="1" dirty="0">
                          <a:solidFill>
                            <a:srgbClr val="000000"/>
                          </a:solidFill>
                          <a:effectLst/>
                          <a:latin typeface="Gill Sans MT" panose="020B0502020104020203" pitchFamily="34" charset="0"/>
                        </a:rPr>
                        <a:t>BACCALAURÉAT EN ENSEIGNEMENT SECONDAIRE (MATHÉMATIQUE)</a:t>
                      </a:r>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4</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6</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5</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dirty="0">
                          <a:effectLst/>
                          <a:latin typeface="Gill Sans MT" panose="020B0502020104020203" pitchFamily="34" charset="0"/>
                        </a:rPr>
                        <a:t>3</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3</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3</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2</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7001662"/>
                  </a:ext>
                </a:extLst>
              </a:tr>
              <a:tr h="487511">
                <a:tc>
                  <a:txBody>
                    <a:bodyPr/>
                    <a:lstStyle/>
                    <a:p>
                      <a:r>
                        <a:rPr lang="fr-CA" sz="1000" b="1" dirty="0">
                          <a:solidFill>
                            <a:srgbClr val="000000"/>
                          </a:solidFill>
                          <a:effectLst/>
                          <a:latin typeface="Gill Sans MT" panose="020B0502020104020203" pitchFamily="34" charset="0"/>
                        </a:rPr>
                        <a:t>BACCALAURÉAT EN ENSEIGNEMENT SECONDAIRE (UNIVERS SOCIAL)</a:t>
                      </a:r>
                      <a:endParaRPr lang="fr-CA" sz="1000" b="1"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12</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1</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9</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3</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dirty="0">
                          <a:solidFill>
                            <a:srgbClr val="000000"/>
                          </a:solidFill>
                          <a:effectLst/>
                          <a:latin typeface="Gill Sans MT" panose="020B0502020104020203" pitchFamily="34" charset="0"/>
                        </a:rPr>
                        <a:t>10</a:t>
                      </a: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dirty="0">
                          <a:effectLst/>
                          <a:latin typeface="Gill Sans MT" panose="020B0502020104020203" pitchFamily="34" charset="0"/>
                        </a:rPr>
                        <a:t>13</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CA" sz="1000" dirty="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dirty="0">
                          <a:effectLst/>
                          <a:latin typeface="Gill Sans MT" panose="020B0502020104020203" pitchFamily="34" charset="0"/>
                        </a:rPr>
                        <a:t>13</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CA" sz="1000" b="0">
                          <a:solidFill>
                            <a:srgbClr val="000000"/>
                          </a:solidFill>
                          <a:effectLst/>
                          <a:latin typeface="Gill Sans MT" panose="020B0502020104020203" pitchFamily="34" charset="0"/>
                        </a:rPr>
                        <a:t>11</a:t>
                      </a:r>
                      <a:endParaRPr lang="fr-CA" sz="1000">
                        <a:effectLst/>
                        <a:latin typeface="Gill Sans MT" panose="020B0502020104020203" pitchFamily="34" charset="0"/>
                      </a:endParaRP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753953"/>
                  </a:ext>
                </a:extLst>
              </a:tr>
              <a:tr h="487511">
                <a:tc>
                  <a:txBody>
                    <a:bodyPr/>
                    <a:lstStyle/>
                    <a:p>
                      <a:pPr algn="r"/>
                      <a:r>
                        <a:rPr lang="fr-CA" sz="1000" b="1" dirty="0">
                          <a:effectLst/>
                          <a:latin typeface="Gill Sans MT" panose="020B0502020104020203" pitchFamily="34" charset="0"/>
                        </a:rPr>
                        <a:t>TOTAL</a:t>
                      </a:r>
                    </a:p>
                  </a:txBody>
                  <a:tcPr marL="48453" marR="48453" marT="24227" marB="242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fr-CA" sz="1000" b="1" i="0" u="none" strike="noStrike" dirty="0">
                          <a:solidFill>
                            <a:srgbClr val="000000"/>
                          </a:solidFill>
                          <a:effectLst/>
                          <a:latin typeface="Gill Sans MT" panose="020B0502020104020203" pitchFamily="34" charset="0"/>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66959225"/>
                  </a:ext>
                </a:extLst>
              </a:tr>
            </a:tbl>
          </a:graphicData>
        </a:graphic>
      </p:graphicFrame>
      <p:sp>
        <p:nvSpPr>
          <p:cNvPr id="3" name="ZoneTexte 2">
            <a:extLst>
              <a:ext uri="{FF2B5EF4-FFF2-40B4-BE49-F238E27FC236}">
                <a16:creationId xmlns:a16="http://schemas.microsoft.com/office/drawing/2014/main" id="{8CD9FF93-2983-FB42-99A8-0F5647592292}"/>
              </a:ext>
            </a:extLst>
          </p:cNvPr>
          <p:cNvSpPr txBox="1"/>
          <p:nvPr/>
        </p:nvSpPr>
        <p:spPr>
          <a:xfrm>
            <a:off x="1779515" y="2050473"/>
            <a:ext cx="5583381" cy="369332"/>
          </a:xfrm>
          <a:prstGeom prst="rect">
            <a:avLst/>
          </a:prstGeom>
          <a:noFill/>
        </p:spPr>
        <p:txBody>
          <a:bodyPr wrap="square" rtlCol="0">
            <a:spAutoFit/>
          </a:bodyPr>
          <a:lstStyle/>
          <a:p>
            <a:pPr algn="ctr"/>
            <a:r>
              <a:rPr lang="fr-FR" b="1" dirty="0">
                <a:latin typeface="Gill Sans MT" panose="020B0502020104020203" pitchFamily="34" charset="0"/>
              </a:rPr>
              <a:t>Évolution des inscriptions - UQAT</a:t>
            </a:r>
          </a:p>
        </p:txBody>
      </p:sp>
    </p:spTree>
    <p:extLst>
      <p:ext uri="{BB962C8B-B14F-4D97-AF65-F5344CB8AC3E}">
        <p14:creationId xmlns:p14="http://schemas.microsoft.com/office/powerpoint/2010/main" val="3164119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p:txBody>
          <a:bodyPr>
            <a:normAutofit/>
          </a:bodyPr>
          <a:lstStyle/>
          <a:p>
            <a:r>
              <a:rPr lang="fr-CA" b="1" dirty="0"/>
              <a:t>Formation initiale et continue </a:t>
            </a:r>
          </a:p>
        </p:txBody>
      </p:sp>
      <p:sp>
        <p:nvSpPr>
          <p:cNvPr id="18" name="Espace réservé du contenu 1">
            <a:extLst>
              <a:ext uri="{FF2B5EF4-FFF2-40B4-BE49-F238E27FC236}">
                <a16:creationId xmlns:a16="http://schemas.microsoft.com/office/drawing/2014/main" id="{FD1B8046-4831-AD47-AB79-87321A5E70AE}"/>
              </a:ext>
            </a:extLst>
          </p:cNvPr>
          <p:cNvSpPr txBox="1">
            <a:spLocks/>
          </p:cNvSpPr>
          <p:nvPr>
            <p:custDataLst>
              <p:tags r:id="rId2"/>
            </p:custDataLst>
          </p:nvPr>
        </p:nvSpPr>
        <p:spPr>
          <a:xfrm>
            <a:off x="206920" y="2676995"/>
            <a:ext cx="4566725" cy="3516719"/>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269875" lvl="2" indent="-269875"/>
            <a:r>
              <a:rPr lang="fr-CA" sz="1650" dirty="0">
                <a:solidFill>
                  <a:schemeClr val="tx1"/>
                </a:solidFill>
                <a:latin typeface="Gill Sans MT" panose="020B0502020104020203" pitchFamily="34" charset="0"/>
              </a:rPr>
              <a:t>Alors que les années 2007 et 2009 ont été marquées par un nombre élevé d’inscriptions en 1</a:t>
            </a:r>
            <a:r>
              <a:rPr lang="fr-CA" sz="1650" baseline="30000" dirty="0">
                <a:solidFill>
                  <a:schemeClr val="tx1"/>
                </a:solidFill>
                <a:latin typeface="Gill Sans MT" panose="020B0502020104020203" pitchFamily="34" charset="0"/>
              </a:rPr>
              <a:t>re</a:t>
            </a:r>
            <a:r>
              <a:rPr lang="fr-CA" sz="1650" dirty="0">
                <a:solidFill>
                  <a:schemeClr val="tx1"/>
                </a:solidFill>
                <a:latin typeface="Gill Sans MT" panose="020B0502020104020203" pitchFamily="34" charset="0"/>
              </a:rPr>
              <a:t> année de formation (+ de 100 étudiants), ce nombre est descendu sous la barre des 60 depuis 2015.</a:t>
            </a:r>
          </a:p>
          <a:p>
            <a:pPr marL="269875" lvl="2" indent="-269875"/>
            <a:r>
              <a:rPr lang="fr-CA" sz="1650" dirty="0">
                <a:solidFill>
                  <a:schemeClr val="tx1"/>
                </a:solidFill>
                <a:latin typeface="Gill Sans MT" panose="020B0502020104020203" pitchFamily="34" charset="0"/>
              </a:rPr>
              <a:t>L’UQAT a formé la majorité des enseignants et des directions d’établissements ayant participé à l’enquête.</a:t>
            </a:r>
          </a:p>
          <a:p>
            <a:pPr marL="269875" lvl="2" indent="-269875"/>
            <a:r>
              <a:rPr lang="fr-CA" sz="1650" dirty="0">
                <a:solidFill>
                  <a:schemeClr val="tx1"/>
                </a:solidFill>
                <a:latin typeface="Gill Sans MT" panose="020B0502020104020203" pitchFamily="34" charset="0"/>
              </a:rPr>
              <a:t>Actuellement, la proportion d’enseignants qui ne détiennent pas un baccalauréat en enseignement d’une université québécoise est très faible.</a:t>
            </a:r>
          </a:p>
        </p:txBody>
      </p:sp>
      <p:sp>
        <p:nvSpPr>
          <p:cNvPr id="19" name="Espace réservé du texte 3">
            <a:extLst>
              <a:ext uri="{FF2B5EF4-FFF2-40B4-BE49-F238E27FC236}">
                <a16:creationId xmlns:a16="http://schemas.microsoft.com/office/drawing/2014/main" id="{27D77E98-A952-5146-AA2C-1F3F6A6B66C5}"/>
              </a:ext>
            </a:extLst>
          </p:cNvPr>
          <p:cNvSpPr txBox="1">
            <a:spLocks/>
          </p:cNvSpPr>
          <p:nvPr>
            <p:custDataLst>
              <p:tags r:id="rId3"/>
            </p:custDataLst>
          </p:nvPr>
        </p:nvSpPr>
        <p:spPr>
          <a:xfrm>
            <a:off x="4773772" y="2568900"/>
            <a:ext cx="3979979" cy="565391"/>
          </a:xfrm>
          <a:prstGeom prst="rect">
            <a:avLst/>
          </a:prstGeom>
        </p:spPr>
        <p:txBody>
          <a:bodyPr vert="horz" lIns="91440" tIns="45720" rIns="91440" bIns="45720" rtlCol="0">
            <a:normAutofit fontScale="77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None/>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algn="ctr"/>
            <a:r>
              <a:rPr lang="fr-CA" dirty="0">
                <a:latin typeface="Gill Sans MT" panose="020B0502020104020203" pitchFamily="34" charset="0"/>
              </a:rPr>
              <a:t>Dans quelle université avez-vous été formés? </a:t>
            </a:r>
          </a:p>
        </p:txBody>
      </p:sp>
      <p:graphicFrame>
        <p:nvGraphicFramePr>
          <p:cNvPr id="20" name="Espace réservé du contenu 7">
            <a:extLst>
              <a:ext uri="{FF2B5EF4-FFF2-40B4-BE49-F238E27FC236}">
                <a16:creationId xmlns:a16="http://schemas.microsoft.com/office/drawing/2014/main" id="{8492FB4B-59BD-3344-8210-CE4543D3D7BE}"/>
              </a:ext>
            </a:extLst>
          </p:cNvPr>
          <p:cNvGraphicFramePr>
            <a:graphicFrameLocks/>
          </p:cNvGraphicFramePr>
          <p:nvPr>
            <p:custDataLst>
              <p:tags r:id="rId4"/>
            </p:custDataLst>
            <p:extLst>
              <p:ext uri="{D42A27DB-BD31-4B8C-83A1-F6EECF244321}">
                <p14:modId xmlns:p14="http://schemas.microsoft.com/office/powerpoint/2010/main" val="233602982"/>
              </p:ext>
            </p:extLst>
          </p:nvPr>
        </p:nvGraphicFramePr>
        <p:xfrm>
          <a:off x="5041569" y="3134291"/>
          <a:ext cx="3895511" cy="2669381"/>
        </p:xfrm>
        <a:graphic>
          <a:graphicData uri="http://schemas.openxmlformats.org/drawingml/2006/chart">
            <c:chart xmlns:c="http://schemas.openxmlformats.org/drawingml/2006/chart" xmlns:r="http://schemas.openxmlformats.org/officeDocument/2006/relationships" r:id="rId8"/>
          </a:graphicData>
        </a:graphic>
      </p:graphicFrame>
      <p:sp>
        <p:nvSpPr>
          <p:cNvPr id="21" name="ZoneTexte 20">
            <a:extLst>
              <a:ext uri="{FF2B5EF4-FFF2-40B4-BE49-F238E27FC236}">
                <a16:creationId xmlns:a16="http://schemas.microsoft.com/office/drawing/2014/main" id="{A0E08481-7779-BD4C-96F9-1C752430C5E1}"/>
              </a:ext>
            </a:extLst>
          </p:cNvPr>
          <p:cNvSpPr txBox="1"/>
          <p:nvPr>
            <p:custDataLst>
              <p:tags r:id="rId5"/>
            </p:custDataLst>
          </p:nvPr>
        </p:nvSpPr>
        <p:spPr>
          <a:xfrm>
            <a:off x="5041569" y="5736417"/>
            <a:ext cx="3444386" cy="230832"/>
          </a:xfrm>
          <a:prstGeom prst="rect">
            <a:avLst/>
          </a:prstGeom>
          <a:noFill/>
        </p:spPr>
        <p:txBody>
          <a:bodyPr wrap="square" rtlCol="0">
            <a:spAutoFit/>
          </a:bodyPr>
          <a:lstStyle/>
          <a:p>
            <a:pPr algn="r"/>
            <a:r>
              <a:rPr lang="fr-CA" sz="900" dirty="0">
                <a:latin typeface="Gill Sans MT" panose="020B0502020104020203" pitchFamily="34" charset="0"/>
              </a:rPr>
              <a:t>* Enseignants légalement qualifiés seulement</a:t>
            </a:r>
          </a:p>
        </p:txBody>
      </p:sp>
    </p:spTree>
    <p:extLst>
      <p:ext uri="{BB962C8B-B14F-4D97-AF65-F5344CB8AC3E}">
        <p14:creationId xmlns:p14="http://schemas.microsoft.com/office/powerpoint/2010/main" val="285453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a:xfrm>
            <a:off x="206833" y="271163"/>
            <a:ext cx="8715940" cy="987834"/>
          </a:xfrm>
        </p:spPr>
        <p:txBody>
          <a:bodyPr>
            <a:normAutofit/>
          </a:bodyPr>
          <a:lstStyle/>
          <a:p>
            <a:r>
              <a:rPr lang="fr-FR" b="1" dirty="0"/>
              <a:t>Sommaire</a:t>
            </a:r>
            <a:endParaRPr lang="fr-FR" sz="2000" b="1" dirty="0"/>
          </a:p>
        </p:txBody>
      </p:sp>
      <p:sp>
        <p:nvSpPr>
          <p:cNvPr id="2" name="ZoneTexte 1"/>
          <p:cNvSpPr txBox="1"/>
          <p:nvPr/>
        </p:nvSpPr>
        <p:spPr>
          <a:xfrm>
            <a:off x="368710" y="2592418"/>
            <a:ext cx="8554063" cy="2600712"/>
          </a:xfrm>
          <a:prstGeom prst="rect">
            <a:avLst/>
          </a:prstGeom>
          <a:noFill/>
        </p:spPr>
        <p:txBody>
          <a:bodyPr wrap="square" rtlCol="0">
            <a:spAutoFit/>
          </a:bodyPr>
          <a:lstStyle/>
          <a:p>
            <a:pPr marL="454025" indent="-454025">
              <a:spcBef>
                <a:spcPts val="2000"/>
              </a:spcBef>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Clarification conceptuelle</a:t>
            </a:r>
            <a:endParaRPr lang="fr-FR" sz="3200" dirty="0">
              <a:solidFill>
                <a:schemeClr val="tx2"/>
              </a:solidFill>
              <a:latin typeface="Gill Sans MT" panose="020B0502020104020203" pitchFamily="34" charset="0"/>
            </a:endParaRPr>
          </a:p>
          <a:p>
            <a:pPr marL="454025" indent="-454025">
              <a:spcBef>
                <a:spcPts val="1800"/>
              </a:spcBef>
              <a:spcAft>
                <a:spcPts val="1800"/>
              </a:spcAft>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Causes des pénuries</a:t>
            </a:r>
          </a:p>
          <a:p>
            <a:pPr marL="454025" indent="-454025">
              <a:spcBef>
                <a:spcPts val="600"/>
              </a:spcBef>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Cas de l’Abitibi-Témiscamingue et du Nord-du-Québec</a:t>
            </a:r>
          </a:p>
        </p:txBody>
      </p:sp>
    </p:spTree>
    <p:extLst>
      <p:ext uri="{BB962C8B-B14F-4D97-AF65-F5344CB8AC3E}">
        <p14:creationId xmlns:p14="http://schemas.microsoft.com/office/powerpoint/2010/main" val="280291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p:txBody>
          <a:bodyPr>
            <a:normAutofit/>
          </a:bodyPr>
          <a:lstStyle/>
          <a:p>
            <a:r>
              <a:rPr lang="fr-CA" b="1" dirty="0"/>
              <a:t>Formation initiale et continue </a:t>
            </a:r>
          </a:p>
        </p:txBody>
      </p:sp>
      <p:graphicFrame>
        <p:nvGraphicFramePr>
          <p:cNvPr id="14" name="Tableau 13">
            <a:extLst>
              <a:ext uri="{FF2B5EF4-FFF2-40B4-BE49-F238E27FC236}">
                <a16:creationId xmlns:a16="http://schemas.microsoft.com/office/drawing/2014/main" id="{93FC5634-3A66-0B48-B0C6-16B3D215D529}"/>
              </a:ext>
            </a:extLst>
          </p:cNvPr>
          <p:cNvGraphicFramePr>
            <a:graphicFrameLocks noGrp="1"/>
          </p:cNvGraphicFramePr>
          <p:nvPr>
            <p:extLst>
              <p:ext uri="{D42A27DB-BD31-4B8C-83A1-F6EECF244321}">
                <p14:modId xmlns:p14="http://schemas.microsoft.com/office/powerpoint/2010/main" val="1116069684"/>
              </p:ext>
            </p:extLst>
          </p:nvPr>
        </p:nvGraphicFramePr>
        <p:xfrm>
          <a:off x="260676" y="3034436"/>
          <a:ext cx="4603400" cy="2560320"/>
        </p:xfrm>
        <a:graphic>
          <a:graphicData uri="http://schemas.openxmlformats.org/drawingml/2006/table">
            <a:tbl>
              <a:tblPr firstRow="1" firstCol="1" bandRow="1">
                <a:tableStyleId>{B301B821-A1FF-4177-AEE7-76D212191A09}</a:tableStyleId>
              </a:tblPr>
              <a:tblGrid>
                <a:gridCol w="1963868">
                  <a:extLst>
                    <a:ext uri="{9D8B030D-6E8A-4147-A177-3AD203B41FA5}">
                      <a16:colId xmlns:a16="http://schemas.microsoft.com/office/drawing/2014/main" val="1285739226"/>
                    </a:ext>
                  </a:extLst>
                </a:gridCol>
                <a:gridCol w="829340">
                  <a:extLst>
                    <a:ext uri="{9D8B030D-6E8A-4147-A177-3AD203B41FA5}">
                      <a16:colId xmlns:a16="http://schemas.microsoft.com/office/drawing/2014/main" val="3147832373"/>
                    </a:ext>
                  </a:extLst>
                </a:gridCol>
                <a:gridCol w="622005">
                  <a:extLst>
                    <a:ext uri="{9D8B030D-6E8A-4147-A177-3AD203B41FA5}">
                      <a16:colId xmlns:a16="http://schemas.microsoft.com/office/drawing/2014/main" val="818908246"/>
                    </a:ext>
                  </a:extLst>
                </a:gridCol>
                <a:gridCol w="558209">
                  <a:extLst>
                    <a:ext uri="{9D8B030D-6E8A-4147-A177-3AD203B41FA5}">
                      <a16:colId xmlns:a16="http://schemas.microsoft.com/office/drawing/2014/main" val="1373190880"/>
                    </a:ext>
                  </a:extLst>
                </a:gridCol>
                <a:gridCol w="629978">
                  <a:extLst>
                    <a:ext uri="{9D8B030D-6E8A-4147-A177-3AD203B41FA5}">
                      <a16:colId xmlns:a16="http://schemas.microsoft.com/office/drawing/2014/main" val="1182007218"/>
                    </a:ext>
                  </a:extLst>
                </a:gridCol>
              </a:tblGrid>
              <a:tr h="182880">
                <a:tc gridSpan="5">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ctr"/>
                      <a:r>
                        <a:rPr lang="fr-CA" sz="1200" b="1" dirty="0">
                          <a:solidFill>
                            <a:srgbClr val="FFFFFF"/>
                          </a:solidFill>
                          <a:effectLst/>
                          <a:latin typeface="Gill Sans MT" panose="020B0502020104020203" pitchFamily="34" charset="0"/>
                        </a:rPr>
                        <a:t>Accord avec les énoncés</a:t>
                      </a:r>
                      <a:endParaRPr lang="fr-CA" sz="1200" dirty="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39852991"/>
                  </a:ext>
                </a:extLst>
              </a:tr>
              <a:tr h="365760">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r>
                        <a:rPr lang="fr-CA" sz="1200" b="1" dirty="0">
                          <a:solidFill>
                            <a:srgbClr val="333399"/>
                          </a:solidFill>
                          <a:effectLst/>
                          <a:latin typeface="Gill Sans MT" panose="020B0502020104020203" pitchFamily="34" charset="0"/>
                        </a:rPr>
                        <a:t> </a:t>
                      </a:r>
                      <a:endParaRPr lang="fr-CA" sz="1200" dirty="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ctr"/>
                      <a:r>
                        <a:rPr lang="fr-CA" sz="1200" dirty="0">
                          <a:solidFill>
                            <a:schemeClr val="tx1"/>
                          </a:solidFill>
                          <a:effectLst/>
                          <a:latin typeface="Gill Sans MT" panose="020B0502020104020203" pitchFamily="34" charset="0"/>
                        </a:rPr>
                        <a:t> Pas du tout</a:t>
                      </a:r>
                      <a:endParaRPr lang="fr-CA" sz="120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ctr"/>
                      <a:r>
                        <a:rPr lang="fr-CA" sz="1200" dirty="0">
                          <a:solidFill>
                            <a:schemeClr val="tx1"/>
                          </a:solidFill>
                          <a:effectLst/>
                          <a:latin typeface="Gill Sans MT" panose="020B0502020104020203" pitchFamily="34" charset="0"/>
                        </a:rPr>
                        <a:t>Peu </a:t>
                      </a:r>
                      <a:endParaRPr lang="fr-CA" sz="120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ctr"/>
                      <a:r>
                        <a:rPr lang="fr-CA" sz="1200" dirty="0">
                          <a:solidFill>
                            <a:schemeClr val="tx1"/>
                          </a:solidFill>
                          <a:effectLst/>
                          <a:latin typeface="Gill Sans MT" panose="020B0502020104020203" pitchFamily="34" charset="0"/>
                        </a:rPr>
                        <a:t> Assez </a:t>
                      </a:r>
                      <a:endParaRPr lang="fr-CA" sz="120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ctr"/>
                      <a:r>
                        <a:rPr lang="fr-CA" sz="1200" dirty="0" err="1">
                          <a:solidFill>
                            <a:schemeClr val="tx1"/>
                          </a:solidFill>
                          <a:effectLst/>
                          <a:latin typeface="Gill Sans MT" panose="020B0502020104020203" pitchFamily="34" charset="0"/>
                        </a:rPr>
                        <a:t>Totale-ment</a:t>
                      </a:r>
                      <a:r>
                        <a:rPr lang="fr-CA" sz="1200" dirty="0">
                          <a:solidFill>
                            <a:schemeClr val="tx1"/>
                          </a:solidFill>
                          <a:effectLst/>
                          <a:latin typeface="Gill Sans MT" panose="020B0502020104020203" pitchFamily="34" charset="0"/>
                        </a:rPr>
                        <a:t> </a:t>
                      </a:r>
                      <a:endParaRPr lang="fr-CA" sz="120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664300656"/>
                  </a:ext>
                </a:extLst>
              </a:tr>
              <a:tr h="548640">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r>
                        <a:rPr lang="fr-CA" sz="1200" b="0" dirty="0">
                          <a:solidFill>
                            <a:schemeClr val="tx1"/>
                          </a:solidFill>
                          <a:effectLst/>
                          <a:latin typeface="Gill Sans MT" panose="020B0502020104020203" pitchFamily="34" charset="0"/>
                        </a:rPr>
                        <a:t>Je suis confiant d'obtenir un poste rapidement à la fin de ma formation.</a:t>
                      </a:r>
                      <a:endParaRPr lang="fr-CA" sz="12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17,5</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7,9</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33,3</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41,3</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414609184"/>
                  </a:ext>
                </a:extLst>
              </a:tr>
              <a:tr h="548640">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r>
                        <a:rPr lang="fr-CA" sz="1200" b="0" dirty="0">
                          <a:solidFill>
                            <a:schemeClr val="tx1"/>
                          </a:solidFill>
                          <a:effectLst/>
                          <a:latin typeface="Gill Sans MT" panose="020B0502020104020203" pitchFamily="34" charset="0"/>
                        </a:rPr>
                        <a:t>Les stages m'ont permis de confirmer mon choix de carrière.</a:t>
                      </a:r>
                      <a:endParaRPr lang="fr-CA" sz="12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4,8</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15,9</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17,5</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61,9</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085938785"/>
                  </a:ext>
                </a:extLst>
              </a:tr>
              <a:tr h="365760">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r>
                        <a:rPr lang="fr-CA" sz="1200" b="0" dirty="0">
                          <a:solidFill>
                            <a:schemeClr val="tx1"/>
                          </a:solidFill>
                          <a:effectLst/>
                          <a:latin typeface="Gill Sans MT" panose="020B0502020104020203" pitchFamily="34" charset="0"/>
                        </a:rPr>
                        <a:t>Je suis satisfait de la formation reçue.</a:t>
                      </a:r>
                      <a:endParaRPr lang="fr-CA" sz="12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4,8</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28,6</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46,0</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20,6</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266924999"/>
                  </a:ext>
                </a:extLst>
              </a:tr>
              <a:tr h="548640">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r>
                        <a:rPr lang="fr-CA" sz="1200" b="0" dirty="0">
                          <a:solidFill>
                            <a:schemeClr val="tx1"/>
                          </a:solidFill>
                          <a:effectLst/>
                          <a:latin typeface="Gill Sans MT" panose="020B0502020104020203" pitchFamily="34" charset="0"/>
                        </a:rPr>
                        <a:t>Je souhaite recevoir de la formation continue en cours d'emploi.</a:t>
                      </a:r>
                      <a:endParaRPr lang="fr-CA" sz="12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4,8</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dirty="0">
                          <a:solidFill>
                            <a:srgbClr val="993300"/>
                          </a:solidFill>
                          <a:effectLst/>
                          <a:latin typeface="Gill Sans MT" panose="020B0502020104020203" pitchFamily="34" charset="0"/>
                        </a:rPr>
                        <a:t>14,3</a:t>
                      </a:r>
                      <a:endParaRPr lang="fr-CA" sz="1200" dirty="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a:solidFill>
                            <a:srgbClr val="993300"/>
                          </a:solidFill>
                          <a:effectLst/>
                          <a:latin typeface="Gill Sans MT" panose="020B0502020104020203" pitchFamily="34" charset="0"/>
                        </a:rPr>
                        <a:t>12,7</a:t>
                      </a:r>
                      <a:endParaRPr lang="fr-CA" sz="120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tc>
                  <a:txBody>
                    <a:bodyPr/>
                    <a:lstStyle>
                      <a:lvl1pPr marL="0" algn="l" defTabSz="914400" rtl="0" eaLnBrk="1" latinLnBrk="0" hangingPunct="1">
                        <a:defRPr sz="1800" kern="1200">
                          <a:solidFill>
                            <a:schemeClr val="tx1"/>
                          </a:solidFill>
                          <a:latin typeface="Crique Grotesk"/>
                        </a:defRPr>
                      </a:lvl1pPr>
                      <a:lvl2pPr marL="457200" algn="l" defTabSz="914400" rtl="0" eaLnBrk="1" latinLnBrk="0" hangingPunct="1">
                        <a:defRPr sz="1800" kern="1200">
                          <a:solidFill>
                            <a:schemeClr val="tx1"/>
                          </a:solidFill>
                          <a:latin typeface="Crique Grotesk"/>
                        </a:defRPr>
                      </a:lvl2pPr>
                      <a:lvl3pPr marL="914400" algn="l" defTabSz="914400" rtl="0" eaLnBrk="1" latinLnBrk="0" hangingPunct="1">
                        <a:defRPr sz="1800" kern="1200">
                          <a:solidFill>
                            <a:schemeClr val="tx1"/>
                          </a:solidFill>
                          <a:latin typeface="Crique Grotesk"/>
                        </a:defRPr>
                      </a:lvl3pPr>
                      <a:lvl4pPr marL="1371600" algn="l" defTabSz="914400" rtl="0" eaLnBrk="1" latinLnBrk="0" hangingPunct="1">
                        <a:defRPr sz="1800" kern="1200">
                          <a:solidFill>
                            <a:schemeClr val="tx1"/>
                          </a:solidFill>
                          <a:latin typeface="Crique Grotesk"/>
                        </a:defRPr>
                      </a:lvl4pPr>
                      <a:lvl5pPr marL="1828800" algn="l" defTabSz="914400" rtl="0" eaLnBrk="1" latinLnBrk="0" hangingPunct="1">
                        <a:defRPr sz="1800" kern="1200">
                          <a:solidFill>
                            <a:schemeClr val="tx1"/>
                          </a:solidFill>
                          <a:latin typeface="Crique Grotesk"/>
                        </a:defRPr>
                      </a:lvl5pPr>
                      <a:lvl6pPr marL="2286000" algn="l" defTabSz="914400" rtl="0" eaLnBrk="1" latinLnBrk="0" hangingPunct="1">
                        <a:defRPr sz="1800" kern="1200">
                          <a:solidFill>
                            <a:schemeClr val="tx1"/>
                          </a:solidFill>
                          <a:latin typeface="Crique Grotesk"/>
                        </a:defRPr>
                      </a:lvl6pPr>
                      <a:lvl7pPr marL="2743200" algn="l" defTabSz="914400" rtl="0" eaLnBrk="1" latinLnBrk="0" hangingPunct="1">
                        <a:defRPr sz="1800" kern="1200">
                          <a:solidFill>
                            <a:schemeClr val="tx1"/>
                          </a:solidFill>
                          <a:latin typeface="Crique Grotesk"/>
                        </a:defRPr>
                      </a:lvl7pPr>
                      <a:lvl8pPr marL="3200400" algn="l" defTabSz="914400" rtl="0" eaLnBrk="1" latinLnBrk="0" hangingPunct="1">
                        <a:defRPr sz="1800" kern="1200">
                          <a:solidFill>
                            <a:schemeClr val="tx1"/>
                          </a:solidFill>
                          <a:latin typeface="Crique Grotesk"/>
                        </a:defRPr>
                      </a:lvl8pPr>
                      <a:lvl9pPr marL="3657600" algn="l" defTabSz="914400" rtl="0" eaLnBrk="1" latinLnBrk="0" hangingPunct="1">
                        <a:defRPr sz="1800" kern="1200">
                          <a:solidFill>
                            <a:schemeClr val="tx1"/>
                          </a:solidFill>
                          <a:latin typeface="Crique Grotesk"/>
                        </a:defRPr>
                      </a:lvl9pPr>
                    </a:lstStyle>
                    <a:p>
                      <a:pPr algn="r"/>
                      <a:r>
                        <a:rPr lang="fr-CA" sz="1200" dirty="0">
                          <a:solidFill>
                            <a:srgbClr val="993300"/>
                          </a:solidFill>
                          <a:effectLst/>
                          <a:latin typeface="Gill Sans MT" panose="020B0502020104020203" pitchFamily="34" charset="0"/>
                        </a:rPr>
                        <a:t>68,3</a:t>
                      </a:r>
                      <a:endParaRPr lang="fr-CA" sz="1200" dirty="0">
                        <a:solidFill>
                          <a:srgbClr val="4E4484"/>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4079365597"/>
                  </a:ext>
                </a:extLst>
              </a:tr>
            </a:tbl>
          </a:graphicData>
        </a:graphic>
      </p:graphicFrame>
      <p:sp>
        <p:nvSpPr>
          <p:cNvPr id="15" name="Rectangle 14">
            <a:extLst>
              <a:ext uri="{FF2B5EF4-FFF2-40B4-BE49-F238E27FC236}">
                <a16:creationId xmlns:a16="http://schemas.microsoft.com/office/drawing/2014/main" id="{9FFBB8A0-8470-4142-8D59-A20F100116F1}"/>
              </a:ext>
            </a:extLst>
          </p:cNvPr>
          <p:cNvSpPr/>
          <p:nvPr/>
        </p:nvSpPr>
        <p:spPr>
          <a:xfrm>
            <a:off x="469853" y="2131947"/>
            <a:ext cx="4185047" cy="830997"/>
          </a:xfrm>
          <a:prstGeom prst="rect">
            <a:avLst/>
          </a:prstGeom>
        </p:spPr>
        <p:txBody>
          <a:bodyPr wrap="square">
            <a:spAutoFit/>
          </a:bodyPr>
          <a:lstStyle/>
          <a:p>
            <a:pPr algn="ctr" defTabSz="685800">
              <a:spcAft>
                <a:spcPts val="450"/>
              </a:spcAft>
            </a:pPr>
            <a:r>
              <a:rPr lang="fr-CA" sz="1600" b="1" dirty="0">
                <a:solidFill>
                  <a:prstClr val="black"/>
                </a:solidFill>
                <a:latin typeface="Gill Sans MT" panose="020B0502020104020203" pitchFamily="34" charset="0"/>
                <a:ea typeface="Times New Roman" panose="02020603050405020304" pitchFamily="18" charset="0"/>
              </a:rPr>
              <a:t>Représentation de la formation et de l'intégration en emploi des futurs enseignants</a:t>
            </a:r>
          </a:p>
        </p:txBody>
      </p:sp>
      <p:sp>
        <p:nvSpPr>
          <p:cNvPr id="16" name="Rectangle 15">
            <a:extLst>
              <a:ext uri="{FF2B5EF4-FFF2-40B4-BE49-F238E27FC236}">
                <a16:creationId xmlns:a16="http://schemas.microsoft.com/office/drawing/2014/main" id="{2E7F5BF4-C5B5-E849-A7F9-8C032FBDD92C}"/>
              </a:ext>
            </a:extLst>
          </p:cNvPr>
          <p:cNvSpPr/>
          <p:nvPr/>
        </p:nvSpPr>
        <p:spPr>
          <a:xfrm>
            <a:off x="4864076" y="2131947"/>
            <a:ext cx="3994174" cy="4365298"/>
          </a:xfrm>
          <a:prstGeom prst="rect">
            <a:avLst/>
          </a:prstGeom>
        </p:spPr>
        <p:txBody>
          <a:bodyPr wrap="square">
            <a:spAutoFit/>
          </a:bodyPr>
          <a:lstStyle/>
          <a:p>
            <a:pPr marL="460772" lvl="2" indent="-257175">
              <a:lnSpc>
                <a:spcPct val="120000"/>
              </a:lnSpc>
              <a:spcBef>
                <a:spcPts val="600"/>
              </a:spcBef>
              <a:spcAft>
                <a:spcPts val="450"/>
              </a:spcAft>
              <a:buClr>
                <a:schemeClr val="bg1">
                  <a:lumMod val="65000"/>
                </a:schemeClr>
              </a:buClr>
              <a:buSzPct val="90000"/>
              <a:buFont typeface="Wingdings" pitchFamily="2" charset="2"/>
              <a:buChar char=""/>
            </a:pPr>
            <a:r>
              <a:rPr lang="fr-CA" sz="1875" dirty="0">
                <a:latin typeface="Gill Sans MT" panose="020B0502020104020203" pitchFamily="34" charset="0"/>
              </a:rPr>
              <a:t>50 % des étudiants en formation à l’enseignement souhaitent travailler au CSS de Rouyn-Noranda et 36,5 % au CSS de l’Or-et-des-Bois. </a:t>
            </a:r>
          </a:p>
          <a:p>
            <a:pPr marL="460772" lvl="2" indent="-257175">
              <a:lnSpc>
                <a:spcPct val="120000"/>
              </a:lnSpc>
              <a:spcBef>
                <a:spcPts val="600"/>
              </a:spcBef>
              <a:spcAft>
                <a:spcPts val="450"/>
              </a:spcAft>
              <a:buClr>
                <a:schemeClr val="bg1">
                  <a:lumMod val="65000"/>
                </a:schemeClr>
              </a:buClr>
              <a:buSzPct val="90000"/>
              <a:buFont typeface="Wingdings" pitchFamily="2" charset="2"/>
              <a:buChar char=""/>
            </a:pPr>
            <a:r>
              <a:rPr lang="fr-CA" sz="1875" dirty="0">
                <a:latin typeface="Gill Sans MT" panose="020B0502020104020203" pitchFamily="34" charset="0"/>
              </a:rPr>
              <a:t>Les CSS du Lac-Témiscamingue et de Nord-du-Québec sont ceux qui risquent d’attirer le moins de nouveaux enseignants et de devoir se tourner majoritairement vers le recrutement en dehors de la région.  </a:t>
            </a:r>
          </a:p>
        </p:txBody>
      </p:sp>
    </p:spTree>
    <p:extLst>
      <p:ext uri="{BB962C8B-B14F-4D97-AF65-F5344CB8AC3E}">
        <p14:creationId xmlns:p14="http://schemas.microsoft.com/office/powerpoint/2010/main" val="455433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186322C-FCC0-404D-81D7-0E5923AAC457}"/>
              </a:ext>
            </a:extLst>
          </p:cNvPr>
          <p:cNvSpPr>
            <a:spLocks noGrp="1"/>
          </p:cNvSpPr>
          <p:nvPr>
            <p:ph type="title"/>
            <p:custDataLst>
              <p:tags r:id="rId1"/>
            </p:custDataLst>
          </p:nvPr>
        </p:nvSpPr>
        <p:spPr/>
        <p:txBody>
          <a:bodyPr>
            <a:normAutofit fontScale="90000"/>
          </a:bodyPr>
          <a:lstStyle/>
          <a:p>
            <a:r>
              <a:rPr lang="fr-CA" b="1" dirty="0"/>
              <a:t>Statut d’emploi et insertion professionnelle</a:t>
            </a:r>
          </a:p>
        </p:txBody>
      </p:sp>
      <p:sp>
        <p:nvSpPr>
          <p:cNvPr id="7" name="Espace réservé du contenu 1">
            <a:extLst>
              <a:ext uri="{FF2B5EF4-FFF2-40B4-BE49-F238E27FC236}">
                <a16:creationId xmlns:a16="http://schemas.microsoft.com/office/drawing/2014/main" id="{15EF62D3-4D4A-D845-AD7E-00643A7E8C85}"/>
              </a:ext>
            </a:extLst>
          </p:cNvPr>
          <p:cNvSpPr txBox="1">
            <a:spLocks/>
          </p:cNvSpPr>
          <p:nvPr>
            <p:custDataLst>
              <p:tags r:id="rId2"/>
            </p:custDataLst>
          </p:nvPr>
        </p:nvSpPr>
        <p:spPr>
          <a:xfrm>
            <a:off x="99570" y="1999859"/>
            <a:ext cx="3979979" cy="4084725"/>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60772" lvl="2" indent="-257175"/>
            <a:r>
              <a:rPr lang="fr-CA" sz="1875" dirty="0">
                <a:solidFill>
                  <a:schemeClr val="tx1"/>
                </a:solidFill>
                <a:latin typeface="Gill Sans MT" panose="020B0502020104020203" pitchFamily="34" charset="0"/>
              </a:rPr>
              <a:t>Pas de portrait clair de la situation des enseignants à statut précaire dans la région, notamment ceux qui ne détiennent pas de brevet d’enseignement. </a:t>
            </a:r>
          </a:p>
          <a:p>
            <a:pPr marL="460772" lvl="2" indent="-257175"/>
            <a:r>
              <a:rPr lang="fr-CA" sz="1875" dirty="0">
                <a:solidFill>
                  <a:schemeClr val="tx1"/>
                </a:solidFill>
                <a:latin typeface="Gill Sans MT" panose="020B0502020104020203" pitchFamily="34" charset="0"/>
              </a:rPr>
              <a:t>Des données supplémentaires seront nécessaires pour mieux comprendre les défis particuliers auxquels ils font face, notamment en début de carrière.</a:t>
            </a:r>
          </a:p>
          <a:p>
            <a:pPr marL="460772" lvl="2" indent="-257175"/>
            <a:r>
              <a:rPr lang="fr-CA" sz="1875" dirty="0">
                <a:solidFill>
                  <a:schemeClr val="tx1"/>
                </a:solidFill>
                <a:latin typeface="Gill Sans MT" panose="020B0502020104020203" pitchFamily="34" charset="0"/>
              </a:rPr>
              <a:t>L’accès à des programmes d’insertion professionnelle reste très limité.  </a:t>
            </a:r>
          </a:p>
          <a:p>
            <a:pPr marL="0" indent="0">
              <a:buNone/>
            </a:pPr>
            <a:endParaRPr lang="fr-CA" sz="1875" dirty="0">
              <a:solidFill>
                <a:schemeClr val="tx1"/>
              </a:solidFill>
              <a:latin typeface="Gill Sans MT" panose="020B0502020104020203" pitchFamily="34" charset="0"/>
            </a:endParaRPr>
          </a:p>
        </p:txBody>
      </p:sp>
      <p:sp>
        <p:nvSpPr>
          <p:cNvPr id="8" name="Espace réservé du texte 3">
            <a:extLst>
              <a:ext uri="{FF2B5EF4-FFF2-40B4-BE49-F238E27FC236}">
                <a16:creationId xmlns:a16="http://schemas.microsoft.com/office/drawing/2014/main" id="{57C9B0D4-5348-314B-900F-185E17DE0050}"/>
              </a:ext>
            </a:extLst>
          </p:cNvPr>
          <p:cNvSpPr txBox="1">
            <a:spLocks/>
          </p:cNvSpPr>
          <p:nvPr>
            <p:custDataLst>
              <p:tags r:id="rId3"/>
            </p:custDataLst>
          </p:nvPr>
        </p:nvSpPr>
        <p:spPr>
          <a:xfrm>
            <a:off x="4846126" y="1760682"/>
            <a:ext cx="3979979" cy="789037"/>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0" indent="0" algn="ctr">
              <a:buNone/>
            </a:pPr>
            <a:r>
              <a:rPr lang="fr-CA" sz="1650" dirty="0">
                <a:latin typeface="Gill Sans MT" panose="020B0502020104020203" pitchFamily="34" charset="0"/>
              </a:rPr>
              <a:t>Avez-vous eu accès à un programme d’insertion professionnelle à votre entrée dans la profession enseignante? </a:t>
            </a:r>
          </a:p>
        </p:txBody>
      </p:sp>
      <p:graphicFrame>
        <p:nvGraphicFramePr>
          <p:cNvPr id="9" name="Espace réservé du graphique 2">
            <a:extLst>
              <a:ext uri="{FF2B5EF4-FFF2-40B4-BE49-F238E27FC236}">
                <a16:creationId xmlns:a16="http://schemas.microsoft.com/office/drawing/2014/main" id="{38AC5245-9C04-C54D-90D1-BEFD5F5B43DC}"/>
              </a:ext>
            </a:extLst>
          </p:cNvPr>
          <p:cNvGraphicFramePr>
            <a:graphicFrameLocks/>
          </p:cNvGraphicFramePr>
          <p:nvPr>
            <p:custDataLst>
              <p:tags r:id="rId4"/>
            </p:custDataLst>
            <p:extLst>
              <p:ext uri="{D42A27DB-BD31-4B8C-83A1-F6EECF244321}">
                <p14:modId xmlns:p14="http://schemas.microsoft.com/office/powerpoint/2010/main" val="3290274092"/>
              </p:ext>
            </p:extLst>
          </p:nvPr>
        </p:nvGraphicFramePr>
        <p:xfrm>
          <a:off x="4184542" y="2621614"/>
          <a:ext cx="4752538" cy="3151721"/>
        </p:xfrm>
        <a:graphic>
          <a:graphicData uri="http://schemas.openxmlformats.org/drawingml/2006/chart">
            <c:chart xmlns:c="http://schemas.openxmlformats.org/drawingml/2006/chart" xmlns:r="http://schemas.openxmlformats.org/officeDocument/2006/relationships" r:id="rId14"/>
          </a:graphicData>
        </a:graphic>
      </p:graphicFrame>
      <p:sp>
        <p:nvSpPr>
          <p:cNvPr id="11" name="TextBox 21">
            <a:extLst>
              <a:ext uri="{FF2B5EF4-FFF2-40B4-BE49-F238E27FC236}">
                <a16:creationId xmlns:a16="http://schemas.microsoft.com/office/drawing/2014/main" id="{D05F823A-9C4E-A94F-860B-B6055C6B315E}"/>
              </a:ext>
            </a:extLst>
          </p:cNvPr>
          <p:cNvSpPr txBox="1"/>
          <p:nvPr>
            <p:custDataLst>
              <p:tags r:id="rId5"/>
            </p:custDataLst>
          </p:nvPr>
        </p:nvSpPr>
        <p:spPr>
          <a:xfrm>
            <a:off x="5262563" y="7116938"/>
            <a:ext cx="912109" cy="300082"/>
          </a:xfrm>
          <a:prstGeom prst="rect">
            <a:avLst/>
          </a:prstGeom>
          <a:noFill/>
        </p:spPr>
        <p:txBody>
          <a:bodyPr wrap="none" rtlCol="0">
            <a:spAutoFit/>
          </a:bodyPr>
          <a:lstStyle/>
          <a:p>
            <a:pPr defTabSz="685800"/>
            <a:r>
              <a:rPr lang="en-US" sz="1350" b="1" dirty="0">
                <a:solidFill>
                  <a:prstClr val="black"/>
                </a:solidFill>
                <a:latin typeface="Crique Grotesk"/>
              </a:rPr>
              <a:t>Directions</a:t>
            </a:r>
          </a:p>
        </p:txBody>
      </p:sp>
      <p:sp>
        <p:nvSpPr>
          <p:cNvPr id="12" name="Rectangle 11">
            <a:extLst>
              <a:ext uri="{FF2B5EF4-FFF2-40B4-BE49-F238E27FC236}">
                <a16:creationId xmlns:a16="http://schemas.microsoft.com/office/drawing/2014/main" id="{E3CA1062-15FD-7F4B-981D-87A9D08EF57F}"/>
              </a:ext>
            </a:extLst>
          </p:cNvPr>
          <p:cNvSpPr/>
          <p:nvPr>
            <p:custDataLst>
              <p:tags r:id="rId6"/>
            </p:custDataLst>
          </p:nvPr>
        </p:nvSpPr>
        <p:spPr>
          <a:xfrm>
            <a:off x="5659458" y="5798834"/>
            <a:ext cx="285750" cy="285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rique Grotesk"/>
            </a:endParaRPr>
          </a:p>
        </p:txBody>
      </p:sp>
      <p:sp>
        <p:nvSpPr>
          <p:cNvPr id="13" name="Rectangle 12">
            <a:extLst>
              <a:ext uri="{FF2B5EF4-FFF2-40B4-BE49-F238E27FC236}">
                <a16:creationId xmlns:a16="http://schemas.microsoft.com/office/drawing/2014/main" id="{F1C74BED-6A11-8842-BC75-0D691E1378DC}"/>
              </a:ext>
            </a:extLst>
          </p:cNvPr>
          <p:cNvSpPr/>
          <p:nvPr>
            <p:custDataLst>
              <p:tags r:id="rId7"/>
            </p:custDataLst>
          </p:nvPr>
        </p:nvSpPr>
        <p:spPr>
          <a:xfrm>
            <a:off x="5659458" y="6122229"/>
            <a:ext cx="285750" cy="285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rique Grotesk"/>
            </a:endParaRPr>
          </a:p>
        </p:txBody>
      </p:sp>
      <p:sp>
        <p:nvSpPr>
          <p:cNvPr id="17" name="Rectangle 16">
            <a:extLst>
              <a:ext uri="{FF2B5EF4-FFF2-40B4-BE49-F238E27FC236}">
                <a16:creationId xmlns:a16="http://schemas.microsoft.com/office/drawing/2014/main" id="{A3DD2055-2F45-714E-9048-20D140BF2C2C}"/>
              </a:ext>
            </a:extLst>
          </p:cNvPr>
          <p:cNvSpPr/>
          <p:nvPr>
            <p:custDataLst>
              <p:tags r:id="rId8"/>
            </p:custDataLst>
          </p:nvPr>
        </p:nvSpPr>
        <p:spPr>
          <a:xfrm>
            <a:off x="5659458" y="6446646"/>
            <a:ext cx="285750" cy="285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rique Grotesk"/>
            </a:endParaRPr>
          </a:p>
        </p:txBody>
      </p:sp>
      <p:sp>
        <p:nvSpPr>
          <p:cNvPr id="18" name="TextBox 21">
            <a:extLst>
              <a:ext uri="{FF2B5EF4-FFF2-40B4-BE49-F238E27FC236}">
                <a16:creationId xmlns:a16="http://schemas.microsoft.com/office/drawing/2014/main" id="{B4444D33-496D-C346-9027-9D1645DD1D3C}"/>
              </a:ext>
            </a:extLst>
          </p:cNvPr>
          <p:cNvSpPr txBox="1"/>
          <p:nvPr>
            <p:custDataLst>
              <p:tags r:id="rId9"/>
            </p:custDataLst>
          </p:nvPr>
        </p:nvSpPr>
        <p:spPr>
          <a:xfrm>
            <a:off x="5972179" y="6444449"/>
            <a:ext cx="1021177" cy="300082"/>
          </a:xfrm>
          <a:prstGeom prst="rect">
            <a:avLst/>
          </a:prstGeom>
          <a:noFill/>
        </p:spPr>
        <p:txBody>
          <a:bodyPr wrap="none" rtlCol="0">
            <a:spAutoFit/>
          </a:bodyPr>
          <a:lstStyle/>
          <a:p>
            <a:pPr defTabSz="685800"/>
            <a:r>
              <a:rPr lang="en-US" sz="1350" b="1" dirty="0">
                <a:solidFill>
                  <a:prstClr val="black"/>
                </a:solidFill>
                <a:latin typeface="Gill Sans MT" panose="020B0502020104020203" pitchFamily="34" charset="0"/>
              </a:rPr>
              <a:t>Directions</a:t>
            </a:r>
          </a:p>
        </p:txBody>
      </p:sp>
      <p:sp>
        <p:nvSpPr>
          <p:cNvPr id="19" name="TextBox 20">
            <a:extLst>
              <a:ext uri="{FF2B5EF4-FFF2-40B4-BE49-F238E27FC236}">
                <a16:creationId xmlns:a16="http://schemas.microsoft.com/office/drawing/2014/main" id="{665564A6-274E-8341-BAE5-B7BBD6133DBC}"/>
              </a:ext>
            </a:extLst>
          </p:cNvPr>
          <p:cNvSpPr txBox="1"/>
          <p:nvPr>
            <p:custDataLst>
              <p:tags r:id="rId10"/>
            </p:custDataLst>
          </p:nvPr>
        </p:nvSpPr>
        <p:spPr>
          <a:xfrm>
            <a:off x="5972178" y="6118869"/>
            <a:ext cx="3153427" cy="300082"/>
          </a:xfrm>
          <a:prstGeom prst="rect">
            <a:avLst/>
          </a:prstGeom>
          <a:noFill/>
        </p:spPr>
        <p:txBody>
          <a:bodyPr wrap="none" rtlCol="0">
            <a:spAutoFit/>
          </a:bodyPr>
          <a:lstStyle/>
          <a:p>
            <a:pPr defTabSz="685800"/>
            <a:r>
              <a:rPr lang="en-US" sz="1350" b="1" dirty="0" err="1">
                <a:solidFill>
                  <a:prstClr val="black"/>
                </a:solidFill>
                <a:latin typeface="Gill Sans MT" panose="020B0502020104020203" pitchFamily="34" charset="0"/>
              </a:rPr>
              <a:t>Enseignants</a:t>
            </a:r>
            <a:r>
              <a:rPr lang="en-US" sz="1350" b="1" dirty="0">
                <a:solidFill>
                  <a:prstClr val="black"/>
                </a:solidFill>
                <a:latin typeface="Gill Sans MT" panose="020B0502020104020203" pitchFamily="34" charset="0"/>
              </a:rPr>
              <a:t> non </a:t>
            </a:r>
            <a:r>
              <a:rPr lang="en-US" sz="1350" b="1" dirty="0" err="1">
                <a:solidFill>
                  <a:prstClr val="black"/>
                </a:solidFill>
                <a:latin typeface="Gill Sans MT" panose="020B0502020104020203" pitchFamily="34" charset="0"/>
              </a:rPr>
              <a:t>légalement</a:t>
            </a:r>
            <a:r>
              <a:rPr lang="en-US" sz="1350" b="1" dirty="0">
                <a:solidFill>
                  <a:prstClr val="black"/>
                </a:solidFill>
                <a:latin typeface="Gill Sans MT" panose="020B0502020104020203" pitchFamily="34" charset="0"/>
              </a:rPr>
              <a:t> </a:t>
            </a:r>
            <a:r>
              <a:rPr lang="en-US" sz="1350" b="1" dirty="0" err="1">
                <a:solidFill>
                  <a:prstClr val="black"/>
                </a:solidFill>
                <a:latin typeface="Gill Sans MT" panose="020B0502020104020203" pitchFamily="34" charset="0"/>
              </a:rPr>
              <a:t>qualifiés</a:t>
            </a:r>
            <a:endParaRPr lang="en-US" sz="1350" b="1" dirty="0">
              <a:solidFill>
                <a:prstClr val="black"/>
              </a:solidFill>
              <a:latin typeface="Gill Sans MT" panose="020B0502020104020203" pitchFamily="34" charset="0"/>
            </a:endParaRPr>
          </a:p>
        </p:txBody>
      </p:sp>
      <p:sp>
        <p:nvSpPr>
          <p:cNvPr id="20" name="TextBox 19">
            <a:extLst>
              <a:ext uri="{FF2B5EF4-FFF2-40B4-BE49-F238E27FC236}">
                <a16:creationId xmlns:a16="http://schemas.microsoft.com/office/drawing/2014/main" id="{92626B27-FA90-564F-8AE6-C45A5ED99F48}"/>
              </a:ext>
            </a:extLst>
          </p:cNvPr>
          <p:cNvSpPr txBox="1"/>
          <p:nvPr>
            <p:custDataLst>
              <p:tags r:id="rId11"/>
            </p:custDataLst>
          </p:nvPr>
        </p:nvSpPr>
        <p:spPr>
          <a:xfrm>
            <a:off x="5972178" y="5845230"/>
            <a:ext cx="1144865" cy="300082"/>
          </a:xfrm>
          <a:prstGeom prst="rect">
            <a:avLst/>
          </a:prstGeom>
          <a:noFill/>
        </p:spPr>
        <p:txBody>
          <a:bodyPr wrap="none" rtlCol="0">
            <a:spAutoFit/>
          </a:bodyPr>
          <a:lstStyle/>
          <a:p>
            <a:pPr defTabSz="685800"/>
            <a:r>
              <a:rPr lang="en-US" sz="1350" b="1" dirty="0" err="1">
                <a:solidFill>
                  <a:prstClr val="black"/>
                </a:solidFill>
                <a:latin typeface="Gill Sans MT" panose="020B0502020104020203" pitchFamily="34" charset="0"/>
              </a:rPr>
              <a:t>Enseignants</a:t>
            </a:r>
            <a:endParaRPr lang="en-US" sz="1350" b="1" dirty="0">
              <a:solidFill>
                <a:prstClr val="black"/>
              </a:solidFill>
              <a:latin typeface="Gill Sans MT" panose="020B0502020104020203" pitchFamily="34" charset="0"/>
            </a:endParaRPr>
          </a:p>
        </p:txBody>
      </p:sp>
    </p:spTree>
    <p:extLst>
      <p:ext uri="{BB962C8B-B14F-4D97-AF65-F5344CB8AC3E}">
        <p14:creationId xmlns:p14="http://schemas.microsoft.com/office/powerpoint/2010/main" val="2468830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fontScale="90000"/>
          </a:bodyPr>
          <a:lstStyle/>
          <a:p>
            <a:r>
              <a:rPr lang="en-US" b="1" dirty="0"/>
              <a:t>RÉSULTATS</a:t>
            </a:r>
            <a:r>
              <a:rPr lang="en-US" dirty="0"/>
              <a:t> - </a:t>
            </a:r>
            <a:r>
              <a:rPr lang="en-US" dirty="0" err="1"/>
              <a:t>Mobilité</a:t>
            </a:r>
            <a:r>
              <a:rPr lang="en-US" dirty="0"/>
              <a:t> des </a:t>
            </a:r>
            <a:r>
              <a:rPr lang="en-US" dirty="0" err="1"/>
              <a:t>enseignants</a:t>
            </a:r>
            <a:endParaRPr lang="en-US" dirty="0"/>
          </a:p>
        </p:txBody>
      </p:sp>
      <p:sp>
        <p:nvSpPr>
          <p:cNvPr id="25" name="Text Placeholder 9">
            <a:extLst>
              <a:ext uri="{FF2B5EF4-FFF2-40B4-BE49-F238E27FC236}">
                <a16:creationId xmlns:a16="http://schemas.microsoft.com/office/drawing/2014/main" id="{84673884-312C-6C42-8FA1-77A9FBA168A7}"/>
              </a:ext>
            </a:extLst>
          </p:cNvPr>
          <p:cNvSpPr>
            <a:spLocks noGrp="1"/>
          </p:cNvSpPr>
          <p:nvPr>
            <p:ph type="body" idx="4294967295"/>
          </p:nvPr>
        </p:nvSpPr>
        <p:spPr>
          <a:xfrm>
            <a:off x="407287" y="2300806"/>
            <a:ext cx="3557588" cy="2184400"/>
          </a:xfrm>
        </p:spPr>
        <p:txBody>
          <a:bodyPr>
            <a:normAutofit/>
          </a:bodyPr>
          <a:lstStyle/>
          <a:p>
            <a:pPr marL="214313" indent="-214313">
              <a:lnSpc>
                <a:spcPct val="70000"/>
              </a:lnSpc>
              <a:buFont typeface="Wingdings" pitchFamily="2" charset="2"/>
              <a:buChar char="Ø"/>
            </a:pPr>
            <a:r>
              <a:rPr lang="fr-FR" sz="1650" dirty="0">
                <a:latin typeface="Gill Sans MT" panose="020B0502020104020203" pitchFamily="34" charset="0"/>
              </a:rPr>
              <a:t>Malgré la proximité avec l’Ontario, peu d’enseignants ont déjà travaillé dans une autre province du Canada.  </a:t>
            </a:r>
          </a:p>
          <a:p>
            <a:pPr marL="214313" indent="-214313">
              <a:lnSpc>
                <a:spcPct val="70000"/>
              </a:lnSpc>
              <a:buFont typeface="Wingdings" pitchFamily="2" charset="2"/>
              <a:buChar char="Ø"/>
            </a:pPr>
            <a:r>
              <a:rPr lang="fr-FR" sz="1650" dirty="0">
                <a:latin typeface="Gill Sans MT" panose="020B0502020104020203" pitchFamily="34" charset="0"/>
              </a:rPr>
              <a:t>La majorité des enseignants ont toujours travaillé dans la région de l’Abitibi-Témiscamingue ou du Nord-du-Québec. </a:t>
            </a:r>
          </a:p>
        </p:txBody>
      </p:sp>
      <p:sp>
        <p:nvSpPr>
          <p:cNvPr id="6" name="Espace réservé du texte 5">
            <a:extLst>
              <a:ext uri="{FF2B5EF4-FFF2-40B4-BE49-F238E27FC236}">
                <a16:creationId xmlns:a16="http://schemas.microsoft.com/office/drawing/2014/main" id="{F53C0A46-BC43-084C-BE60-956003E2A760}"/>
              </a:ext>
            </a:extLst>
          </p:cNvPr>
          <p:cNvSpPr>
            <a:spLocks noGrp="1"/>
          </p:cNvSpPr>
          <p:nvPr>
            <p:ph type="body" idx="4294967295"/>
          </p:nvPr>
        </p:nvSpPr>
        <p:spPr>
          <a:xfrm>
            <a:off x="3964875" y="1837914"/>
            <a:ext cx="4492625" cy="715962"/>
          </a:xfrm>
        </p:spPr>
        <p:txBody>
          <a:bodyPr>
            <a:normAutofit/>
          </a:bodyPr>
          <a:lstStyle/>
          <a:p>
            <a:pPr marL="11906" indent="0" algn="ctr">
              <a:buNone/>
            </a:pPr>
            <a:r>
              <a:rPr lang="fr-CA" sz="1400" b="1" dirty="0">
                <a:latin typeface="Gill Sans MT" panose="020B0502020104020203" pitchFamily="34" charset="0"/>
              </a:rPr>
              <a:t>Avez-vous déjà travaillé dans une autre commission scolaire que celle qui vous emploie présentement? </a:t>
            </a:r>
          </a:p>
        </p:txBody>
      </p:sp>
      <p:graphicFrame>
        <p:nvGraphicFramePr>
          <p:cNvPr id="15" name="Espace réservé du graphique 21">
            <a:extLst>
              <a:ext uri="{FF2B5EF4-FFF2-40B4-BE49-F238E27FC236}">
                <a16:creationId xmlns:a16="http://schemas.microsoft.com/office/drawing/2014/main" id="{E1B75BC2-CB32-1749-A8EA-03A8272379E7}"/>
              </a:ext>
            </a:extLst>
          </p:cNvPr>
          <p:cNvGraphicFramePr>
            <a:graphicFrameLocks noGrp="1"/>
          </p:cNvGraphicFramePr>
          <p:nvPr>
            <p:ph type="chart" sz="quarter" idx="4294967295"/>
            <p:extLst>
              <p:ext uri="{D42A27DB-BD31-4B8C-83A1-F6EECF244321}">
                <p14:modId xmlns:p14="http://schemas.microsoft.com/office/powerpoint/2010/main" val="3009493094"/>
              </p:ext>
            </p:extLst>
          </p:nvPr>
        </p:nvGraphicFramePr>
        <p:xfrm>
          <a:off x="3964874" y="1931831"/>
          <a:ext cx="5179125" cy="4507606"/>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p:cNvSpPr/>
          <p:nvPr/>
        </p:nvSpPr>
        <p:spPr>
          <a:xfrm>
            <a:off x="431214" y="4318178"/>
            <a:ext cx="285750" cy="285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Rectangle 17"/>
          <p:cNvSpPr/>
          <p:nvPr/>
        </p:nvSpPr>
        <p:spPr>
          <a:xfrm>
            <a:off x="431214" y="4732516"/>
            <a:ext cx="285750" cy="285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ectangle 18"/>
          <p:cNvSpPr/>
          <p:nvPr/>
        </p:nvSpPr>
        <p:spPr>
          <a:xfrm>
            <a:off x="431214" y="5146853"/>
            <a:ext cx="285750" cy="285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TextBox 19"/>
          <p:cNvSpPr txBox="1"/>
          <p:nvPr/>
        </p:nvSpPr>
        <p:spPr>
          <a:xfrm>
            <a:off x="916989" y="4315410"/>
            <a:ext cx="522900" cy="292388"/>
          </a:xfrm>
          <a:prstGeom prst="rect">
            <a:avLst/>
          </a:prstGeom>
          <a:noFill/>
        </p:spPr>
        <p:txBody>
          <a:bodyPr wrap="none" rtlCol="0">
            <a:spAutoFit/>
          </a:bodyPr>
          <a:lstStyle/>
          <a:p>
            <a:r>
              <a:rPr lang="en-US" sz="1300" b="1" dirty="0">
                <a:latin typeface="Gill Sans MT" panose="020B0502020104020203" pitchFamily="34" charset="0"/>
              </a:rPr>
              <a:t>Non</a:t>
            </a:r>
          </a:p>
        </p:txBody>
      </p:sp>
      <p:sp>
        <p:nvSpPr>
          <p:cNvPr id="21" name="TextBox 20"/>
          <p:cNvSpPr txBox="1"/>
          <p:nvPr/>
        </p:nvSpPr>
        <p:spPr>
          <a:xfrm>
            <a:off x="916990" y="4662105"/>
            <a:ext cx="3254375" cy="507831"/>
          </a:xfrm>
          <a:prstGeom prst="rect">
            <a:avLst/>
          </a:prstGeom>
          <a:noFill/>
        </p:spPr>
        <p:txBody>
          <a:bodyPr wrap="square" rtlCol="0">
            <a:spAutoFit/>
          </a:bodyPr>
          <a:lstStyle/>
          <a:p>
            <a:r>
              <a:rPr lang="en-US" sz="1300" b="1" dirty="0" err="1">
                <a:latin typeface="Gill Sans MT" panose="020B0502020104020203" pitchFamily="34" charset="0"/>
              </a:rPr>
              <a:t>Oui</a:t>
            </a:r>
            <a:r>
              <a:rPr lang="en-US" sz="1300" b="1" dirty="0">
                <a:latin typeface="Gill Sans MT" panose="020B0502020104020203" pitchFamily="34" charset="0"/>
              </a:rPr>
              <a:t>, </a:t>
            </a:r>
            <a:r>
              <a:rPr lang="en-US" sz="1300" b="1" dirty="0" err="1">
                <a:latin typeface="Gill Sans MT" panose="020B0502020104020203" pitchFamily="34" charset="0"/>
              </a:rPr>
              <a:t>dans</a:t>
            </a:r>
            <a:r>
              <a:rPr lang="en-US" sz="1300" b="1" dirty="0">
                <a:latin typeface="Gill Sans MT" panose="020B0502020104020203" pitchFamily="34" charset="0"/>
              </a:rPr>
              <a:t> </a:t>
            </a:r>
            <a:r>
              <a:rPr lang="en-US" sz="1300" b="1" dirty="0" err="1">
                <a:latin typeface="Gill Sans MT" panose="020B0502020104020203" pitchFamily="34" charset="0"/>
              </a:rPr>
              <a:t>une</a:t>
            </a:r>
            <a:r>
              <a:rPr lang="en-US" sz="1300" b="1" dirty="0">
                <a:latin typeface="Gill Sans MT" panose="020B0502020104020203" pitchFamily="34" charset="0"/>
              </a:rPr>
              <a:t> </a:t>
            </a:r>
            <a:r>
              <a:rPr lang="en-US" sz="1300" b="1" dirty="0" err="1">
                <a:latin typeface="Gill Sans MT" panose="020B0502020104020203" pitchFamily="34" charset="0"/>
              </a:rPr>
              <a:t>autre</a:t>
            </a:r>
            <a:r>
              <a:rPr lang="en-US" sz="1300" b="1" dirty="0">
                <a:latin typeface="Gill Sans MT" panose="020B0502020104020203" pitchFamily="34" charset="0"/>
              </a:rPr>
              <a:t> commission </a:t>
            </a:r>
            <a:r>
              <a:rPr lang="en-US" sz="1300" b="1" dirty="0" err="1">
                <a:latin typeface="Gill Sans MT" panose="020B0502020104020203" pitchFamily="34" charset="0"/>
              </a:rPr>
              <a:t>scolaire</a:t>
            </a:r>
            <a:r>
              <a:rPr lang="en-US" sz="1300" b="1" dirty="0">
                <a:latin typeface="Gill Sans MT" panose="020B0502020104020203" pitchFamily="34" charset="0"/>
              </a:rPr>
              <a:t> de la </a:t>
            </a:r>
            <a:r>
              <a:rPr lang="en-US" sz="1300" b="1" dirty="0" err="1">
                <a:latin typeface="Gill Sans MT" panose="020B0502020104020203" pitchFamily="34" charset="0"/>
              </a:rPr>
              <a:t>région</a:t>
            </a:r>
            <a:endParaRPr lang="en-US" sz="1300" b="1" dirty="0">
              <a:latin typeface="Gill Sans MT" panose="020B0502020104020203" pitchFamily="34" charset="0"/>
            </a:endParaRPr>
          </a:p>
        </p:txBody>
      </p:sp>
      <p:sp>
        <p:nvSpPr>
          <p:cNvPr id="22" name="TextBox 21"/>
          <p:cNvSpPr txBox="1"/>
          <p:nvPr/>
        </p:nvSpPr>
        <p:spPr>
          <a:xfrm>
            <a:off x="916989" y="5150842"/>
            <a:ext cx="4363502" cy="300082"/>
          </a:xfrm>
          <a:prstGeom prst="rect">
            <a:avLst/>
          </a:prstGeom>
          <a:noFill/>
        </p:spPr>
        <p:txBody>
          <a:bodyPr wrap="none" rtlCol="0">
            <a:spAutoFit/>
          </a:bodyPr>
          <a:lstStyle/>
          <a:p>
            <a:r>
              <a:rPr lang="en-US" sz="1300" b="1" dirty="0" err="1">
                <a:latin typeface="Gill Sans MT" panose="020B0502020104020203" pitchFamily="34" charset="0"/>
              </a:rPr>
              <a:t>Oui</a:t>
            </a:r>
            <a:r>
              <a:rPr lang="en-US" sz="1300" b="1" dirty="0">
                <a:latin typeface="Gill Sans MT" panose="020B0502020104020203" pitchFamily="34" charset="0"/>
              </a:rPr>
              <a:t>, </a:t>
            </a:r>
            <a:r>
              <a:rPr lang="en-US" sz="1300" b="1" dirty="0" err="1">
                <a:latin typeface="Gill Sans MT" panose="020B0502020104020203" pitchFamily="34" charset="0"/>
              </a:rPr>
              <a:t>dans</a:t>
            </a:r>
            <a:r>
              <a:rPr lang="en-US" sz="1300" b="1" dirty="0">
                <a:latin typeface="Gill Sans MT" panose="020B0502020104020203" pitchFamily="34" charset="0"/>
              </a:rPr>
              <a:t> </a:t>
            </a:r>
            <a:r>
              <a:rPr lang="en-US" sz="1300" b="1" dirty="0" err="1">
                <a:latin typeface="Gill Sans MT" panose="020B0502020104020203" pitchFamily="34" charset="0"/>
              </a:rPr>
              <a:t>une</a:t>
            </a:r>
            <a:r>
              <a:rPr lang="en-US" sz="1300" b="1" dirty="0">
                <a:latin typeface="Gill Sans MT" panose="020B0502020104020203" pitchFamily="34" charset="0"/>
              </a:rPr>
              <a:t> </a:t>
            </a:r>
            <a:r>
              <a:rPr lang="en-US" sz="1300" b="1" dirty="0" err="1">
                <a:latin typeface="Gill Sans MT" panose="020B0502020104020203" pitchFamily="34" charset="0"/>
              </a:rPr>
              <a:t>autre</a:t>
            </a:r>
            <a:r>
              <a:rPr lang="en-US" sz="1300" b="1" dirty="0">
                <a:latin typeface="Gill Sans MT" panose="020B0502020104020203" pitchFamily="34" charset="0"/>
              </a:rPr>
              <a:t> commission </a:t>
            </a:r>
            <a:r>
              <a:rPr lang="en-US" sz="1300" b="1" dirty="0" err="1">
                <a:latin typeface="Gill Sans MT" panose="020B0502020104020203" pitchFamily="34" charset="0"/>
              </a:rPr>
              <a:t>scolaire</a:t>
            </a:r>
            <a:r>
              <a:rPr lang="en-US" sz="1300" b="1" dirty="0">
                <a:latin typeface="Gill Sans MT" panose="020B0502020104020203" pitchFamily="34" charset="0"/>
              </a:rPr>
              <a:t> du Québec</a:t>
            </a:r>
          </a:p>
        </p:txBody>
      </p:sp>
      <p:sp>
        <p:nvSpPr>
          <p:cNvPr id="16" name="Rectangle 15">
            <a:extLst>
              <a:ext uri="{FF2B5EF4-FFF2-40B4-BE49-F238E27FC236}">
                <a16:creationId xmlns:a16="http://schemas.microsoft.com/office/drawing/2014/main" id="{D1CC729B-02D4-0144-A0A2-48CD508E5C21}"/>
              </a:ext>
            </a:extLst>
          </p:cNvPr>
          <p:cNvSpPr/>
          <p:nvPr/>
        </p:nvSpPr>
        <p:spPr>
          <a:xfrm>
            <a:off x="431214" y="5531721"/>
            <a:ext cx="285750" cy="285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4" name="TextBox 21">
            <a:extLst>
              <a:ext uri="{FF2B5EF4-FFF2-40B4-BE49-F238E27FC236}">
                <a16:creationId xmlns:a16="http://schemas.microsoft.com/office/drawing/2014/main" id="{7C1AFA64-954B-DC43-B967-3A95E5570889}"/>
              </a:ext>
            </a:extLst>
          </p:cNvPr>
          <p:cNvSpPr txBox="1"/>
          <p:nvPr/>
        </p:nvSpPr>
        <p:spPr>
          <a:xfrm>
            <a:off x="916989" y="5556027"/>
            <a:ext cx="3286092" cy="292388"/>
          </a:xfrm>
          <a:prstGeom prst="rect">
            <a:avLst/>
          </a:prstGeom>
          <a:noFill/>
        </p:spPr>
        <p:txBody>
          <a:bodyPr wrap="none" rtlCol="0">
            <a:spAutoFit/>
          </a:bodyPr>
          <a:lstStyle/>
          <a:p>
            <a:r>
              <a:rPr lang="en-US" sz="1300" b="1" dirty="0" err="1">
                <a:latin typeface="Gill Sans MT" panose="020B0502020104020203" pitchFamily="34" charset="0"/>
              </a:rPr>
              <a:t>Oui</a:t>
            </a:r>
            <a:r>
              <a:rPr lang="en-US" sz="1300" b="1" dirty="0">
                <a:latin typeface="Gill Sans MT" panose="020B0502020104020203" pitchFamily="34" charset="0"/>
              </a:rPr>
              <a:t>, </a:t>
            </a:r>
            <a:r>
              <a:rPr lang="en-US" sz="1300" b="1" dirty="0" err="1">
                <a:latin typeface="Gill Sans MT" panose="020B0502020104020203" pitchFamily="34" charset="0"/>
              </a:rPr>
              <a:t>dans</a:t>
            </a:r>
            <a:r>
              <a:rPr lang="en-US" sz="1300" b="1" dirty="0">
                <a:latin typeface="Gill Sans MT" panose="020B0502020104020203" pitchFamily="34" charset="0"/>
              </a:rPr>
              <a:t> </a:t>
            </a:r>
            <a:r>
              <a:rPr lang="en-US" sz="1300" b="1" dirty="0" err="1">
                <a:latin typeface="Gill Sans MT" panose="020B0502020104020203" pitchFamily="34" charset="0"/>
              </a:rPr>
              <a:t>une</a:t>
            </a:r>
            <a:r>
              <a:rPr lang="en-US" sz="1300" b="1" dirty="0">
                <a:latin typeface="Gill Sans MT" panose="020B0502020104020203" pitchFamily="34" charset="0"/>
              </a:rPr>
              <a:t> </a:t>
            </a:r>
            <a:r>
              <a:rPr lang="en-US" sz="1300" b="1" dirty="0" err="1">
                <a:latin typeface="Gill Sans MT" panose="020B0502020104020203" pitchFamily="34" charset="0"/>
              </a:rPr>
              <a:t>autre</a:t>
            </a:r>
            <a:r>
              <a:rPr lang="en-US" sz="1300" b="1" dirty="0">
                <a:latin typeface="Gill Sans MT" panose="020B0502020104020203" pitchFamily="34" charset="0"/>
              </a:rPr>
              <a:t> province du Canada</a:t>
            </a:r>
          </a:p>
        </p:txBody>
      </p:sp>
      <p:sp>
        <p:nvSpPr>
          <p:cNvPr id="23" name="ZoneTexte 22">
            <a:extLst>
              <a:ext uri="{FF2B5EF4-FFF2-40B4-BE49-F238E27FC236}">
                <a16:creationId xmlns:a16="http://schemas.microsoft.com/office/drawing/2014/main" id="{9562808E-F438-7842-BC85-5A0AFC157A1F}"/>
              </a:ext>
            </a:extLst>
          </p:cNvPr>
          <p:cNvSpPr txBox="1"/>
          <p:nvPr/>
        </p:nvSpPr>
        <p:spPr>
          <a:xfrm>
            <a:off x="4171365" y="5986274"/>
            <a:ext cx="3444386" cy="230832"/>
          </a:xfrm>
          <a:prstGeom prst="rect">
            <a:avLst/>
          </a:prstGeom>
          <a:noFill/>
        </p:spPr>
        <p:txBody>
          <a:bodyPr wrap="square" rtlCol="0">
            <a:spAutoFit/>
          </a:bodyPr>
          <a:lstStyle/>
          <a:p>
            <a:pPr algn="r"/>
            <a:r>
              <a:rPr lang="fr-CA" sz="900" dirty="0">
                <a:latin typeface="Gill Sans MT" panose="020B0502020104020203" pitchFamily="34" charset="0"/>
              </a:rPr>
              <a:t>* Enseignants légalement qualifiés seulement</a:t>
            </a:r>
          </a:p>
        </p:txBody>
      </p:sp>
    </p:spTree>
    <p:extLst>
      <p:ext uri="{BB962C8B-B14F-4D97-AF65-F5344CB8AC3E}">
        <p14:creationId xmlns:p14="http://schemas.microsoft.com/office/powerpoint/2010/main" val="1135749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custDataLst>
              <p:tags r:id="rId1"/>
            </p:custDataLst>
          </p:nvPr>
        </p:nvSpPr>
        <p:spPr>
          <a:xfrm>
            <a:off x="284163" y="630382"/>
            <a:ext cx="8574087" cy="967840"/>
          </a:xfrm>
        </p:spPr>
        <p:txBody>
          <a:bodyPr>
            <a:normAutofit/>
          </a:bodyPr>
          <a:lstStyle/>
          <a:p>
            <a:r>
              <a:rPr lang="fr-CA" sz="3800" dirty="0"/>
              <a:t>Satisfaction au travail</a:t>
            </a:r>
          </a:p>
        </p:txBody>
      </p:sp>
      <p:graphicFrame>
        <p:nvGraphicFramePr>
          <p:cNvPr id="15" name="Espace réservé du graphique 21">
            <a:extLst>
              <a:ext uri="{FF2B5EF4-FFF2-40B4-BE49-F238E27FC236}">
                <a16:creationId xmlns:a16="http://schemas.microsoft.com/office/drawing/2014/main" id="{E1B75BC2-CB32-1749-A8EA-03A8272379E7}"/>
              </a:ext>
            </a:extLst>
          </p:cNvPr>
          <p:cNvGraphicFramePr>
            <a:graphicFrameLocks noGrp="1"/>
          </p:cNvGraphicFramePr>
          <p:nvPr>
            <p:ph idx="1"/>
            <p:custDataLst>
              <p:tags r:id="rId2"/>
            </p:custDataLst>
          </p:nvPr>
        </p:nvGraphicFramePr>
        <p:xfrm>
          <a:off x="1781175" y="2133600"/>
          <a:ext cx="7077075" cy="3992563"/>
        </p:xfrm>
        <a:graphic>
          <a:graphicData uri="http://schemas.openxmlformats.org/drawingml/2006/chart">
            <c:chart xmlns:c="http://schemas.openxmlformats.org/drawingml/2006/chart" xmlns:r="http://schemas.openxmlformats.org/officeDocument/2006/relationships" r:id="rId8"/>
          </a:graphicData>
        </a:graphic>
      </p:graphicFrame>
      <p:sp>
        <p:nvSpPr>
          <p:cNvPr id="25" name="Text Placeholder 9">
            <a:extLst>
              <a:ext uri="{FF2B5EF4-FFF2-40B4-BE49-F238E27FC236}">
                <a16:creationId xmlns:a16="http://schemas.microsoft.com/office/drawing/2014/main" id="{84673884-312C-6C42-8FA1-77A9FBA168A7}"/>
              </a:ext>
            </a:extLst>
          </p:cNvPr>
          <p:cNvSpPr>
            <a:spLocks noGrp="1"/>
          </p:cNvSpPr>
          <p:nvPr>
            <p:ph type="body" idx="4294967295"/>
            <p:custDataLst>
              <p:tags r:id="rId3"/>
            </p:custDataLst>
          </p:nvPr>
        </p:nvSpPr>
        <p:spPr>
          <a:xfrm>
            <a:off x="127995" y="1925392"/>
            <a:ext cx="8886422" cy="4932608"/>
          </a:xfrm>
          <a:prstGeom prst="rect">
            <a:avLst/>
          </a:prstGeom>
        </p:spPr>
        <p:txBody>
          <a:bodyPr>
            <a:noAutofit/>
          </a:bodyPr>
          <a:lstStyle/>
          <a:p>
            <a:pPr marL="221456" lvl="2" indent="-221456"/>
            <a:r>
              <a:rPr lang="fr-FR" sz="1750" dirty="0">
                <a:solidFill>
                  <a:schemeClr val="tx1"/>
                </a:solidFill>
                <a:latin typeface="Gill Sans MT" panose="020B0502020104020203" pitchFamily="34" charset="0"/>
              </a:rPr>
              <a:t>Les enseignants sont </a:t>
            </a:r>
            <a:r>
              <a:rPr lang="fr-FR" sz="1750" b="1" dirty="0">
                <a:solidFill>
                  <a:schemeClr val="tx1"/>
                </a:solidFill>
                <a:latin typeface="Gill Sans MT" panose="020B0502020104020203" pitchFamily="34" charset="0"/>
              </a:rPr>
              <a:t>globalement satisfaits de leur travail</a:t>
            </a:r>
            <a:r>
              <a:rPr lang="fr-FR" sz="1750" dirty="0">
                <a:solidFill>
                  <a:schemeClr val="tx1"/>
                </a:solidFill>
                <a:latin typeface="Gill Sans MT" panose="020B0502020104020203" pitchFamily="34" charset="0"/>
              </a:rPr>
              <a:t>.</a:t>
            </a:r>
          </a:p>
          <a:p>
            <a:pPr marL="221456" lvl="2" indent="-221456"/>
            <a:r>
              <a:rPr lang="fr-FR" sz="1750" dirty="0">
                <a:solidFill>
                  <a:schemeClr val="tx1"/>
                </a:solidFill>
                <a:latin typeface="Gill Sans MT" panose="020B0502020104020203" pitchFamily="34" charset="0"/>
              </a:rPr>
              <a:t>Certains aspects des </a:t>
            </a:r>
            <a:r>
              <a:rPr lang="fr-FR" sz="1750" b="1" dirty="0">
                <a:solidFill>
                  <a:schemeClr val="tx1"/>
                </a:solidFill>
                <a:latin typeface="Gill Sans MT" panose="020B0502020104020203" pitchFamily="34" charset="0"/>
              </a:rPr>
              <a:t>conditions de travail </a:t>
            </a:r>
            <a:r>
              <a:rPr lang="fr-FR" sz="1750" dirty="0">
                <a:solidFill>
                  <a:schemeClr val="tx1"/>
                </a:solidFill>
                <a:latin typeface="Gill Sans MT" panose="020B0502020104020203" pitchFamily="34" charset="0"/>
              </a:rPr>
              <a:t>sont particulièrement satisfaisants pour les enseignants, soit la sécurité d’emploi, la durée et la journée de travail, le défi intellectuel du travail, l’autonomie dans le travail. </a:t>
            </a:r>
            <a:r>
              <a:rPr lang="fr-FR" sz="1750" i="1" dirty="0">
                <a:solidFill>
                  <a:schemeClr val="tx1"/>
                </a:solidFill>
                <a:latin typeface="Gill Sans MT" panose="020B0502020104020203" pitchFamily="34" charset="0"/>
              </a:rPr>
              <a:t>En revanche, plus de 70 % des enseignants sont insatisfaits (assez ou totalement insatisfaits) de la charge de travail, des possibilités de promotion et de la reconnaissance sociale.</a:t>
            </a:r>
          </a:p>
          <a:p>
            <a:pPr marL="221456" lvl="2" indent="-221456"/>
            <a:r>
              <a:rPr lang="fr-FR" sz="1750" b="1" dirty="0">
                <a:solidFill>
                  <a:schemeClr val="tx1"/>
                </a:solidFill>
                <a:latin typeface="Gill Sans MT" panose="020B0502020104020203" pitchFamily="34" charset="0"/>
              </a:rPr>
              <a:t>Sur le plan du travail en lui-même</a:t>
            </a:r>
            <a:r>
              <a:rPr lang="fr-FR" sz="1750" dirty="0">
                <a:solidFill>
                  <a:schemeClr val="tx1"/>
                </a:solidFill>
                <a:latin typeface="Gill Sans MT" panose="020B0502020104020203" pitchFamily="34" charset="0"/>
              </a:rPr>
              <a:t>, les enseignants apprécient particulièrement :  la préparation d’activités pédagogiques, la présentation de la matière à leurs élèves et la relation avec eux, la discipline en classe, la récupération avec les élèves, la supervision de stagiaires et/ou d’enseignants et la relation avec les parents. </a:t>
            </a:r>
            <a:r>
              <a:rPr lang="fr-FR" sz="1750" i="1" dirty="0">
                <a:solidFill>
                  <a:schemeClr val="tx1"/>
                </a:solidFill>
                <a:latin typeface="Gill Sans MT" panose="020B0502020104020203" pitchFamily="34" charset="0"/>
              </a:rPr>
              <a:t>Parallèlement, plusieurs enseignants sont insatisfaits des tâches associées à l’évaluation et à la surveillance des élèves en dehors de la classe.</a:t>
            </a:r>
          </a:p>
          <a:p>
            <a:pPr marL="221456" lvl="2" indent="-221456"/>
            <a:r>
              <a:rPr lang="fr-CA" sz="1750" dirty="0">
                <a:solidFill>
                  <a:schemeClr val="tx1"/>
                </a:solidFill>
                <a:latin typeface="Gill Sans MT" panose="020B0502020104020203" pitchFamily="34" charset="0"/>
              </a:rPr>
              <a:t>Les enseignants sont généralement satisfaits de la manière dont la direction accomplit ses tâches, mais également des relations entre les membres du personnel et la direction. </a:t>
            </a:r>
            <a:r>
              <a:rPr lang="fr-CA" sz="1750" i="1" dirty="0">
                <a:solidFill>
                  <a:schemeClr val="tx1"/>
                </a:solidFill>
                <a:latin typeface="Gill Sans MT" panose="020B0502020104020203" pitchFamily="34" charset="0"/>
              </a:rPr>
              <a:t>L’engagement des parents dans l’école est pour sa part jugé insatisfaisant par plusieurs enseignants.</a:t>
            </a:r>
          </a:p>
          <a:p>
            <a:pPr marL="221456" lvl="2" indent="-221456"/>
            <a:r>
              <a:rPr lang="fr-CA" sz="1750" dirty="0">
                <a:solidFill>
                  <a:schemeClr val="tx1"/>
                </a:solidFill>
                <a:latin typeface="Gill Sans MT" panose="020B0502020104020203" pitchFamily="34" charset="0"/>
              </a:rPr>
              <a:t>Le climat et le fonctionnement de l’école, ainsi que les relations au sein de l’école, tendent à être satisfaisants.</a:t>
            </a:r>
          </a:p>
        </p:txBody>
      </p:sp>
      <p:sp>
        <p:nvSpPr>
          <p:cNvPr id="16" name="Rectangle 15">
            <a:extLst>
              <a:ext uri="{FF2B5EF4-FFF2-40B4-BE49-F238E27FC236}">
                <a16:creationId xmlns:a16="http://schemas.microsoft.com/office/drawing/2014/main" id="{D1CC729B-02D4-0144-A0A2-48CD508E5C21}"/>
              </a:ext>
            </a:extLst>
          </p:cNvPr>
          <p:cNvSpPr/>
          <p:nvPr>
            <p:custDataLst>
              <p:tags r:id="rId4"/>
            </p:custDataLst>
          </p:nvPr>
        </p:nvSpPr>
        <p:spPr>
          <a:xfrm>
            <a:off x="5094514" y="7098560"/>
            <a:ext cx="200387" cy="21147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25" dirty="0"/>
          </a:p>
        </p:txBody>
      </p:sp>
      <p:sp>
        <p:nvSpPr>
          <p:cNvPr id="24" name="TextBox 21">
            <a:extLst>
              <a:ext uri="{FF2B5EF4-FFF2-40B4-BE49-F238E27FC236}">
                <a16:creationId xmlns:a16="http://schemas.microsoft.com/office/drawing/2014/main" id="{7C1AFA64-954B-DC43-B967-3A95E5570889}"/>
              </a:ext>
            </a:extLst>
          </p:cNvPr>
          <p:cNvSpPr txBox="1"/>
          <p:nvPr>
            <p:custDataLst>
              <p:tags r:id="rId5"/>
            </p:custDataLst>
          </p:nvPr>
        </p:nvSpPr>
        <p:spPr>
          <a:xfrm>
            <a:off x="6248786" y="7122867"/>
            <a:ext cx="1769669" cy="438582"/>
          </a:xfrm>
          <a:prstGeom prst="rect">
            <a:avLst/>
          </a:prstGeom>
          <a:noFill/>
        </p:spPr>
        <p:txBody>
          <a:bodyPr wrap="square" rtlCol="0">
            <a:spAutoFit/>
          </a:bodyPr>
          <a:lstStyle/>
          <a:p>
            <a:r>
              <a:rPr lang="en-US" sz="1125" b="1" dirty="0" err="1"/>
              <a:t>Oui</a:t>
            </a:r>
            <a:r>
              <a:rPr lang="en-US" sz="1125" b="1" dirty="0"/>
              <a:t>, </a:t>
            </a:r>
            <a:r>
              <a:rPr lang="en-US" sz="1125" b="1" dirty="0" err="1"/>
              <a:t>dans</a:t>
            </a:r>
            <a:r>
              <a:rPr lang="en-US" sz="1125" b="1" dirty="0"/>
              <a:t> </a:t>
            </a:r>
            <a:r>
              <a:rPr lang="en-US" sz="1125" b="1" dirty="0" err="1"/>
              <a:t>une</a:t>
            </a:r>
            <a:r>
              <a:rPr lang="en-US" sz="1125" b="1" dirty="0"/>
              <a:t> </a:t>
            </a:r>
            <a:r>
              <a:rPr lang="en-US" sz="1125" b="1" dirty="0" err="1"/>
              <a:t>autre</a:t>
            </a:r>
            <a:r>
              <a:rPr lang="en-US" sz="1125" b="1" dirty="0"/>
              <a:t> province du Canada</a:t>
            </a:r>
          </a:p>
        </p:txBody>
      </p:sp>
    </p:spTree>
    <p:extLst>
      <p:ext uri="{BB962C8B-B14F-4D97-AF65-F5344CB8AC3E}">
        <p14:creationId xmlns:p14="http://schemas.microsoft.com/office/powerpoint/2010/main" val="1315769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re 31">
            <a:extLst>
              <a:ext uri="{FF2B5EF4-FFF2-40B4-BE49-F238E27FC236}">
                <a16:creationId xmlns:a16="http://schemas.microsoft.com/office/drawing/2014/main" id="{3F3CC920-BEC4-154E-917E-92B4604C3CF1}"/>
              </a:ext>
            </a:extLst>
          </p:cNvPr>
          <p:cNvSpPr>
            <a:spLocks noGrp="1"/>
          </p:cNvSpPr>
          <p:nvPr>
            <p:ph type="title"/>
          </p:nvPr>
        </p:nvSpPr>
        <p:spPr/>
        <p:txBody>
          <a:bodyPr>
            <a:normAutofit fontScale="90000"/>
          </a:bodyPr>
          <a:lstStyle/>
          <a:p>
            <a:r>
              <a:rPr lang="fr-FR" dirty="0"/>
              <a:t>Attraction et rétention des enseignants</a:t>
            </a:r>
          </a:p>
        </p:txBody>
      </p:sp>
      <p:sp>
        <p:nvSpPr>
          <p:cNvPr id="43" name="Text Placeholder 9">
            <a:extLst>
              <a:ext uri="{FF2B5EF4-FFF2-40B4-BE49-F238E27FC236}">
                <a16:creationId xmlns:a16="http://schemas.microsoft.com/office/drawing/2014/main" id="{960840A8-BE32-EE4D-A4BF-77790C213037}"/>
              </a:ext>
            </a:extLst>
          </p:cNvPr>
          <p:cNvSpPr txBox="1">
            <a:spLocks/>
          </p:cNvSpPr>
          <p:nvPr>
            <p:custDataLst>
              <p:tags r:id="rId1"/>
            </p:custDataLst>
          </p:nvPr>
        </p:nvSpPr>
        <p:spPr>
          <a:xfrm>
            <a:off x="729961" y="6102881"/>
            <a:ext cx="7855527" cy="565391"/>
          </a:xfrm>
          <a:prstGeom prst="rect">
            <a:avLst/>
          </a:prstGeom>
        </p:spPr>
        <p:txBody>
          <a:bodyPr vert="horz" lIns="91440" tIns="45720" rIns="91440" bIns="45720" rtlCol="0">
            <a:normAutofit fontScale="62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221456" lvl="2" indent="-221456"/>
            <a:r>
              <a:rPr lang="fr-FR" sz="2600" b="1" dirty="0">
                <a:solidFill>
                  <a:schemeClr val="tx1"/>
                </a:solidFill>
                <a:latin typeface="Gill Sans MT" panose="020B0502020104020203" pitchFamily="34" charset="0"/>
              </a:rPr>
              <a:t>Pour 2 enseignants sur 3, l’enseignement était un premier choix de carrière.</a:t>
            </a:r>
          </a:p>
          <a:p>
            <a:pPr marL="221456" lvl="2" indent="-221456"/>
            <a:r>
              <a:rPr lang="fr-FR" sz="2600" b="1" dirty="0">
                <a:solidFill>
                  <a:schemeClr val="tx1"/>
                </a:solidFill>
                <a:latin typeface="Gill Sans MT" panose="020B0502020104020203" pitchFamily="34" charset="0"/>
              </a:rPr>
              <a:t>42% des enseignants choisiraient une autre profession si c’était à refaire.    </a:t>
            </a:r>
          </a:p>
          <a:p>
            <a:endParaRPr lang="fr-FR" sz="1500" dirty="0">
              <a:solidFill>
                <a:schemeClr val="tx1"/>
              </a:solidFill>
              <a:latin typeface="Gill Sans MT" panose="020B0502020104020203" pitchFamily="34" charset="0"/>
            </a:endParaRPr>
          </a:p>
        </p:txBody>
      </p:sp>
      <p:sp>
        <p:nvSpPr>
          <p:cNvPr id="45" name="Text Placeholder 11">
            <a:extLst>
              <a:ext uri="{FF2B5EF4-FFF2-40B4-BE49-F238E27FC236}">
                <a16:creationId xmlns:a16="http://schemas.microsoft.com/office/drawing/2014/main" id="{6D6986A9-117B-A044-ABFE-6940340A5F82}"/>
              </a:ext>
            </a:extLst>
          </p:cNvPr>
          <p:cNvSpPr txBox="1">
            <a:spLocks/>
          </p:cNvSpPr>
          <p:nvPr>
            <p:custDataLst>
              <p:tags r:id="rId2"/>
            </p:custDataLst>
          </p:nvPr>
        </p:nvSpPr>
        <p:spPr>
          <a:xfrm>
            <a:off x="479003" y="1857084"/>
            <a:ext cx="3979979" cy="565391"/>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0" indent="0" algn="ctr">
              <a:buNone/>
            </a:pPr>
            <a:r>
              <a:rPr lang="fr-CA" sz="1500" b="1" dirty="0">
                <a:latin typeface="Gill Sans MT" panose="020B0502020104020203" pitchFamily="34" charset="0"/>
              </a:rPr>
              <a:t>L'enseignement était-il votre premier choix de carrière?</a:t>
            </a:r>
          </a:p>
        </p:txBody>
      </p:sp>
      <p:graphicFrame>
        <p:nvGraphicFramePr>
          <p:cNvPr id="46" name="Graphique 45">
            <a:extLst>
              <a:ext uri="{FF2B5EF4-FFF2-40B4-BE49-F238E27FC236}">
                <a16:creationId xmlns:a16="http://schemas.microsoft.com/office/drawing/2014/main" id="{CEA5C941-6949-714A-85DA-4641054D4FDE}"/>
              </a:ext>
            </a:extLst>
          </p:cNvPr>
          <p:cNvGraphicFramePr/>
          <p:nvPr>
            <p:custDataLst>
              <p:tags r:id="rId3"/>
            </p:custDataLst>
            <p:extLst>
              <p:ext uri="{D42A27DB-BD31-4B8C-83A1-F6EECF244321}">
                <p14:modId xmlns:p14="http://schemas.microsoft.com/office/powerpoint/2010/main" val="1160177679"/>
              </p:ext>
            </p:extLst>
          </p:nvPr>
        </p:nvGraphicFramePr>
        <p:xfrm>
          <a:off x="4219303" y="2557894"/>
          <a:ext cx="4638947" cy="3535259"/>
        </p:xfrm>
        <a:graphic>
          <a:graphicData uri="http://schemas.openxmlformats.org/drawingml/2006/chart">
            <c:chart xmlns:c="http://schemas.openxmlformats.org/drawingml/2006/chart" xmlns:r="http://schemas.openxmlformats.org/officeDocument/2006/relationships" r:id="rId10"/>
          </a:graphicData>
        </a:graphic>
      </p:graphicFrame>
      <p:sp>
        <p:nvSpPr>
          <p:cNvPr id="47" name="ZoneTexte 46">
            <a:extLst>
              <a:ext uri="{FF2B5EF4-FFF2-40B4-BE49-F238E27FC236}">
                <a16:creationId xmlns:a16="http://schemas.microsoft.com/office/drawing/2014/main" id="{24FF6A55-6DC5-D848-956A-02FC4718A2A3}"/>
              </a:ext>
            </a:extLst>
          </p:cNvPr>
          <p:cNvSpPr txBox="1"/>
          <p:nvPr>
            <p:custDataLst>
              <p:tags r:id="rId4"/>
            </p:custDataLst>
          </p:nvPr>
        </p:nvSpPr>
        <p:spPr>
          <a:xfrm>
            <a:off x="1213339" y="2310917"/>
            <a:ext cx="3444386" cy="230832"/>
          </a:xfrm>
          <a:prstGeom prst="rect">
            <a:avLst/>
          </a:prstGeom>
          <a:noFill/>
        </p:spPr>
        <p:txBody>
          <a:bodyPr wrap="square" rtlCol="0">
            <a:spAutoFit/>
          </a:bodyPr>
          <a:lstStyle/>
          <a:p>
            <a:pPr algn="r"/>
            <a:r>
              <a:rPr lang="fr-CA" sz="900" dirty="0">
                <a:latin typeface="Gill Sans MT" panose="020B0502020104020203" pitchFamily="34" charset="0"/>
              </a:rPr>
              <a:t>* Enseignants légalement qualifiés seulement</a:t>
            </a:r>
          </a:p>
        </p:txBody>
      </p:sp>
      <p:sp>
        <p:nvSpPr>
          <p:cNvPr id="48" name="ZoneTexte 47">
            <a:extLst>
              <a:ext uri="{FF2B5EF4-FFF2-40B4-BE49-F238E27FC236}">
                <a16:creationId xmlns:a16="http://schemas.microsoft.com/office/drawing/2014/main" id="{82440D13-C0CF-6C44-BA87-EC5C0441FAF5}"/>
              </a:ext>
            </a:extLst>
          </p:cNvPr>
          <p:cNvSpPr txBox="1"/>
          <p:nvPr>
            <p:custDataLst>
              <p:tags r:id="rId5"/>
            </p:custDataLst>
          </p:nvPr>
        </p:nvSpPr>
        <p:spPr>
          <a:xfrm>
            <a:off x="5509114" y="2307059"/>
            <a:ext cx="3444386" cy="230832"/>
          </a:xfrm>
          <a:prstGeom prst="rect">
            <a:avLst/>
          </a:prstGeom>
          <a:noFill/>
        </p:spPr>
        <p:txBody>
          <a:bodyPr wrap="square" rtlCol="0">
            <a:spAutoFit/>
          </a:bodyPr>
          <a:lstStyle/>
          <a:p>
            <a:pPr algn="r"/>
            <a:r>
              <a:rPr lang="fr-CA" sz="900" dirty="0">
                <a:latin typeface="Gill Sans MT" panose="020B0502020104020203" pitchFamily="34" charset="0"/>
              </a:rPr>
              <a:t>* Enseignants légalement qualifiés seulement</a:t>
            </a:r>
          </a:p>
        </p:txBody>
      </p:sp>
      <p:sp>
        <p:nvSpPr>
          <p:cNvPr id="49" name="Text Placeholder 1">
            <a:extLst>
              <a:ext uri="{FF2B5EF4-FFF2-40B4-BE49-F238E27FC236}">
                <a16:creationId xmlns:a16="http://schemas.microsoft.com/office/drawing/2014/main" id="{F7F56D43-6AFD-374E-862C-E83564FC597A}"/>
              </a:ext>
            </a:extLst>
          </p:cNvPr>
          <p:cNvSpPr txBox="1">
            <a:spLocks/>
          </p:cNvSpPr>
          <p:nvPr>
            <p:custDataLst>
              <p:tags r:id="rId6"/>
            </p:custDataLst>
          </p:nvPr>
        </p:nvSpPr>
        <p:spPr>
          <a:xfrm>
            <a:off x="4743450" y="1856455"/>
            <a:ext cx="4210050" cy="4882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sz="1500" b="1" dirty="0">
                <a:latin typeface="Gill Sans MT" panose="020B0502020104020203" pitchFamily="34" charset="0"/>
              </a:rPr>
              <a:t>Si c'était à refaire, choisiriez-vous de devenir enseignant?</a:t>
            </a:r>
            <a:endParaRPr lang="en-US" sz="1500" b="1" dirty="0">
              <a:latin typeface="Gill Sans MT" panose="020B0502020104020203" pitchFamily="34" charset="0"/>
            </a:endParaRPr>
          </a:p>
        </p:txBody>
      </p:sp>
      <p:graphicFrame>
        <p:nvGraphicFramePr>
          <p:cNvPr id="50" name="Espace réservé du graphique 5">
            <a:extLst>
              <a:ext uri="{FF2B5EF4-FFF2-40B4-BE49-F238E27FC236}">
                <a16:creationId xmlns:a16="http://schemas.microsoft.com/office/drawing/2014/main" id="{85B16818-3AD9-2B4F-B4EE-6F7C05AFAE3E}"/>
              </a:ext>
            </a:extLst>
          </p:cNvPr>
          <p:cNvGraphicFramePr>
            <a:graphicFrameLocks/>
          </p:cNvGraphicFramePr>
          <p:nvPr>
            <p:custDataLst>
              <p:tags r:id="rId7"/>
            </p:custDataLst>
            <p:extLst>
              <p:ext uri="{D42A27DB-BD31-4B8C-83A1-F6EECF244321}">
                <p14:modId xmlns:p14="http://schemas.microsoft.com/office/powerpoint/2010/main" val="1259914967"/>
              </p:ext>
            </p:extLst>
          </p:nvPr>
        </p:nvGraphicFramePr>
        <p:xfrm>
          <a:off x="-289900" y="2554036"/>
          <a:ext cx="5799014" cy="3592247"/>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4230934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9">
            <a:extLst>
              <a:ext uri="{FF2B5EF4-FFF2-40B4-BE49-F238E27FC236}">
                <a16:creationId xmlns:a16="http://schemas.microsoft.com/office/drawing/2014/main" id="{21BB1F1A-1BE1-D349-9A10-F3CC0D06A3E8}"/>
              </a:ext>
            </a:extLst>
          </p:cNvPr>
          <p:cNvSpPr>
            <a:spLocks noGrp="1"/>
          </p:cNvSpPr>
          <p:nvPr>
            <p:ph type="title"/>
          </p:nvPr>
        </p:nvSpPr>
        <p:spPr/>
        <p:txBody>
          <a:bodyPr>
            <a:noAutofit/>
          </a:bodyPr>
          <a:lstStyle/>
          <a:p>
            <a:r>
              <a:rPr lang="en-US" dirty="0"/>
              <a:t>Attraction et </a:t>
            </a:r>
            <a:r>
              <a:rPr lang="en-US" dirty="0" err="1"/>
              <a:t>rétention</a:t>
            </a:r>
            <a:r>
              <a:rPr lang="en-US" dirty="0"/>
              <a:t> dans la profession </a:t>
            </a:r>
            <a:r>
              <a:rPr lang="en-US" dirty="0" err="1"/>
              <a:t>enseignante</a:t>
            </a:r>
            <a:endParaRPr lang="en-US" dirty="0"/>
          </a:p>
        </p:txBody>
      </p:sp>
      <p:sp>
        <p:nvSpPr>
          <p:cNvPr id="20" name="Text Placeholder 9">
            <a:extLst>
              <a:ext uri="{FF2B5EF4-FFF2-40B4-BE49-F238E27FC236}">
                <a16:creationId xmlns:a16="http://schemas.microsoft.com/office/drawing/2014/main" id="{C6A4DE7D-0DB3-994A-B3F7-6DB23083065D}"/>
              </a:ext>
            </a:extLst>
          </p:cNvPr>
          <p:cNvSpPr txBox="1">
            <a:spLocks/>
          </p:cNvSpPr>
          <p:nvPr>
            <p:custDataLst>
              <p:tags r:id="rId1"/>
            </p:custDataLst>
          </p:nvPr>
        </p:nvSpPr>
        <p:spPr>
          <a:xfrm>
            <a:off x="-169817" y="3154669"/>
            <a:ext cx="3448595" cy="2344609"/>
          </a:xfrm>
          <a:prstGeom prst="rect">
            <a:avLst/>
          </a:prstGeom>
        </p:spPr>
        <p:txBody>
          <a:bodyPr vert="horz" lIns="91440" tIns="45720" rIns="91440" bIns="45720" rtlCol="0">
            <a:noAutofit/>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indent="-265113"/>
            <a:r>
              <a:rPr lang="fr-FR" sz="1800" dirty="0">
                <a:solidFill>
                  <a:schemeClr val="tx1"/>
                </a:solidFill>
                <a:latin typeface="Gill Sans MT" panose="020B0502020104020203" pitchFamily="34" charset="0"/>
              </a:rPr>
              <a:t>77% des enseignants ont pensé quitter la profession au moins une fois</a:t>
            </a:r>
            <a:r>
              <a:rPr lang="fr-FR" sz="1800">
                <a:solidFill>
                  <a:schemeClr val="tx1"/>
                </a:solidFill>
                <a:latin typeface="Gill Sans MT" panose="020B0502020104020203" pitchFamily="34" charset="0"/>
              </a:rPr>
              <a:t>. Cette </a:t>
            </a:r>
            <a:r>
              <a:rPr lang="fr-FR" sz="1800" dirty="0">
                <a:solidFill>
                  <a:schemeClr val="tx1"/>
                </a:solidFill>
                <a:latin typeface="Gill Sans MT" panose="020B0502020104020203" pitchFamily="34" charset="0"/>
              </a:rPr>
              <a:t>proportion est moins élevée chez les directions (40%) et les enseignants non légalement qualifiés (45%). </a:t>
            </a:r>
          </a:p>
        </p:txBody>
      </p:sp>
      <p:sp>
        <p:nvSpPr>
          <p:cNvPr id="23" name="Text Placeholder 1">
            <a:extLst>
              <a:ext uri="{FF2B5EF4-FFF2-40B4-BE49-F238E27FC236}">
                <a16:creationId xmlns:a16="http://schemas.microsoft.com/office/drawing/2014/main" id="{5B3D7CBA-A6F0-AA47-8B48-47843E18DAA0}"/>
              </a:ext>
            </a:extLst>
          </p:cNvPr>
          <p:cNvSpPr txBox="1">
            <a:spLocks/>
          </p:cNvSpPr>
          <p:nvPr>
            <p:custDataLst>
              <p:tags r:id="rId2"/>
            </p:custDataLst>
          </p:nvPr>
        </p:nvSpPr>
        <p:spPr>
          <a:xfrm>
            <a:off x="4036258" y="1983346"/>
            <a:ext cx="4659347" cy="725831"/>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0" indent="0" algn="ctr">
              <a:buFont typeface="Wingdings" pitchFamily="2" charset="2"/>
              <a:buNone/>
            </a:pPr>
            <a:r>
              <a:rPr lang="fr-CA" sz="2000" b="1" dirty="0">
                <a:solidFill>
                  <a:schemeClr val="tx1"/>
                </a:solidFill>
                <a:latin typeface="Gill Sans MT" panose="020B0502020104020203" pitchFamily="34" charset="0"/>
              </a:rPr>
              <a:t>Avez-vous déjà pensé quitter la profession enseignante ?</a:t>
            </a:r>
            <a:endParaRPr lang="en-US" sz="2000" b="1" dirty="0">
              <a:solidFill>
                <a:schemeClr val="tx1"/>
              </a:solidFill>
              <a:latin typeface="Gill Sans MT" panose="020B0502020104020203" pitchFamily="34" charset="0"/>
            </a:endParaRPr>
          </a:p>
        </p:txBody>
      </p:sp>
      <p:graphicFrame>
        <p:nvGraphicFramePr>
          <p:cNvPr id="24" name="Graphique 23">
            <a:extLst>
              <a:ext uri="{FF2B5EF4-FFF2-40B4-BE49-F238E27FC236}">
                <a16:creationId xmlns:a16="http://schemas.microsoft.com/office/drawing/2014/main" id="{F98D8A36-E689-7A4A-BB8E-294005D1E2F9}"/>
              </a:ext>
            </a:extLst>
          </p:cNvPr>
          <p:cNvGraphicFramePr/>
          <p:nvPr>
            <p:custDataLst>
              <p:tags r:id="rId3"/>
            </p:custDataLst>
            <p:extLst>
              <p:ext uri="{D42A27DB-BD31-4B8C-83A1-F6EECF244321}">
                <p14:modId xmlns:p14="http://schemas.microsoft.com/office/powerpoint/2010/main" val="1885763655"/>
              </p:ext>
            </p:extLst>
          </p:nvPr>
        </p:nvGraphicFramePr>
        <p:xfrm>
          <a:off x="3278778" y="2709177"/>
          <a:ext cx="5769362" cy="363937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590696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9">
            <a:extLst>
              <a:ext uri="{FF2B5EF4-FFF2-40B4-BE49-F238E27FC236}">
                <a16:creationId xmlns:a16="http://schemas.microsoft.com/office/drawing/2014/main" id="{21BB1F1A-1BE1-D349-9A10-F3CC0D06A3E8}"/>
              </a:ext>
            </a:extLst>
          </p:cNvPr>
          <p:cNvSpPr>
            <a:spLocks noGrp="1"/>
          </p:cNvSpPr>
          <p:nvPr>
            <p:ph type="title"/>
          </p:nvPr>
        </p:nvSpPr>
        <p:spPr>
          <a:xfrm>
            <a:off x="284163" y="630382"/>
            <a:ext cx="8574087" cy="967840"/>
          </a:xfrm>
        </p:spPr>
        <p:txBody>
          <a:bodyPr>
            <a:noAutofit/>
          </a:bodyPr>
          <a:lstStyle/>
          <a:p>
            <a:r>
              <a:rPr lang="en-US" spc="-150" dirty="0"/>
              <a:t>Attraction et </a:t>
            </a:r>
            <a:r>
              <a:rPr lang="en-US" spc="-150" dirty="0" err="1"/>
              <a:t>rétention</a:t>
            </a:r>
            <a:r>
              <a:rPr lang="en-US" spc="-150" dirty="0"/>
              <a:t> dans la profession </a:t>
            </a:r>
            <a:r>
              <a:rPr lang="en-US" spc="-150" dirty="0" err="1"/>
              <a:t>enseignante</a:t>
            </a:r>
            <a:endParaRPr lang="en-US" spc="-150" dirty="0"/>
          </a:p>
        </p:txBody>
      </p:sp>
      <p:sp>
        <p:nvSpPr>
          <p:cNvPr id="20" name="Text Placeholder 9">
            <a:extLst>
              <a:ext uri="{FF2B5EF4-FFF2-40B4-BE49-F238E27FC236}">
                <a16:creationId xmlns:a16="http://schemas.microsoft.com/office/drawing/2014/main" id="{C6A4DE7D-0DB3-994A-B3F7-6DB23083065D}"/>
              </a:ext>
            </a:extLst>
          </p:cNvPr>
          <p:cNvSpPr txBox="1">
            <a:spLocks/>
          </p:cNvSpPr>
          <p:nvPr>
            <p:custDataLst>
              <p:tags r:id="rId1"/>
            </p:custDataLst>
          </p:nvPr>
        </p:nvSpPr>
        <p:spPr>
          <a:xfrm>
            <a:off x="4480560" y="3429000"/>
            <a:ext cx="4377690" cy="2108915"/>
          </a:xfrm>
          <a:prstGeom prst="rect">
            <a:avLst/>
          </a:prstGeom>
        </p:spPr>
        <p:txBody>
          <a:bodyPr vert="horz" lIns="91440" tIns="45720" rIns="91440" bIns="45720" rtlCol="0">
            <a:normAutofit/>
          </a:bodyPr>
          <a:lstStyle>
            <a:defPPr>
              <a:defRPr lang="en-US"/>
            </a:defPPr>
            <a:lvl1pPr marL="454025" indent="-454025">
              <a:spcBef>
                <a:spcPts val="2000"/>
              </a:spcBef>
              <a:buClr>
                <a:schemeClr val="bg1">
                  <a:lumMod val="65000"/>
                </a:schemeClr>
              </a:buClr>
              <a:buSzPct val="90000"/>
              <a:buFont typeface="Wingdings" pitchFamily="2" charset="2"/>
              <a:buChar char=""/>
              <a:defRPr sz="1500"/>
            </a:lvl1pPr>
            <a:lvl2pPr marL="914400" indent="-457200">
              <a:spcBef>
                <a:spcPts val="600"/>
              </a:spcBef>
              <a:buClr>
                <a:schemeClr val="tx1">
                  <a:lumMod val="75000"/>
                  <a:lumOff val="25000"/>
                </a:schemeClr>
              </a:buClr>
              <a:buSzPct val="90000"/>
              <a:buFont typeface="Wingdings" pitchFamily="2" charset="2"/>
              <a:buChar char=""/>
              <a:defRPr sz="2200">
                <a:solidFill>
                  <a:schemeClr val="tx1">
                    <a:lumMod val="85000"/>
                    <a:lumOff val="15000"/>
                  </a:schemeClr>
                </a:solidFill>
              </a:defRPr>
            </a:lvl2pPr>
            <a:lvl3pPr marL="221456" lvl="2" indent="-221456">
              <a:spcBef>
                <a:spcPts val="600"/>
              </a:spcBef>
              <a:buClr>
                <a:schemeClr val="bg1">
                  <a:lumMod val="65000"/>
                </a:schemeClr>
              </a:buClr>
              <a:buSzPct val="90000"/>
              <a:buFont typeface="Wingdings" pitchFamily="2" charset="2"/>
              <a:buChar char=""/>
              <a:defRPr sz="2600" b="1"/>
            </a:lvl3pPr>
            <a:lvl4pPr marL="1600200" indent="-339725">
              <a:spcBef>
                <a:spcPts val="600"/>
              </a:spcBef>
              <a:buClr>
                <a:schemeClr val="tx1">
                  <a:lumMod val="75000"/>
                  <a:lumOff val="25000"/>
                </a:schemeClr>
              </a:buClr>
              <a:buSzPct val="90000"/>
              <a:buFont typeface="Wingdings" pitchFamily="2" charset="2"/>
              <a:buChar char=""/>
              <a:defRPr>
                <a:solidFill>
                  <a:schemeClr val="tx1">
                    <a:lumMod val="85000"/>
                    <a:lumOff val="15000"/>
                  </a:schemeClr>
                </a:solidFill>
              </a:defRPr>
            </a:lvl4pPr>
            <a:lvl5pPr marL="1939925" indent="-331788">
              <a:spcBef>
                <a:spcPts val="600"/>
              </a:spcBef>
              <a:buClr>
                <a:schemeClr val="bg1">
                  <a:lumMod val="65000"/>
                </a:schemeClr>
              </a:buClr>
              <a:buSzPct val="90000"/>
              <a:buFont typeface="Wingdings" pitchFamily="2" charset="2"/>
              <a:buChar char=""/>
              <a:defRPr>
                <a:solidFill>
                  <a:schemeClr val="tx1">
                    <a:lumMod val="85000"/>
                    <a:lumOff val="15000"/>
                  </a:schemeClr>
                </a:solidFill>
              </a:defRPr>
            </a:lvl5pPr>
            <a:lvl6pPr marL="2290763" indent="-344488">
              <a:spcBef>
                <a:spcPts val="600"/>
              </a:spcBef>
              <a:buClr>
                <a:schemeClr val="tx1">
                  <a:lumMod val="75000"/>
                  <a:lumOff val="25000"/>
                </a:schemeClr>
              </a:buClr>
              <a:buSzPct val="90000"/>
              <a:buFont typeface="Wingdings" pitchFamily="2" charset="2"/>
              <a:buChar char=""/>
              <a:defRPr>
                <a:solidFill>
                  <a:schemeClr val="tx1">
                    <a:lumMod val="85000"/>
                    <a:lumOff val="15000"/>
                  </a:schemeClr>
                </a:solidFill>
              </a:defRPr>
            </a:lvl6pPr>
            <a:lvl7pPr marL="2625725" indent="-344488">
              <a:spcBef>
                <a:spcPts val="600"/>
              </a:spcBef>
              <a:buClr>
                <a:schemeClr val="bg1">
                  <a:lumMod val="65000"/>
                </a:schemeClr>
              </a:buClr>
              <a:buSzPct val="90000"/>
              <a:buFont typeface="Wingdings" pitchFamily="2" charset="2"/>
              <a:buChar char=""/>
              <a:defRPr>
                <a:solidFill>
                  <a:schemeClr val="tx1">
                    <a:lumMod val="85000"/>
                    <a:lumOff val="15000"/>
                  </a:schemeClr>
                </a:solidFill>
              </a:defRPr>
            </a:lvl7pPr>
            <a:lvl8pPr marL="2970213" indent="-344488">
              <a:spcBef>
                <a:spcPts val="600"/>
              </a:spcBef>
              <a:buClr>
                <a:schemeClr val="tx1">
                  <a:lumMod val="75000"/>
                  <a:lumOff val="25000"/>
                </a:schemeClr>
              </a:buClr>
              <a:buSzPct val="90000"/>
              <a:buFont typeface="Wingdings" pitchFamily="2" charset="2"/>
              <a:buChar char=""/>
              <a:defRPr>
                <a:solidFill>
                  <a:schemeClr val="tx1">
                    <a:lumMod val="85000"/>
                    <a:lumOff val="15000"/>
                  </a:schemeClr>
                </a:solidFill>
              </a:defRPr>
            </a:lvl8pPr>
            <a:lvl9pPr marL="3313113" indent="-344488">
              <a:spcBef>
                <a:spcPts val="600"/>
              </a:spcBef>
              <a:buClr>
                <a:schemeClr val="bg1">
                  <a:lumMod val="65000"/>
                </a:schemeClr>
              </a:buClr>
              <a:buSzPct val="90000"/>
              <a:buFont typeface="Wingdings" pitchFamily="2" charset="2"/>
              <a:buChar char=""/>
              <a:defRPr>
                <a:solidFill>
                  <a:schemeClr val="tx1">
                    <a:lumMod val="85000"/>
                    <a:lumOff val="15000"/>
                  </a:schemeClr>
                </a:solidFill>
              </a:defRPr>
            </a:lvl9pPr>
          </a:lstStyle>
          <a:p>
            <a:r>
              <a:rPr lang="fr-FR" sz="2000" dirty="0">
                <a:latin typeface="Gill Sans MT" panose="020B0502020104020203" pitchFamily="34" charset="0"/>
              </a:rPr>
              <a:t>46% des enseignants envisagent de quitter la profession dans les 5 prochaines années (23% pour la retraite, 32% pour un autre emploi et 16% pour un autre emploi dans le centre de services scolaire). </a:t>
            </a:r>
          </a:p>
        </p:txBody>
      </p:sp>
      <p:graphicFrame>
        <p:nvGraphicFramePr>
          <p:cNvPr id="21" name="Espace réservé du graphique 5">
            <a:extLst>
              <a:ext uri="{FF2B5EF4-FFF2-40B4-BE49-F238E27FC236}">
                <a16:creationId xmlns:a16="http://schemas.microsoft.com/office/drawing/2014/main" id="{D9E75270-B0CE-614D-9DA5-173464CC7347}"/>
              </a:ext>
            </a:extLst>
          </p:cNvPr>
          <p:cNvGraphicFramePr>
            <a:graphicFrameLocks/>
          </p:cNvGraphicFramePr>
          <p:nvPr>
            <p:custDataLst>
              <p:tags r:id="rId2"/>
            </p:custDataLst>
            <p:extLst>
              <p:ext uri="{D42A27DB-BD31-4B8C-83A1-F6EECF244321}">
                <p14:modId xmlns:p14="http://schemas.microsoft.com/office/powerpoint/2010/main" val="1049059891"/>
              </p:ext>
            </p:extLst>
          </p:nvPr>
        </p:nvGraphicFramePr>
        <p:xfrm>
          <a:off x="-307455" y="2496545"/>
          <a:ext cx="6068175" cy="4271553"/>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 Placeholder 11">
            <a:extLst>
              <a:ext uri="{FF2B5EF4-FFF2-40B4-BE49-F238E27FC236}">
                <a16:creationId xmlns:a16="http://schemas.microsoft.com/office/drawing/2014/main" id="{B968F0AB-94A2-A64C-AB49-25564B5A8786}"/>
              </a:ext>
            </a:extLst>
          </p:cNvPr>
          <p:cNvSpPr txBox="1">
            <a:spLocks/>
          </p:cNvSpPr>
          <p:nvPr>
            <p:custDataLst>
              <p:tags r:id="rId3"/>
            </p:custDataLst>
          </p:nvPr>
        </p:nvSpPr>
        <p:spPr>
          <a:xfrm>
            <a:off x="117563" y="1835287"/>
            <a:ext cx="5192910" cy="967839"/>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0" indent="0" algn="ctr">
              <a:buNone/>
            </a:pPr>
            <a:r>
              <a:rPr lang="fr-CA" sz="2000" b="1" dirty="0">
                <a:latin typeface="Gill Sans MT" panose="020B0502020104020203" pitchFamily="34" charset="0"/>
              </a:rPr>
              <a:t>Envisagez-vous de quitter votre poste dans les 5 prochaines années ?</a:t>
            </a:r>
          </a:p>
        </p:txBody>
      </p:sp>
      <p:sp>
        <p:nvSpPr>
          <p:cNvPr id="25" name="ZoneTexte 24">
            <a:extLst>
              <a:ext uri="{FF2B5EF4-FFF2-40B4-BE49-F238E27FC236}">
                <a16:creationId xmlns:a16="http://schemas.microsoft.com/office/drawing/2014/main" id="{FAAE8A38-B855-FC45-83BC-A6EDC942AE13}"/>
              </a:ext>
            </a:extLst>
          </p:cNvPr>
          <p:cNvSpPr txBox="1"/>
          <p:nvPr>
            <p:custDataLst>
              <p:tags r:id="rId4"/>
            </p:custDataLst>
          </p:nvPr>
        </p:nvSpPr>
        <p:spPr>
          <a:xfrm>
            <a:off x="0" y="2496545"/>
            <a:ext cx="4032331" cy="276999"/>
          </a:xfrm>
          <a:prstGeom prst="rect">
            <a:avLst/>
          </a:prstGeom>
          <a:noFill/>
        </p:spPr>
        <p:txBody>
          <a:bodyPr wrap="square" rtlCol="0">
            <a:spAutoFit/>
          </a:bodyPr>
          <a:lstStyle/>
          <a:p>
            <a:pPr algn="r"/>
            <a:r>
              <a:rPr lang="fr-CA" sz="1200" dirty="0">
                <a:latin typeface="Gill Sans MT" panose="020B0502020104020203" pitchFamily="34" charset="0"/>
              </a:rPr>
              <a:t>* Enseignants légalement qualifiés seulement</a:t>
            </a:r>
          </a:p>
        </p:txBody>
      </p:sp>
    </p:spTree>
    <p:extLst>
      <p:ext uri="{BB962C8B-B14F-4D97-AF65-F5344CB8AC3E}">
        <p14:creationId xmlns:p14="http://schemas.microsoft.com/office/powerpoint/2010/main" val="1292196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9">
            <a:extLst>
              <a:ext uri="{FF2B5EF4-FFF2-40B4-BE49-F238E27FC236}">
                <a16:creationId xmlns:a16="http://schemas.microsoft.com/office/drawing/2014/main" id="{B91EEDB6-0968-9B4D-8A9E-5BE27066131F}"/>
              </a:ext>
            </a:extLst>
          </p:cNvPr>
          <p:cNvSpPr>
            <a:spLocks noGrp="1"/>
          </p:cNvSpPr>
          <p:nvPr>
            <p:ph type="title"/>
          </p:nvPr>
        </p:nvSpPr>
        <p:spPr/>
        <p:txBody>
          <a:bodyPr>
            <a:noAutofit/>
          </a:bodyPr>
          <a:lstStyle/>
          <a:p>
            <a:r>
              <a:rPr lang="en-US" dirty="0"/>
              <a:t>Attraction et </a:t>
            </a:r>
            <a:r>
              <a:rPr lang="en-US" dirty="0" err="1"/>
              <a:t>rétention</a:t>
            </a:r>
            <a:r>
              <a:rPr lang="en-US" dirty="0"/>
              <a:t> dans la profession </a:t>
            </a:r>
            <a:r>
              <a:rPr lang="en-US" dirty="0" err="1"/>
              <a:t>enseignante</a:t>
            </a:r>
            <a:endParaRPr lang="en-US" dirty="0"/>
          </a:p>
        </p:txBody>
      </p:sp>
      <p:sp>
        <p:nvSpPr>
          <p:cNvPr id="24" name="Text Placeholder 1">
            <a:extLst>
              <a:ext uri="{FF2B5EF4-FFF2-40B4-BE49-F238E27FC236}">
                <a16:creationId xmlns:a16="http://schemas.microsoft.com/office/drawing/2014/main" id="{9E8FD94A-2148-5640-841F-FA5558FD632A}"/>
              </a:ext>
            </a:extLst>
          </p:cNvPr>
          <p:cNvSpPr txBox="1">
            <a:spLocks/>
          </p:cNvSpPr>
          <p:nvPr/>
        </p:nvSpPr>
        <p:spPr>
          <a:xfrm>
            <a:off x="4657725" y="1833337"/>
            <a:ext cx="4210050" cy="488213"/>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r>
              <a:rPr lang="fr-CA" sz="1350" dirty="0"/>
              <a:t>Dans le futur, envisagez-vous d'entreprendre des études </a:t>
            </a:r>
            <a:r>
              <a:rPr lang="fr-CA" sz="1350" dirty="0">
                <a:latin typeface="Gill Sans MT" panose="020B0502020104020203" pitchFamily="34" charset="0"/>
              </a:rPr>
              <a:t>pour</a:t>
            </a:r>
            <a:r>
              <a:rPr lang="fr-CA" sz="1350" dirty="0"/>
              <a:t> devenir enseignant?</a:t>
            </a:r>
            <a:endParaRPr lang="en-US" sz="1350" dirty="0"/>
          </a:p>
        </p:txBody>
      </p:sp>
      <p:sp>
        <p:nvSpPr>
          <p:cNvPr id="25" name="Text Placeholder 9">
            <a:extLst>
              <a:ext uri="{FF2B5EF4-FFF2-40B4-BE49-F238E27FC236}">
                <a16:creationId xmlns:a16="http://schemas.microsoft.com/office/drawing/2014/main" id="{58998E82-739F-0642-AA1E-4F23C8B48E8A}"/>
              </a:ext>
            </a:extLst>
          </p:cNvPr>
          <p:cNvSpPr txBox="1">
            <a:spLocks/>
          </p:cNvSpPr>
          <p:nvPr/>
        </p:nvSpPr>
        <p:spPr>
          <a:xfrm>
            <a:off x="586854" y="5117122"/>
            <a:ext cx="8280921" cy="1433803"/>
          </a:xfrm>
          <a:prstGeom prst="rect">
            <a:avLst/>
          </a:prstGeom>
        </p:spPr>
        <p:txBody>
          <a:bodyPr vert="horz" lIns="91440" tIns="45720" rIns="91440" bIns="45720" rtlCol="0">
            <a:normAutofit fontScale="47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indent="-265113"/>
            <a:r>
              <a:rPr lang="fr-FR" sz="4500" dirty="0">
                <a:solidFill>
                  <a:schemeClr val="tx1"/>
                </a:solidFill>
                <a:latin typeface="Gill Sans MT" panose="020B0502020104020203" pitchFamily="34" charset="0"/>
              </a:rPr>
              <a:t>63% des étudiants de l’UQAT (hors programmes éducation) ont déjà envisagé d’entreprendre des études pour devenir enseignants.  </a:t>
            </a:r>
          </a:p>
          <a:p>
            <a:pPr indent="-265113"/>
            <a:r>
              <a:rPr lang="fr-FR" sz="4500" dirty="0">
                <a:solidFill>
                  <a:schemeClr val="tx1"/>
                </a:solidFill>
                <a:latin typeface="Gill Sans MT" panose="020B0502020104020203" pitchFamily="34" charset="0"/>
              </a:rPr>
              <a:t>31% des étudiants du CÉGEP envisagent d’entreprendre des études pour devenir enseignants.   </a:t>
            </a:r>
          </a:p>
          <a:p>
            <a:endParaRPr lang="fr-FR" sz="1500" dirty="0">
              <a:latin typeface="Gill Sans MT" panose="020B0502020104020203" pitchFamily="34" charset="0"/>
            </a:endParaRPr>
          </a:p>
        </p:txBody>
      </p:sp>
      <p:graphicFrame>
        <p:nvGraphicFramePr>
          <p:cNvPr id="26" name="Espace réservé du graphique 5">
            <a:extLst>
              <a:ext uri="{FF2B5EF4-FFF2-40B4-BE49-F238E27FC236}">
                <a16:creationId xmlns:a16="http://schemas.microsoft.com/office/drawing/2014/main" id="{9FDE7E9C-D1F4-AE4B-A0CB-15F27796447D}"/>
              </a:ext>
            </a:extLst>
          </p:cNvPr>
          <p:cNvGraphicFramePr>
            <a:graphicFrameLocks/>
          </p:cNvGraphicFramePr>
          <p:nvPr>
            <p:extLst>
              <p:ext uri="{D42A27DB-BD31-4B8C-83A1-F6EECF244321}">
                <p14:modId xmlns:p14="http://schemas.microsoft.com/office/powerpoint/2010/main" val="863945791"/>
              </p:ext>
            </p:extLst>
          </p:nvPr>
        </p:nvGraphicFramePr>
        <p:xfrm>
          <a:off x="361949" y="2307019"/>
          <a:ext cx="4210050" cy="2773922"/>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 Placeholder 11">
            <a:extLst>
              <a:ext uri="{FF2B5EF4-FFF2-40B4-BE49-F238E27FC236}">
                <a16:creationId xmlns:a16="http://schemas.microsoft.com/office/drawing/2014/main" id="{73520ED1-3631-424C-B3B3-56C192BD73D7}"/>
              </a:ext>
            </a:extLst>
          </p:cNvPr>
          <p:cNvSpPr txBox="1">
            <a:spLocks/>
          </p:cNvSpPr>
          <p:nvPr/>
        </p:nvSpPr>
        <p:spPr>
          <a:xfrm>
            <a:off x="361949" y="1836435"/>
            <a:ext cx="4210051" cy="500193"/>
          </a:xfrm>
          <a:prstGeom prst="rect">
            <a:avLst/>
          </a:prstGeom>
        </p:spPr>
        <p:txBody>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r>
              <a:rPr lang="fr-CA" sz="1200" dirty="0">
                <a:latin typeface="Gill Sans MT" panose="020B0502020104020203" pitchFamily="34" charset="0"/>
              </a:rPr>
              <a:t> Dans le passé, aviez-vous déjà envisagé d'entreprendre des études pour devenir enseignant?</a:t>
            </a:r>
          </a:p>
        </p:txBody>
      </p:sp>
      <p:graphicFrame>
        <p:nvGraphicFramePr>
          <p:cNvPr id="28" name="Graphique 27">
            <a:extLst>
              <a:ext uri="{FF2B5EF4-FFF2-40B4-BE49-F238E27FC236}">
                <a16:creationId xmlns:a16="http://schemas.microsoft.com/office/drawing/2014/main" id="{EE4C43B8-38AF-7442-9BCC-2619B6170C1C}"/>
              </a:ext>
            </a:extLst>
          </p:cNvPr>
          <p:cNvGraphicFramePr/>
          <p:nvPr>
            <p:extLst>
              <p:ext uri="{D42A27DB-BD31-4B8C-83A1-F6EECF244321}">
                <p14:modId xmlns:p14="http://schemas.microsoft.com/office/powerpoint/2010/main" val="1225818057"/>
              </p:ext>
            </p:extLst>
          </p:nvPr>
        </p:nvGraphicFramePr>
        <p:xfrm>
          <a:off x="4657725" y="2321551"/>
          <a:ext cx="4210050" cy="2759390"/>
        </p:xfrm>
        <a:graphic>
          <a:graphicData uri="http://schemas.openxmlformats.org/drawingml/2006/chart">
            <c:chart xmlns:c="http://schemas.openxmlformats.org/drawingml/2006/chart" xmlns:r="http://schemas.openxmlformats.org/officeDocument/2006/relationships" r:id="rId4"/>
          </a:graphicData>
        </a:graphic>
      </p:graphicFrame>
      <p:sp>
        <p:nvSpPr>
          <p:cNvPr id="29" name="ZoneTexte 28">
            <a:extLst>
              <a:ext uri="{FF2B5EF4-FFF2-40B4-BE49-F238E27FC236}">
                <a16:creationId xmlns:a16="http://schemas.microsoft.com/office/drawing/2014/main" id="{909BB9F5-971F-F24A-91A3-19B40BDE54A7}"/>
              </a:ext>
            </a:extLst>
          </p:cNvPr>
          <p:cNvSpPr txBox="1"/>
          <p:nvPr/>
        </p:nvSpPr>
        <p:spPr>
          <a:xfrm>
            <a:off x="1213339" y="2310917"/>
            <a:ext cx="3444386" cy="253916"/>
          </a:xfrm>
          <a:prstGeom prst="rect">
            <a:avLst/>
          </a:prstGeom>
          <a:noFill/>
        </p:spPr>
        <p:txBody>
          <a:bodyPr wrap="square" rtlCol="0">
            <a:spAutoFit/>
          </a:bodyPr>
          <a:lstStyle/>
          <a:p>
            <a:pPr algn="r"/>
            <a:r>
              <a:rPr lang="fr-CA" sz="1050" dirty="0"/>
              <a:t>* Étudiants de </a:t>
            </a:r>
            <a:r>
              <a:rPr lang="fr-CA" sz="1050" dirty="0">
                <a:latin typeface="Gill Sans MT" panose="020B0502020104020203" pitchFamily="34" charset="0"/>
              </a:rPr>
              <a:t>l’UQAT</a:t>
            </a:r>
            <a:r>
              <a:rPr lang="fr-CA" sz="1050" dirty="0"/>
              <a:t> – autre domaine</a:t>
            </a:r>
          </a:p>
        </p:txBody>
      </p:sp>
      <p:sp>
        <p:nvSpPr>
          <p:cNvPr id="30" name="ZoneTexte 29">
            <a:extLst>
              <a:ext uri="{FF2B5EF4-FFF2-40B4-BE49-F238E27FC236}">
                <a16:creationId xmlns:a16="http://schemas.microsoft.com/office/drawing/2014/main" id="{E50B4B09-3BDC-804F-8BF1-B55BDA342780}"/>
              </a:ext>
            </a:extLst>
          </p:cNvPr>
          <p:cNvSpPr txBox="1"/>
          <p:nvPr/>
        </p:nvSpPr>
        <p:spPr>
          <a:xfrm>
            <a:off x="5423390" y="2307018"/>
            <a:ext cx="3444386" cy="253916"/>
          </a:xfrm>
          <a:prstGeom prst="rect">
            <a:avLst/>
          </a:prstGeom>
          <a:noFill/>
        </p:spPr>
        <p:txBody>
          <a:bodyPr wrap="square" rtlCol="0">
            <a:spAutoFit/>
          </a:bodyPr>
          <a:lstStyle/>
          <a:p>
            <a:pPr algn="r"/>
            <a:r>
              <a:rPr lang="fr-CA" sz="1050" dirty="0"/>
              <a:t>* </a:t>
            </a:r>
            <a:r>
              <a:rPr lang="fr-CA" sz="1050" dirty="0">
                <a:latin typeface="Gill Sans MT" panose="020B0502020104020203" pitchFamily="34" charset="0"/>
              </a:rPr>
              <a:t>Étudiants</a:t>
            </a:r>
            <a:r>
              <a:rPr lang="fr-CA" sz="1050" dirty="0"/>
              <a:t> du Cégep</a:t>
            </a:r>
          </a:p>
        </p:txBody>
      </p:sp>
    </p:spTree>
    <p:extLst>
      <p:ext uri="{BB962C8B-B14F-4D97-AF65-F5344CB8AC3E}">
        <p14:creationId xmlns:p14="http://schemas.microsoft.com/office/powerpoint/2010/main" val="2328581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9" name="Tableau 28">
            <a:extLst>
              <a:ext uri="{FF2B5EF4-FFF2-40B4-BE49-F238E27FC236}">
                <a16:creationId xmlns:a16="http://schemas.microsoft.com/office/drawing/2014/main" id="{52A4F2A7-ACE2-8F4D-8B5A-4E09FA551045}"/>
              </a:ext>
            </a:extLst>
          </p:cNvPr>
          <p:cNvGraphicFramePr>
            <a:graphicFrameLocks noGrp="1"/>
          </p:cNvGraphicFramePr>
          <p:nvPr>
            <p:extLst>
              <p:ext uri="{D42A27DB-BD31-4B8C-83A1-F6EECF244321}">
                <p14:modId xmlns:p14="http://schemas.microsoft.com/office/powerpoint/2010/main" val="1649543842"/>
              </p:ext>
            </p:extLst>
          </p:nvPr>
        </p:nvGraphicFramePr>
        <p:xfrm>
          <a:off x="628649" y="2116352"/>
          <a:ext cx="7886699" cy="3109318"/>
        </p:xfrm>
        <a:graphic>
          <a:graphicData uri="http://schemas.openxmlformats.org/drawingml/2006/table">
            <a:tbl>
              <a:tblPr firstRow="1" bandRow="1"/>
              <a:tblGrid>
                <a:gridCol w="4130781">
                  <a:extLst>
                    <a:ext uri="{9D8B030D-6E8A-4147-A177-3AD203B41FA5}">
                      <a16:colId xmlns:a16="http://schemas.microsoft.com/office/drawing/2014/main" val="628201135"/>
                    </a:ext>
                  </a:extLst>
                </a:gridCol>
                <a:gridCol w="1260487">
                  <a:extLst>
                    <a:ext uri="{9D8B030D-6E8A-4147-A177-3AD203B41FA5}">
                      <a16:colId xmlns:a16="http://schemas.microsoft.com/office/drawing/2014/main" val="4161472881"/>
                    </a:ext>
                  </a:extLst>
                </a:gridCol>
                <a:gridCol w="1327394">
                  <a:extLst>
                    <a:ext uri="{9D8B030D-6E8A-4147-A177-3AD203B41FA5}">
                      <a16:colId xmlns:a16="http://schemas.microsoft.com/office/drawing/2014/main" val="4106689561"/>
                    </a:ext>
                  </a:extLst>
                </a:gridCol>
                <a:gridCol w="1168037">
                  <a:extLst>
                    <a:ext uri="{9D8B030D-6E8A-4147-A177-3AD203B41FA5}">
                      <a16:colId xmlns:a16="http://schemas.microsoft.com/office/drawing/2014/main" val="15051312"/>
                    </a:ext>
                  </a:extLst>
                </a:gridCol>
              </a:tblGrid>
              <a:tr h="547718">
                <a:tc gridSpan="4">
                  <a:txBody>
                    <a:bodyPr/>
                    <a:lstStyle/>
                    <a:p>
                      <a:pPr algn="l" fontAlgn="b">
                        <a:spcBef>
                          <a:spcPts val="0"/>
                        </a:spcBef>
                        <a:spcAft>
                          <a:spcPts val="0"/>
                        </a:spcAft>
                      </a:pPr>
                      <a:r>
                        <a:rPr lang="fr-CA" sz="1200" b="1" i="0" u="none" strike="noStrike" dirty="0">
                          <a:solidFill>
                            <a:srgbClr val="333333"/>
                          </a:solidFill>
                          <a:effectLst/>
                          <a:latin typeface="Gill Sans MT" panose="020B0502020104020203" pitchFamily="34" charset="0"/>
                        </a:rPr>
                        <a:t>Selon vous, quelles sont les dimensions sur lesquelles la priorité doit être accordée pour améliorer l’attraction et la rétention dans la profession enseignante ? </a:t>
                      </a:r>
                      <a:endParaRPr lang="fr-CA" sz="1800" b="0" i="0" u="none" strike="noStrike" dirty="0">
                        <a:effectLst/>
                        <a:latin typeface="Gill Sans MT" panose="020B0502020104020203" pitchFamily="34" charset="0"/>
                      </a:endParaRPr>
                    </a:p>
                  </a:txBody>
                  <a:tcPr marL="91924" marR="91924" marT="45962" marB="45962">
                    <a:lnL>
                      <a:noFill/>
                    </a:lnL>
                    <a:lnR>
                      <a:noFill/>
                    </a:lnR>
                    <a:lnT>
                      <a:noFill/>
                    </a:lnT>
                    <a:lnB>
                      <a:noFill/>
                    </a:lnB>
                  </a:tcPr>
                </a:tc>
                <a:tc hMerge="1">
                  <a:txBody>
                    <a:bodyPr/>
                    <a:lstStyle/>
                    <a:p>
                      <a:endParaRPr lang="fr-CA"/>
                    </a:p>
                  </a:txBody>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4091287078"/>
                  </a:ext>
                </a:extLst>
              </a:tr>
              <a:tr h="247870">
                <a:tc>
                  <a:txBody>
                    <a:bodyPr/>
                    <a:lstStyle/>
                    <a:p>
                      <a:pPr algn="l" fontAlgn="b">
                        <a:spcBef>
                          <a:spcPts val="0"/>
                        </a:spcBef>
                        <a:spcAft>
                          <a:spcPts val="0"/>
                        </a:spcAft>
                      </a:pPr>
                      <a:r>
                        <a:rPr lang="fr-CA" sz="1200" b="0" i="0" u="none" strike="noStrike" dirty="0">
                          <a:solidFill>
                            <a:srgbClr val="000000"/>
                          </a:solidFill>
                          <a:effectLst/>
                          <a:latin typeface="Gill Sans MT" panose="020B0502020104020203" pitchFamily="34" charset="0"/>
                        </a:rPr>
                        <a:t>(Items identifiés </a:t>
                      </a:r>
                      <a:r>
                        <a:rPr lang="fr-CA" sz="1200" b="1" i="0" u="none" strike="noStrike" dirty="0">
                          <a:solidFill>
                            <a:srgbClr val="000000"/>
                          </a:solidFill>
                          <a:effectLst/>
                          <a:latin typeface="Gill Sans MT" panose="020B0502020104020203" pitchFamily="34" charset="0"/>
                        </a:rPr>
                        <a:t>Très prioritaire </a:t>
                      </a:r>
                      <a:r>
                        <a:rPr lang="fr-CA" sz="1200" b="0" i="0" u="none" strike="noStrike" dirty="0">
                          <a:solidFill>
                            <a:srgbClr val="000000"/>
                          </a:solidFill>
                          <a:effectLst/>
                          <a:latin typeface="Gill Sans MT" panose="020B0502020104020203" pitchFamily="34" charset="0"/>
                        </a:rPr>
                        <a:t>par les répondants) </a:t>
                      </a:r>
                      <a:endParaRPr lang="fr-CA" sz="1800" b="0" i="0" u="none" strike="noStrike" dirty="0">
                        <a:effectLst/>
                        <a:latin typeface="Gill Sans MT" panose="020B0502020104020203" pitchFamily="34" charset="0"/>
                      </a:endParaRP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spcBef>
                          <a:spcPts val="0"/>
                        </a:spcBef>
                        <a:spcAft>
                          <a:spcPts val="0"/>
                        </a:spcAft>
                      </a:pPr>
                      <a:r>
                        <a:rPr lang="fr-CA" sz="1200" b="1" i="0" u="none" strike="noStrike" dirty="0">
                          <a:solidFill>
                            <a:srgbClr val="000000"/>
                          </a:solidFill>
                          <a:effectLst/>
                          <a:latin typeface="Gill Sans MT" panose="020B0502020104020203" pitchFamily="34" charset="0"/>
                        </a:rPr>
                        <a:t>Enseignants</a:t>
                      </a:r>
                      <a:endParaRPr lang="fr-CA" sz="1800" b="1" i="0" u="none" strike="noStrike" dirty="0">
                        <a:effectLst/>
                        <a:latin typeface="Gill Sans MT" panose="020B0502020104020203" pitchFamily="34" charset="0"/>
                      </a:endParaRP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spcBef>
                          <a:spcPts val="0"/>
                        </a:spcBef>
                        <a:spcAft>
                          <a:spcPts val="0"/>
                        </a:spcAft>
                      </a:pPr>
                      <a:r>
                        <a:rPr lang="fr-CA" sz="1200" b="1" i="0" u="none" strike="noStrike" dirty="0">
                          <a:solidFill>
                            <a:srgbClr val="000000"/>
                          </a:solidFill>
                          <a:effectLst/>
                          <a:latin typeface="Gill Sans MT" panose="020B0502020104020203" pitchFamily="34" charset="0"/>
                        </a:rPr>
                        <a:t>Enseignants NLQ</a:t>
                      </a:r>
                      <a:endParaRPr lang="fr-CA" sz="1800" b="1" i="0" u="none" strike="noStrike" dirty="0">
                        <a:effectLst/>
                        <a:latin typeface="Gill Sans MT" panose="020B0502020104020203" pitchFamily="34" charset="0"/>
                      </a:endParaRP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spcBef>
                          <a:spcPts val="0"/>
                        </a:spcBef>
                        <a:spcAft>
                          <a:spcPts val="0"/>
                        </a:spcAft>
                      </a:pPr>
                      <a:r>
                        <a:rPr lang="fr-CA" sz="1200" b="1" i="0" u="none" strike="noStrike" dirty="0">
                          <a:solidFill>
                            <a:srgbClr val="000000"/>
                          </a:solidFill>
                          <a:effectLst/>
                          <a:latin typeface="Gill Sans MT" panose="020B0502020104020203" pitchFamily="34" charset="0"/>
                        </a:rPr>
                        <a:t>Directions</a:t>
                      </a:r>
                      <a:endParaRPr lang="fr-CA" sz="1800" b="1" i="0" u="none" strike="noStrike" dirty="0">
                        <a:effectLst/>
                        <a:latin typeface="Gill Sans MT" panose="020B0502020104020203" pitchFamily="34" charset="0"/>
                      </a:endParaRP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1034412"/>
                  </a:ext>
                </a:extLst>
              </a:tr>
              <a:tr h="231373">
                <a:tc>
                  <a:txBody>
                    <a:bodyPr/>
                    <a:lstStyle/>
                    <a:p>
                      <a:pPr algn="l" fontAlgn="b">
                        <a:spcBef>
                          <a:spcPts val="0"/>
                        </a:spcBef>
                        <a:spcAft>
                          <a:spcPts val="0"/>
                        </a:spcAft>
                      </a:pPr>
                      <a:r>
                        <a:rPr lang="fr-CA" sz="1100" b="0" i="0" u="none" strike="noStrike" dirty="0">
                          <a:solidFill>
                            <a:srgbClr val="333333"/>
                          </a:solidFill>
                          <a:effectLst/>
                          <a:latin typeface="Gill Sans MT" panose="020B0502020104020203" pitchFamily="34" charset="0"/>
                        </a:rPr>
                        <a:t>La formation initiale des enseignants</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39,39%</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45,45%</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52,83%</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2564141"/>
                  </a:ext>
                </a:extLst>
              </a:tr>
              <a:tr h="231373">
                <a:tc>
                  <a:txBody>
                    <a:bodyPr/>
                    <a:lstStyle/>
                    <a:p>
                      <a:pPr algn="l" fontAlgn="b">
                        <a:spcBef>
                          <a:spcPts val="0"/>
                        </a:spcBef>
                        <a:spcAft>
                          <a:spcPts val="0"/>
                        </a:spcAft>
                      </a:pPr>
                      <a:r>
                        <a:rPr lang="fr-CA" sz="1100" b="0" i="0" u="none" strike="noStrike" dirty="0">
                          <a:solidFill>
                            <a:srgbClr val="333333"/>
                          </a:solidFill>
                          <a:effectLst/>
                          <a:latin typeface="Gill Sans MT" panose="020B0502020104020203" pitchFamily="34" charset="0"/>
                        </a:rPr>
                        <a:t>La formation continue des enseignants</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dirty="0">
                          <a:solidFill>
                            <a:srgbClr val="FF0000"/>
                          </a:solidFill>
                          <a:effectLst/>
                          <a:latin typeface="Gill Sans MT" panose="020B0502020104020203" pitchFamily="34" charset="0"/>
                        </a:rPr>
                        <a:t>24,45%</a:t>
                      </a:r>
                      <a:endParaRPr lang="fr-CA" sz="1800" b="0" i="0" u="none" strike="noStrike" dirty="0">
                        <a:solidFill>
                          <a:srgbClr val="FF0000"/>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FF0000"/>
                          </a:solidFill>
                          <a:effectLst/>
                          <a:latin typeface="Gill Sans MT" panose="020B0502020104020203" pitchFamily="34" charset="0"/>
                        </a:rPr>
                        <a:t>27,27%</a:t>
                      </a:r>
                      <a:endParaRPr lang="fr-CA" sz="1800" b="0" i="0" u="none" strike="noStrike" dirty="0">
                        <a:solidFill>
                          <a:srgbClr val="FF0000"/>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1" i="0" u="none" strike="noStrike" dirty="0">
                          <a:solidFill>
                            <a:srgbClr val="FF0000"/>
                          </a:solidFill>
                          <a:effectLst/>
                          <a:latin typeface="Gill Sans MT" panose="020B0502020104020203" pitchFamily="34" charset="0"/>
                        </a:rPr>
                        <a:t>60,38%</a:t>
                      </a:r>
                      <a:endParaRPr lang="fr-CA" sz="1800" b="1" i="0" u="none" strike="noStrike" dirty="0">
                        <a:solidFill>
                          <a:srgbClr val="FF0000"/>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0755092"/>
                  </a:ext>
                </a:extLst>
              </a:tr>
              <a:tr h="231373">
                <a:tc>
                  <a:txBody>
                    <a:bodyPr/>
                    <a:lstStyle/>
                    <a:p>
                      <a:pPr algn="l" fontAlgn="b">
                        <a:spcBef>
                          <a:spcPts val="0"/>
                        </a:spcBef>
                        <a:spcAft>
                          <a:spcPts val="0"/>
                        </a:spcAft>
                      </a:pPr>
                      <a:r>
                        <a:rPr lang="fr-CA" sz="1100" b="0" i="0" u="none" strike="noStrike" dirty="0">
                          <a:solidFill>
                            <a:srgbClr val="333333"/>
                          </a:solidFill>
                          <a:effectLst/>
                          <a:latin typeface="Gill Sans MT" panose="020B0502020104020203" pitchFamily="34" charset="0"/>
                        </a:rPr>
                        <a:t>Les procédures de recrutement</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25,21%</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27,27%</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26,92%</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3619460"/>
                  </a:ext>
                </a:extLst>
              </a:tr>
              <a:tr h="231373">
                <a:tc>
                  <a:txBody>
                    <a:bodyPr/>
                    <a:lstStyle/>
                    <a:p>
                      <a:pPr algn="l" fontAlgn="b">
                        <a:spcBef>
                          <a:spcPts val="0"/>
                        </a:spcBef>
                        <a:spcAft>
                          <a:spcPts val="0"/>
                        </a:spcAft>
                      </a:pPr>
                      <a:r>
                        <a:rPr lang="fr-CA" sz="1100" b="0" i="0" u="none" strike="noStrike" dirty="0">
                          <a:solidFill>
                            <a:srgbClr val="333333"/>
                          </a:solidFill>
                          <a:effectLst/>
                          <a:latin typeface="Gill Sans MT" panose="020B0502020104020203" pitchFamily="34" charset="0"/>
                        </a:rPr>
                        <a:t>Les procédures d’affectation des enseignants</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34,80%</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36,36%</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28,30%</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2968707"/>
                  </a:ext>
                </a:extLst>
              </a:tr>
              <a:tr h="231373">
                <a:tc>
                  <a:txBody>
                    <a:bodyPr/>
                    <a:lstStyle/>
                    <a:p>
                      <a:pPr algn="l" fontAlgn="b">
                        <a:spcBef>
                          <a:spcPts val="0"/>
                        </a:spcBef>
                        <a:spcAft>
                          <a:spcPts val="0"/>
                        </a:spcAft>
                      </a:pPr>
                      <a:r>
                        <a:rPr lang="fr-CA" sz="1100" b="1" i="0" u="none" strike="noStrike" dirty="0">
                          <a:solidFill>
                            <a:srgbClr val="333333"/>
                          </a:solidFill>
                          <a:effectLst/>
                          <a:latin typeface="Gill Sans MT" panose="020B0502020104020203" pitchFamily="34" charset="0"/>
                        </a:rPr>
                        <a:t>Le salaire et les conditions de travail</a:t>
                      </a:r>
                      <a:endParaRPr lang="fr-CA" sz="1800" b="1"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marL="0" algn="r" defTabSz="914400" rtl="0" eaLnBrk="1" fontAlgn="b" latinLnBrk="0" hangingPunct="1">
                        <a:spcBef>
                          <a:spcPts val="0"/>
                        </a:spcBef>
                        <a:spcAft>
                          <a:spcPts val="0"/>
                        </a:spcAft>
                      </a:pPr>
                      <a:r>
                        <a:rPr lang="fr-CA" sz="1100" b="1" i="0" u="none" strike="noStrike" kern="1200" dirty="0">
                          <a:solidFill>
                            <a:srgbClr val="FF0000"/>
                          </a:solidFill>
                          <a:effectLst/>
                          <a:latin typeface="Gill Sans MT" panose="020B0502020104020203" pitchFamily="34" charset="0"/>
                          <a:ea typeface="+mn-ea"/>
                          <a:cs typeface="+mn-cs"/>
                        </a:rPr>
                        <a:t>67,34</a:t>
                      </a:r>
                      <a:r>
                        <a:rPr lang="fr-CA" sz="1100" b="1" i="0" u="none" strike="noStrike" kern="1200" dirty="0">
                          <a:solidFill>
                            <a:schemeClr val="accent6"/>
                          </a:solidFill>
                          <a:effectLst/>
                          <a:latin typeface="Gill Sans MT" panose="020B0502020104020203" pitchFamily="34" charset="0"/>
                          <a:ea typeface="+mn-ea"/>
                          <a:cs typeface="+mn-cs"/>
                        </a:rPr>
                        <a:t>%</a:t>
                      </a: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spcBef>
                          <a:spcPts val="0"/>
                        </a:spcBef>
                        <a:spcAft>
                          <a:spcPts val="0"/>
                        </a:spcAft>
                      </a:pPr>
                      <a:r>
                        <a:rPr lang="fr-CA" sz="1100" b="0" i="0" u="none" strike="noStrike" dirty="0">
                          <a:solidFill>
                            <a:srgbClr val="FF0000"/>
                          </a:solidFill>
                          <a:effectLst/>
                          <a:latin typeface="Gill Sans MT" panose="020B0502020104020203" pitchFamily="34" charset="0"/>
                        </a:rPr>
                        <a:t>36,36%</a:t>
                      </a:r>
                      <a:endParaRPr lang="fr-CA" sz="1800" b="0" i="0" u="none" strike="noStrike" dirty="0">
                        <a:solidFill>
                          <a:srgbClr val="FF0000"/>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FF0000"/>
                          </a:solidFill>
                          <a:effectLst/>
                          <a:latin typeface="Gill Sans MT" panose="020B0502020104020203" pitchFamily="34" charset="0"/>
                        </a:rPr>
                        <a:t>37,74%</a:t>
                      </a:r>
                      <a:endParaRPr lang="fr-CA" sz="1800" b="0" i="0" u="none" strike="noStrike" dirty="0">
                        <a:solidFill>
                          <a:srgbClr val="FF0000"/>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248946"/>
                  </a:ext>
                </a:extLst>
              </a:tr>
              <a:tr h="231373">
                <a:tc>
                  <a:txBody>
                    <a:bodyPr/>
                    <a:lstStyle/>
                    <a:p>
                      <a:pPr algn="l" fontAlgn="b">
                        <a:spcBef>
                          <a:spcPts val="0"/>
                        </a:spcBef>
                        <a:spcAft>
                          <a:spcPts val="0"/>
                        </a:spcAft>
                      </a:pPr>
                      <a:r>
                        <a:rPr lang="fr-CA" sz="1100" b="0" i="0" u="none" strike="noStrike">
                          <a:solidFill>
                            <a:srgbClr val="333333"/>
                          </a:solidFill>
                          <a:effectLst/>
                          <a:latin typeface="Gill Sans MT" panose="020B0502020104020203" pitchFamily="34" charset="0"/>
                        </a:rPr>
                        <a:t>Les critères d'accès à la profession</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22,09%</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36,36%</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22,64%</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3298559"/>
                  </a:ext>
                </a:extLst>
              </a:tr>
              <a:tr h="231373">
                <a:tc>
                  <a:txBody>
                    <a:bodyPr/>
                    <a:lstStyle/>
                    <a:p>
                      <a:pPr algn="l" fontAlgn="b">
                        <a:spcBef>
                          <a:spcPts val="0"/>
                        </a:spcBef>
                        <a:spcAft>
                          <a:spcPts val="0"/>
                        </a:spcAft>
                      </a:pPr>
                      <a:r>
                        <a:rPr lang="fr-CA" sz="1100" b="0" i="0" u="none" strike="noStrike" dirty="0">
                          <a:solidFill>
                            <a:srgbClr val="333333"/>
                          </a:solidFill>
                          <a:effectLst/>
                          <a:latin typeface="Gill Sans MT" panose="020B0502020104020203" pitchFamily="34" charset="0"/>
                        </a:rPr>
                        <a:t>Les mesures d'insertion professionnelles</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37,73%</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45,45%</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28,85%</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1514687"/>
                  </a:ext>
                </a:extLst>
              </a:tr>
              <a:tr h="231373">
                <a:tc>
                  <a:txBody>
                    <a:bodyPr/>
                    <a:lstStyle/>
                    <a:p>
                      <a:pPr algn="l" fontAlgn="b">
                        <a:spcBef>
                          <a:spcPts val="0"/>
                        </a:spcBef>
                        <a:spcAft>
                          <a:spcPts val="0"/>
                        </a:spcAft>
                      </a:pPr>
                      <a:r>
                        <a:rPr lang="fr-CA" sz="1100" b="1" i="0" u="none" strike="noStrike" dirty="0">
                          <a:solidFill>
                            <a:srgbClr val="333333"/>
                          </a:solidFill>
                          <a:effectLst/>
                          <a:latin typeface="Gill Sans MT" panose="020B0502020104020203" pitchFamily="34" charset="0"/>
                        </a:rPr>
                        <a:t>L'image de la profession</a:t>
                      </a:r>
                      <a:endParaRPr lang="fr-CA" sz="1800" b="1"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marL="0" algn="r" defTabSz="914400" rtl="0" eaLnBrk="1" fontAlgn="b" latinLnBrk="0" hangingPunct="1">
                        <a:spcBef>
                          <a:spcPts val="0"/>
                        </a:spcBef>
                        <a:spcAft>
                          <a:spcPts val="0"/>
                        </a:spcAft>
                      </a:pPr>
                      <a:r>
                        <a:rPr lang="fr-CA" sz="1100" b="0" i="0" u="none" strike="noStrike" kern="1200" dirty="0">
                          <a:solidFill>
                            <a:schemeClr val="tx1"/>
                          </a:solidFill>
                          <a:effectLst/>
                          <a:latin typeface="Gill Sans MT" panose="020B0502020104020203" pitchFamily="34" charset="0"/>
                          <a:ea typeface="+mn-ea"/>
                          <a:cs typeface="+mn-cs"/>
                        </a:rPr>
                        <a:t>62,90%</a:t>
                      </a: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72,73%</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75,47%</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17043798"/>
                  </a:ext>
                </a:extLst>
              </a:tr>
              <a:tr h="231373">
                <a:tc>
                  <a:txBody>
                    <a:bodyPr/>
                    <a:lstStyle/>
                    <a:p>
                      <a:pPr algn="l" fontAlgn="b">
                        <a:spcBef>
                          <a:spcPts val="0"/>
                        </a:spcBef>
                        <a:spcAft>
                          <a:spcPts val="0"/>
                        </a:spcAft>
                      </a:pPr>
                      <a:r>
                        <a:rPr lang="fr-CA" sz="1100" b="1" i="0" u="none" strike="noStrike" dirty="0">
                          <a:solidFill>
                            <a:srgbClr val="333333"/>
                          </a:solidFill>
                          <a:effectLst/>
                          <a:latin typeface="Gill Sans MT" panose="020B0502020104020203" pitchFamily="34" charset="0"/>
                        </a:rPr>
                        <a:t>La reconnaissance du travail</a:t>
                      </a:r>
                      <a:endParaRPr lang="fr-CA" sz="1800" b="1"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kern="1200" dirty="0">
                          <a:solidFill>
                            <a:schemeClr val="tx1"/>
                          </a:solidFill>
                          <a:effectLst/>
                          <a:latin typeface="Gill Sans MT" panose="020B0502020104020203" pitchFamily="34" charset="0"/>
                          <a:ea typeface="+mn-ea"/>
                          <a:cs typeface="+mn-cs"/>
                        </a:rPr>
                        <a:t>77,85</a:t>
                      </a:r>
                      <a:r>
                        <a:rPr lang="fr-CA" sz="1100" b="0" i="0" u="none" strike="noStrike" dirty="0">
                          <a:solidFill>
                            <a:schemeClr val="tx1"/>
                          </a:solidFill>
                          <a:effectLst/>
                          <a:latin typeface="Gill Sans MT" panose="020B0502020104020203" pitchFamily="34" charset="0"/>
                        </a:rPr>
                        <a:t>%</a:t>
                      </a:r>
                      <a:endParaRPr lang="fr-CA" sz="1800" b="0" i="0" u="none" strike="noStrike" dirty="0">
                        <a:solidFill>
                          <a:schemeClr val="tx1"/>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63,64%</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spcBef>
                          <a:spcPts val="0"/>
                        </a:spcBef>
                        <a:spcAft>
                          <a:spcPts val="0"/>
                        </a:spcAft>
                      </a:pPr>
                      <a:r>
                        <a:rPr lang="fr-CA" sz="1100" b="0" i="0" u="none" strike="noStrike" dirty="0">
                          <a:solidFill>
                            <a:srgbClr val="333333"/>
                          </a:solidFill>
                          <a:effectLst/>
                          <a:latin typeface="Gill Sans MT" panose="020B0502020104020203" pitchFamily="34" charset="0"/>
                        </a:rPr>
                        <a:t>62,26%</a:t>
                      </a:r>
                      <a:endParaRPr lang="fr-CA" sz="1800" b="0" i="0" u="none" strike="noStrike" dirty="0">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94447736"/>
                  </a:ext>
                </a:extLst>
              </a:tr>
              <a:tr h="231373">
                <a:tc>
                  <a:txBody>
                    <a:bodyPr/>
                    <a:lstStyle/>
                    <a:p>
                      <a:pPr algn="l" fontAlgn="b">
                        <a:spcBef>
                          <a:spcPts val="0"/>
                        </a:spcBef>
                        <a:spcAft>
                          <a:spcPts val="0"/>
                        </a:spcAft>
                      </a:pPr>
                      <a:r>
                        <a:rPr lang="fr-CA" sz="1100" b="0" i="0" u="none" strike="noStrike">
                          <a:solidFill>
                            <a:srgbClr val="333333"/>
                          </a:solidFill>
                          <a:effectLst/>
                          <a:latin typeface="Gill Sans MT" panose="020B0502020104020203" pitchFamily="34" charset="0"/>
                        </a:rPr>
                        <a:t>L'autonomie des enseignants</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36,30%</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0" i="0" u="none" strike="noStrike">
                          <a:solidFill>
                            <a:srgbClr val="333333"/>
                          </a:solidFill>
                          <a:effectLst/>
                          <a:latin typeface="Gill Sans MT" panose="020B0502020104020203" pitchFamily="34" charset="0"/>
                        </a:rPr>
                        <a:t>45,45%</a:t>
                      </a:r>
                      <a:endParaRPr lang="fr-CA" sz="1800" b="0" i="0" u="none" strike="noStrike">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spcBef>
                          <a:spcPts val="0"/>
                        </a:spcBef>
                        <a:spcAft>
                          <a:spcPts val="0"/>
                        </a:spcAft>
                      </a:pPr>
                      <a:r>
                        <a:rPr lang="fr-CA" sz="1100" b="1" i="0" u="none" strike="noStrike" dirty="0">
                          <a:solidFill>
                            <a:schemeClr val="accent6"/>
                          </a:solidFill>
                          <a:effectLst/>
                          <a:latin typeface="Gill Sans MT" panose="020B0502020104020203" pitchFamily="34" charset="0"/>
                        </a:rPr>
                        <a:t>15,38%</a:t>
                      </a:r>
                      <a:endParaRPr lang="fr-CA" sz="1800" b="1" i="0" u="none" strike="noStrike" dirty="0">
                        <a:solidFill>
                          <a:schemeClr val="accent6"/>
                        </a:solidFill>
                        <a:effectLst/>
                        <a:latin typeface="Gill Sans MT" panose="020B0502020104020203" pitchFamily="34" charset="0"/>
                      </a:endParaRPr>
                    </a:p>
                  </a:txBody>
                  <a:tcPr marL="9575" marR="9575" marT="957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6829338"/>
                  </a:ext>
                </a:extLst>
              </a:tr>
            </a:tbl>
          </a:graphicData>
        </a:graphic>
      </p:graphicFrame>
      <p:sp>
        <p:nvSpPr>
          <p:cNvPr id="31" name="Title 9">
            <a:extLst>
              <a:ext uri="{FF2B5EF4-FFF2-40B4-BE49-F238E27FC236}">
                <a16:creationId xmlns:a16="http://schemas.microsoft.com/office/drawing/2014/main" id="{8FC190C0-68E2-E543-AA82-7D111F3E827F}"/>
              </a:ext>
            </a:extLst>
          </p:cNvPr>
          <p:cNvSpPr>
            <a:spLocks noGrp="1"/>
          </p:cNvSpPr>
          <p:nvPr>
            <p:ph type="title"/>
          </p:nvPr>
        </p:nvSpPr>
        <p:spPr/>
        <p:txBody>
          <a:bodyPr>
            <a:noAutofit/>
          </a:bodyPr>
          <a:lstStyle/>
          <a:p>
            <a:r>
              <a:rPr lang="en-US" b="1" dirty="0"/>
              <a:t>RÉSULTATS </a:t>
            </a:r>
            <a:r>
              <a:rPr lang="en-US" dirty="0"/>
              <a:t>-</a:t>
            </a:r>
            <a:r>
              <a:rPr lang="en-US" b="1" dirty="0"/>
              <a:t> </a:t>
            </a:r>
            <a:r>
              <a:rPr lang="en-US" sz="3800" dirty="0"/>
              <a:t>Attraction et </a:t>
            </a:r>
            <a:r>
              <a:rPr lang="en-US" sz="3800" dirty="0" err="1"/>
              <a:t>rétention</a:t>
            </a:r>
            <a:r>
              <a:rPr lang="en-US" sz="3800" dirty="0"/>
              <a:t> dans la profession </a:t>
            </a:r>
            <a:r>
              <a:rPr lang="en-US" sz="3800" dirty="0" err="1"/>
              <a:t>enseignante</a:t>
            </a:r>
            <a:endParaRPr lang="en-US" sz="3800" dirty="0"/>
          </a:p>
        </p:txBody>
      </p:sp>
    </p:spTree>
    <p:extLst>
      <p:ext uri="{BB962C8B-B14F-4D97-AF65-F5344CB8AC3E}">
        <p14:creationId xmlns:p14="http://schemas.microsoft.com/office/powerpoint/2010/main" val="2033392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au 28">
            <a:extLst>
              <a:ext uri="{FF2B5EF4-FFF2-40B4-BE49-F238E27FC236}">
                <a16:creationId xmlns:a16="http://schemas.microsoft.com/office/drawing/2014/main" id="{52A4F2A7-ACE2-8F4D-8B5A-4E09FA551045}"/>
              </a:ext>
            </a:extLst>
          </p:cNvPr>
          <p:cNvGraphicFramePr>
            <a:graphicFrameLocks noGrp="1"/>
          </p:cNvGraphicFramePr>
          <p:nvPr>
            <p:extLst>
              <p:ext uri="{D42A27DB-BD31-4B8C-83A1-F6EECF244321}">
                <p14:modId xmlns:p14="http://schemas.microsoft.com/office/powerpoint/2010/main" val="3594656672"/>
              </p:ext>
            </p:extLst>
          </p:nvPr>
        </p:nvGraphicFramePr>
        <p:xfrm>
          <a:off x="672977" y="1848235"/>
          <a:ext cx="7746025" cy="3858604"/>
        </p:xfrm>
        <a:graphic>
          <a:graphicData uri="http://schemas.openxmlformats.org/drawingml/2006/table">
            <a:tbl>
              <a:tblPr firstRow="1" bandRow="1"/>
              <a:tblGrid>
                <a:gridCol w="4762427">
                  <a:extLst>
                    <a:ext uri="{9D8B030D-6E8A-4147-A177-3AD203B41FA5}">
                      <a16:colId xmlns:a16="http://schemas.microsoft.com/office/drawing/2014/main" val="628201135"/>
                    </a:ext>
                  </a:extLst>
                </a:gridCol>
                <a:gridCol w="1453230">
                  <a:extLst>
                    <a:ext uri="{9D8B030D-6E8A-4147-A177-3AD203B41FA5}">
                      <a16:colId xmlns:a16="http://schemas.microsoft.com/office/drawing/2014/main" val="4161472881"/>
                    </a:ext>
                  </a:extLst>
                </a:gridCol>
                <a:gridCol w="1530368">
                  <a:extLst>
                    <a:ext uri="{9D8B030D-6E8A-4147-A177-3AD203B41FA5}">
                      <a16:colId xmlns:a16="http://schemas.microsoft.com/office/drawing/2014/main" val="4106689561"/>
                    </a:ext>
                  </a:extLst>
                </a:gridCol>
              </a:tblGrid>
              <a:tr h="487973">
                <a:tc gridSpan="3">
                  <a:txBody>
                    <a:bodyPr/>
                    <a:lstStyle/>
                    <a:p>
                      <a:pPr algn="l" fontAlgn="b">
                        <a:spcBef>
                          <a:spcPts val="0"/>
                        </a:spcBef>
                        <a:spcAft>
                          <a:spcPts val="0"/>
                        </a:spcAft>
                      </a:pPr>
                      <a:r>
                        <a:rPr lang="fr-CA" sz="1200" b="1" i="0" u="none" strike="noStrike" dirty="0">
                          <a:solidFill>
                            <a:srgbClr val="333333"/>
                          </a:solidFill>
                          <a:effectLst/>
                          <a:latin typeface="Gill Sans MT" panose="020B0502020104020203" pitchFamily="34" charset="0"/>
                        </a:rPr>
                        <a:t> Dans quelle mesure les éléments suivants auraient-ils pu vous convaincre d'entreprendre des études</a:t>
                      </a:r>
                    </a:p>
                    <a:p>
                      <a:pPr algn="l" fontAlgn="b">
                        <a:spcBef>
                          <a:spcPts val="0"/>
                        </a:spcBef>
                        <a:spcAft>
                          <a:spcPts val="0"/>
                        </a:spcAft>
                      </a:pPr>
                      <a:r>
                        <a:rPr lang="fr-CA" sz="1200" b="1" i="0" u="none" strike="noStrike" dirty="0">
                          <a:solidFill>
                            <a:srgbClr val="333333"/>
                          </a:solidFill>
                          <a:effectLst/>
                          <a:latin typeface="Gill Sans MT" panose="020B0502020104020203" pitchFamily="34" charset="0"/>
                        </a:rPr>
                        <a:t>en enseignement?</a:t>
                      </a:r>
                    </a:p>
                  </a:txBody>
                  <a:tcPr marL="91924" marR="91924" marT="45962" marB="45962">
                    <a:lnL>
                      <a:noFill/>
                    </a:lnL>
                    <a:lnR>
                      <a:noFill/>
                    </a:lnR>
                    <a:lnT>
                      <a:noFill/>
                    </a:lnT>
                    <a:lnB>
                      <a:noFill/>
                    </a:lnB>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4091287078"/>
                  </a:ext>
                </a:extLst>
              </a:tr>
              <a:tr h="375335">
                <a:tc>
                  <a:txBody>
                    <a:bodyPr/>
                    <a:lstStyle/>
                    <a:p>
                      <a:pPr algn="l" fontAlgn="b">
                        <a:spcBef>
                          <a:spcPts val="0"/>
                        </a:spcBef>
                        <a:spcAft>
                          <a:spcPts val="0"/>
                        </a:spcAft>
                      </a:pPr>
                      <a:r>
                        <a:rPr lang="fr-CA" sz="1200" b="0" i="0" u="none" strike="noStrike" dirty="0">
                          <a:solidFill>
                            <a:srgbClr val="000000"/>
                          </a:solidFill>
                          <a:effectLst/>
                          <a:latin typeface="Gill Sans MT" panose="020B0502020104020203" pitchFamily="34" charset="0"/>
                        </a:rPr>
                        <a:t>(Items identifiés </a:t>
                      </a:r>
                      <a:r>
                        <a:rPr lang="fr-CA" sz="1200" b="1" i="0" u="none" strike="noStrike" dirty="0">
                          <a:solidFill>
                            <a:srgbClr val="000000"/>
                          </a:solidFill>
                          <a:effectLst/>
                          <a:latin typeface="Gill Sans MT" panose="020B0502020104020203" pitchFamily="34" charset="0"/>
                        </a:rPr>
                        <a:t>Beaucoup d’impact </a:t>
                      </a:r>
                      <a:r>
                        <a:rPr lang="fr-CA" sz="1200" b="0" i="0" u="none" strike="noStrike" dirty="0">
                          <a:solidFill>
                            <a:srgbClr val="000000"/>
                          </a:solidFill>
                          <a:effectLst/>
                          <a:latin typeface="Gill Sans MT" panose="020B0502020104020203" pitchFamily="34" charset="0"/>
                        </a:rPr>
                        <a:t>par les répondants) </a:t>
                      </a:r>
                      <a:endParaRPr lang="fr-CA" sz="1800" b="0" i="0" u="none" strike="noStrike" dirty="0">
                        <a:effectLst/>
                        <a:latin typeface="Gill Sans MT" panose="020B0502020104020203" pitchFamily="34" charset="0"/>
                      </a:endParaRP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CA" sz="1200" b="1" i="0" u="none" strike="noStrike" dirty="0">
                          <a:solidFill>
                            <a:srgbClr val="000000"/>
                          </a:solidFill>
                          <a:effectLst/>
                          <a:latin typeface="Gill Sans MT" panose="020B0502020104020203" pitchFamily="34" charset="0"/>
                        </a:rPr>
                        <a:t>Étudiants du CÉGEP</a:t>
                      </a: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spcBef>
                          <a:spcPts val="0"/>
                        </a:spcBef>
                        <a:spcAft>
                          <a:spcPts val="0"/>
                        </a:spcAft>
                      </a:pPr>
                      <a:r>
                        <a:rPr lang="fr-CA" sz="1200" b="1" i="0" u="none" strike="noStrike" dirty="0">
                          <a:solidFill>
                            <a:srgbClr val="000000"/>
                          </a:solidFill>
                          <a:effectLst/>
                          <a:latin typeface="Gill Sans MT" panose="020B0502020104020203" pitchFamily="34" charset="0"/>
                        </a:rPr>
                        <a:t>Étudiants de l'UQAT-Autres domaines</a:t>
                      </a:r>
                    </a:p>
                  </a:txBody>
                  <a:tcPr marL="9575" marR="9575" marT="9575"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1034412"/>
                  </a:ext>
                </a:extLst>
              </a:tr>
              <a:tr h="283914">
                <a:tc>
                  <a:txBody>
                    <a:bodyPr/>
                    <a:lstStyle/>
                    <a:p>
                      <a:pPr algn="l" fontAlgn="b"/>
                      <a:r>
                        <a:rPr lang="fr-CA" sz="1100" b="0" i="0" u="none" strike="noStrike" dirty="0">
                          <a:solidFill>
                            <a:srgbClr val="333333"/>
                          </a:solidFill>
                          <a:effectLst/>
                          <a:latin typeface="Gill Sans MT" panose="020B0502020104020203" pitchFamily="34" charset="0"/>
                        </a:rPr>
                        <a:t>Des conditions d'entrée plus flexibles en formation à l'enseignement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21,05%</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a:solidFill>
                            <a:srgbClr val="333333"/>
                          </a:solidFill>
                          <a:effectLst/>
                          <a:latin typeface="Gill Sans MT" panose="020B0502020104020203" pitchFamily="34" charset="0"/>
                        </a:rPr>
                        <a:t>14,47%</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2564141"/>
                  </a:ext>
                </a:extLst>
              </a:tr>
              <a:tr h="350044">
                <a:tc>
                  <a:txBody>
                    <a:bodyPr/>
                    <a:lstStyle/>
                    <a:p>
                      <a:pPr algn="l" fontAlgn="b"/>
                      <a:r>
                        <a:rPr lang="fr-CA" sz="1100" b="0" i="0" u="none" strike="noStrike">
                          <a:solidFill>
                            <a:srgbClr val="333333"/>
                          </a:solidFill>
                          <a:effectLst/>
                          <a:latin typeface="Gill Sans MT" panose="020B0502020104020203" pitchFamily="34" charset="0"/>
                        </a:rPr>
                        <a:t>L'accès à une formation accélérée en pédagogie pour les détenteurs d'une formation disciplinaire pertinente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31,58%</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a:solidFill>
                            <a:srgbClr val="333333"/>
                          </a:solidFill>
                          <a:effectLst/>
                          <a:latin typeface="Gill Sans MT" panose="020B0502020104020203" pitchFamily="34" charset="0"/>
                        </a:rPr>
                        <a:t>31,58%</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0755092"/>
                  </a:ext>
                </a:extLst>
              </a:tr>
              <a:tr h="260855">
                <a:tc>
                  <a:txBody>
                    <a:bodyPr/>
                    <a:lstStyle/>
                    <a:p>
                      <a:pPr algn="l" fontAlgn="b"/>
                      <a:r>
                        <a:rPr lang="fr-CA" sz="1100" b="0" i="0" u="none" strike="noStrike">
                          <a:solidFill>
                            <a:srgbClr val="333333"/>
                          </a:solidFill>
                          <a:effectLst/>
                          <a:latin typeface="Gill Sans MT" panose="020B0502020104020203" pitchFamily="34" charset="0"/>
                        </a:rPr>
                        <a:t>Une formation continue obligatoire après la formation initiale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10,53%</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a:solidFill>
                            <a:srgbClr val="333333"/>
                          </a:solidFill>
                          <a:effectLst/>
                          <a:latin typeface="Gill Sans MT" panose="020B0502020104020203" pitchFamily="34" charset="0"/>
                        </a:rPr>
                        <a:t>9,21%</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3619460"/>
                  </a:ext>
                </a:extLst>
              </a:tr>
              <a:tr h="233387">
                <a:tc>
                  <a:txBody>
                    <a:bodyPr/>
                    <a:lstStyle/>
                    <a:p>
                      <a:pPr algn="l" fontAlgn="b"/>
                      <a:r>
                        <a:rPr lang="fr-CA" sz="1100" b="0" i="0" u="none" strike="noStrike">
                          <a:solidFill>
                            <a:srgbClr val="333333"/>
                          </a:solidFill>
                          <a:effectLst/>
                          <a:latin typeface="Gill Sans MT" panose="020B0502020104020203" pitchFamily="34" charset="0"/>
                        </a:rPr>
                        <a:t>Des stages rémunérés en enseignement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rgbClr val="333333"/>
                          </a:solidFill>
                          <a:effectLst/>
                          <a:latin typeface="Gill Sans MT" panose="020B0502020104020203" pitchFamily="34" charset="0"/>
                        </a:rPr>
                        <a:t>55,26%</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a:solidFill>
                            <a:srgbClr val="333333"/>
                          </a:solidFill>
                          <a:effectLst/>
                          <a:latin typeface="Gill Sans MT" panose="020B0502020104020203" pitchFamily="34" charset="0"/>
                        </a:rPr>
                        <a:t>50,00%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2968707"/>
                  </a:ext>
                </a:extLst>
              </a:tr>
              <a:tr h="233387">
                <a:tc>
                  <a:txBody>
                    <a:bodyPr/>
                    <a:lstStyle/>
                    <a:p>
                      <a:pPr algn="l" fontAlgn="b"/>
                      <a:r>
                        <a:rPr lang="fr-CA" sz="1100" b="0" i="0" u="none" strike="noStrike">
                          <a:solidFill>
                            <a:srgbClr val="333333"/>
                          </a:solidFill>
                          <a:effectLst/>
                          <a:latin typeface="Gill Sans MT" panose="020B0502020104020203" pitchFamily="34" charset="0"/>
                        </a:rPr>
                        <a:t>Des bourses substantielles pour les étudiants en enseignement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rgbClr val="333333"/>
                          </a:solidFill>
                          <a:effectLst/>
                          <a:latin typeface="Gill Sans MT" panose="020B0502020104020203" pitchFamily="34" charset="0"/>
                        </a:rPr>
                        <a:t>39,47%</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a:solidFill>
                            <a:srgbClr val="333333"/>
                          </a:solidFill>
                          <a:effectLst/>
                          <a:latin typeface="Gill Sans MT" panose="020B0502020104020203" pitchFamily="34" charset="0"/>
                        </a:rPr>
                        <a:t>36,84%</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248946"/>
                  </a:ext>
                </a:extLst>
              </a:tr>
              <a:tr h="233387">
                <a:tc>
                  <a:txBody>
                    <a:bodyPr/>
                    <a:lstStyle/>
                    <a:p>
                      <a:pPr algn="l" fontAlgn="b"/>
                      <a:r>
                        <a:rPr lang="fr-CA" sz="1100" b="1" i="0" u="none" strike="noStrike" dirty="0">
                          <a:solidFill>
                            <a:srgbClr val="333333"/>
                          </a:solidFill>
                          <a:effectLst/>
                          <a:latin typeface="Gill Sans MT" panose="020B0502020104020203" pitchFamily="34" charset="0"/>
                        </a:rPr>
                        <a:t>Une promesse d'embauche à la fin de la formation</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chemeClr val="tx1"/>
                          </a:solidFill>
                          <a:effectLst/>
                          <a:latin typeface="Gill Sans MT" panose="020B0502020104020203" pitchFamily="34" charset="0"/>
                        </a:rPr>
                        <a:t>68,42%</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fr-CA" sz="1100" b="0" i="0" u="none" strike="noStrike" dirty="0">
                          <a:solidFill>
                            <a:schemeClr val="tx1"/>
                          </a:solidFill>
                          <a:effectLst/>
                          <a:latin typeface="Gill Sans MT" panose="020B0502020104020203" pitchFamily="34" charset="0"/>
                        </a:rPr>
                        <a:t>51,32%</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63298559"/>
                  </a:ext>
                </a:extLst>
              </a:tr>
              <a:tr h="233387">
                <a:tc>
                  <a:txBody>
                    <a:bodyPr/>
                    <a:lstStyle/>
                    <a:p>
                      <a:pPr algn="l" fontAlgn="b"/>
                      <a:r>
                        <a:rPr lang="fr-CA" sz="1100" b="1" i="0" u="none" strike="noStrike" dirty="0">
                          <a:solidFill>
                            <a:srgbClr val="333333"/>
                          </a:solidFill>
                          <a:effectLst/>
                          <a:latin typeface="Gill Sans MT" panose="020B0502020104020203" pitchFamily="34" charset="0"/>
                        </a:rPr>
                        <a:t>Un accès plus facile à des postes permanents</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rgbClr val="333333"/>
                          </a:solidFill>
                          <a:effectLst/>
                          <a:latin typeface="Gill Sans MT" panose="020B0502020104020203" pitchFamily="34" charset="0"/>
                        </a:rPr>
                        <a:t>65,79%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fr-CA" sz="1100" b="0" i="0" u="none" strike="noStrike" dirty="0">
                          <a:solidFill>
                            <a:srgbClr val="333333"/>
                          </a:solidFill>
                          <a:effectLst/>
                          <a:latin typeface="Gill Sans MT" panose="020B0502020104020203" pitchFamily="34" charset="0"/>
                        </a:rPr>
                        <a:t>61,84%</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641514687"/>
                  </a:ext>
                </a:extLst>
              </a:tr>
              <a:tr h="233387">
                <a:tc>
                  <a:txBody>
                    <a:bodyPr/>
                    <a:lstStyle/>
                    <a:p>
                      <a:pPr algn="l" fontAlgn="b"/>
                      <a:r>
                        <a:rPr lang="fr-CA" sz="1100" b="0" i="0" u="none" strike="noStrike">
                          <a:solidFill>
                            <a:srgbClr val="333333"/>
                          </a:solidFill>
                          <a:effectLst/>
                          <a:latin typeface="Gill Sans MT" panose="020B0502020104020203" pitchFamily="34" charset="0"/>
                        </a:rPr>
                        <a:t>De meilleures perspectives d'avancement professionnel</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47,37%</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dirty="0">
                          <a:solidFill>
                            <a:srgbClr val="333333"/>
                          </a:solidFill>
                          <a:effectLst/>
                          <a:latin typeface="Gill Sans MT" panose="020B0502020104020203" pitchFamily="34" charset="0"/>
                        </a:rPr>
                        <a:t>42,11%</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7043798"/>
                  </a:ext>
                </a:extLst>
              </a:tr>
              <a:tr h="233387">
                <a:tc>
                  <a:txBody>
                    <a:bodyPr/>
                    <a:lstStyle/>
                    <a:p>
                      <a:pPr algn="l" fontAlgn="b"/>
                      <a:r>
                        <a:rPr lang="fr-CA" sz="1100" b="0" i="0" u="none" strike="noStrike">
                          <a:solidFill>
                            <a:srgbClr val="333333"/>
                          </a:solidFill>
                          <a:effectLst/>
                          <a:latin typeface="Gill Sans MT" panose="020B0502020104020203" pitchFamily="34" charset="0"/>
                        </a:rPr>
                        <a:t>De meilleures conditions de travail</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52,63%</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dirty="0">
                          <a:solidFill>
                            <a:srgbClr val="333333"/>
                          </a:solidFill>
                          <a:effectLst/>
                          <a:latin typeface="Gill Sans MT" panose="020B0502020104020203" pitchFamily="34" charset="0"/>
                        </a:rPr>
                        <a:t>48,68%</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4447736"/>
                  </a:ext>
                </a:extLst>
              </a:tr>
              <a:tr h="233387">
                <a:tc>
                  <a:txBody>
                    <a:bodyPr/>
                    <a:lstStyle/>
                    <a:p>
                      <a:pPr algn="l" fontAlgn="b"/>
                      <a:r>
                        <a:rPr lang="fr-CA" sz="1100" b="1" i="0" u="none" strike="noStrike" dirty="0">
                          <a:solidFill>
                            <a:srgbClr val="333333"/>
                          </a:solidFill>
                          <a:effectLst/>
                          <a:latin typeface="Gill Sans MT" panose="020B0502020104020203" pitchFamily="34" charset="0"/>
                        </a:rPr>
                        <a:t>Un meilleur salaire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chemeClr val="tx1"/>
                          </a:solidFill>
                          <a:effectLst/>
                          <a:latin typeface="Gill Sans MT" panose="020B0502020104020203" pitchFamily="34" charset="0"/>
                        </a:rPr>
                        <a:t>65,79%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fr-CA" sz="1100" b="0" i="0" u="none" strike="noStrike" dirty="0">
                          <a:solidFill>
                            <a:schemeClr val="tx1"/>
                          </a:solidFill>
                          <a:effectLst/>
                          <a:latin typeface="Gill Sans MT" panose="020B0502020104020203" pitchFamily="34" charset="0"/>
                        </a:rPr>
                        <a:t>42,67%</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13034"/>
                  </a:ext>
                </a:extLst>
              </a:tr>
              <a:tr h="233387">
                <a:tc>
                  <a:txBody>
                    <a:bodyPr/>
                    <a:lstStyle/>
                    <a:p>
                      <a:pPr algn="l" fontAlgn="b"/>
                      <a:r>
                        <a:rPr lang="fr-CA" sz="1100" b="0" i="0" u="none" strike="noStrike">
                          <a:solidFill>
                            <a:srgbClr val="333333"/>
                          </a:solidFill>
                          <a:effectLst/>
                          <a:latin typeface="Gill Sans MT" panose="020B0502020104020203" pitchFamily="34" charset="0"/>
                        </a:rPr>
                        <a:t>Une meilleure image de la profession enseignante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dirty="0">
                          <a:solidFill>
                            <a:schemeClr val="tx1"/>
                          </a:solidFill>
                          <a:effectLst/>
                          <a:latin typeface="Gill Sans MT" panose="020B0502020104020203" pitchFamily="34" charset="0"/>
                        </a:rPr>
                        <a:t>50,00%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dirty="0">
                          <a:solidFill>
                            <a:schemeClr val="tx1"/>
                          </a:solidFill>
                          <a:effectLst/>
                          <a:latin typeface="Gill Sans MT" panose="020B0502020104020203" pitchFamily="34" charset="0"/>
                        </a:rPr>
                        <a:t>30,26%</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3898839"/>
                  </a:ext>
                </a:extLst>
              </a:tr>
              <a:tr h="233387">
                <a:tc>
                  <a:txBody>
                    <a:bodyPr/>
                    <a:lstStyle/>
                    <a:p>
                      <a:pPr algn="l" fontAlgn="b"/>
                      <a:r>
                        <a:rPr lang="fr-CA" sz="1100" b="0" i="0" u="none" strike="noStrike">
                          <a:solidFill>
                            <a:srgbClr val="333333"/>
                          </a:solidFill>
                          <a:effectLst/>
                          <a:latin typeface="Gill Sans MT" panose="020B0502020104020203" pitchFamily="34" charset="0"/>
                        </a:rPr>
                        <a:t>La création d'un ordre professionnel</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8"/>
                    </a:solidFill>
                  </a:tcPr>
                </a:tc>
                <a:tc>
                  <a:txBody>
                    <a:bodyPr/>
                    <a:lstStyle/>
                    <a:p>
                      <a:pPr algn="r" fontAlgn="b"/>
                      <a:r>
                        <a:rPr lang="fr-CA" sz="1100" b="0" i="0" u="none" strike="noStrike">
                          <a:solidFill>
                            <a:srgbClr val="333333"/>
                          </a:solidFill>
                          <a:effectLst/>
                          <a:latin typeface="Gill Sans MT" panose="020B0502020104020203" pitchFamily="34" charset="0"/>
                        </a:rPr>
                        <a:t>27,03%</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A" sz="1100" b="0" i="0" u="none" strike="noStrike" dirty="0">
                          <a:solidFill>
                            <a:srgbClr val="333333"/>
                          </a:solidFill>
                          <a:effectLst/>
                          <a:latin typeface="Gill Sans MT" panose="020B0502020104020203" pitchFamily="34" charset="0"/>
                        </a:rPr>
                        <a:t>18,42%</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6829338"/>
                  </a:ext>
                </a:extLst>
              </a:tr>
            </a:tbl>
          </a:graphicData>
        </a:graphic>
      </p:graphicFrame>
      <p:sp>
        <p:nvSpPr>
          <p:cNvPr id="31" name="Title 9">
            <a:extLst>
              <a:ext uri="{FF2B5EF4-FFF2-40B4-BE49-F238E27FC236}">
                <a16:creationId xmlns:a16="http://schemas.microsoft.com/office/drawing/2014/main" id="{8FC190C0-68E2-E543-AA82-7D111F3E827F}"/>
              </a:ext>
            </a:extLst>
          </p:cNvPr>
          <p:cNvSpPr>
            <a:spLocks noGrp="1"/>
          </p:cNvSpPr>
          <p:nvPr>
            <p:ph type="title"/>
          </p:nvPr>
        </p:nvSpPr>
        <p:spPr>
          <a:xfrm>
            <a:off x="123569" y="630382"/>
            <a:ext cx="8734682" cy="967840"/>
          </a:xfrm>
        </p:spPr>
        <p:txBody>
          <a:bodyPr>
            <a:noAutofit/>
          </a:bodyPr>
          <a:lstStyle/>
          <a:p>
            <a:r>
              <a:rPr lang="en-US" b="1" dirty="0"/>
              <a:t>RÉSULTATS</a:t>
            </a:r>
            <a:r>
              <a:rPr lang="en-US" sz="3000" dirty="0"/>
              <a:t> -</a:t>
            </a:r>
            <a:r>
              <a:rPr lang="en-US" sz="3000" b="1" dirty="0">
                <a:solidFill>
                  <a:schemeClr val="accent6">
                    <a:lumMod val="60000"/>
                    <a:lumOff val="40000"/>
                  </a:schemeClr>
                </a:solidFill>
              </a:rPr>
              <a:t> </a:t>
            </a:r>
            <a:r>
              <a:rPr lang="en-US" sz="3800" dirty="0"/>
              <a:t>Attraction et </a:t>
            </a:r>
            <a:r>
              <a:rPr lang="en-US" sz="3800" dirty="0" err="1"/>
              <a:t>rétention</a:t>
            </a:r>
            <a:r>
              <a:rPr lang="en-US" sz="3800" dirty="0"/>
              <a:t> dans la profession </a:t>
            </a:r>
            <a:r>
              <a:rPr lang="en-US" sz="3800" dirty="0" err="1"/>
              <a:t>enseignante</a:t>
            </a:r>
            <a:endParaRPr lang="en-US" sz="3800" dirty="0"/>
          </a:p>
        </p:txBody>
      </p:sp>
    </p:spTree>
    <p:extLst>
      <p:ext uri="{BB962C8B-B14F-4D97-AF65-F5344CB8AC3E}">
        <p14:creationId xmlns:p14="http://schemas.microsoft.com/office/powerpoint/2010/main" val="245796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a:xfrm>
            <a:off x="206833" y="271163"/>
            <a:ext cx="8715940" cy="987834"/>
          </a:xfrm>
        </p:spPr>
        <p:txBody>
          <a:bodyPr>
            <a:normAutofit/>
          </a:bodyPr>
          <a:lstStyle/>
          <a:p>
            <a:r>
              <a:rPr lang="fr-FR" b="1" dirty="0"/>
              <a:t>Clarification conceptuelle</a:t>
            </a:r>
            <a:endParaRPr lang="fr-FR" sz="2000" b="1" dirty="0"/>
          </a:p>
        </p:txBody>
      </p:sp>
      <p:sp>
        <p:nvSpPr>
          <p:cNvPr id="2" name="ZoneTexte 1"/>
          <p:cNvSpPr txBox="1"/>
          <p:nvPr/>
        </p:nvSpPr>
        <p:spPr>
          <a:xfrm>
            <a:off x="425003" y="2858232"/>
            <a:ext cx="8229601" cy="2108269"/>
          </a:xfrm>
          <a:prstGeom prst="rect">
            <a:avLst/>
          </a:prstGeom>
          <a:noFill/>
        </p:spPr>
        <p:txBody>
          <a:bodyPr wrap="square" rtlCol="0">
            <a:spAutoFit/>
          </a:bodyPr>
          <a:lstStyle/>
          <a:p>
            <a:pPr marL="454025" indent="-454025">
              <a:spcBef>
                <a:spcPts val="2000"/>
              </a:spcBef>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La demande d’</a:t>
            </a:r>
            <a:r>
              <a:rPr lang="fr-FR" sz="3200" b="1" dirty="0" err="1">
                <a:solidFill>
                  <a:schemeClr val="tx1">
                    <a:lumMod val="85000"/>
                    <a:lumOff val="15000"/>
                  </a:schemeClr>
                </a:solidFill>
                <a:latin typeface="Gill Sans MT" panose="020B0502020104020203" pitchFamily="34" charset="0"/>
              </a:rPr>
              <a:t>enseignant.e.s</a:t>
            </a:r>
            <a:endParaRPr lang="fr-FR" sz="3200" dirty="0">
              <a:solidFill>
                <a:schemeClr val="tx2"/>
              </a:solidFill>
              <a:latin typeface="Gill Sans MT" panose="020B0502020104020203" pitchFamily="34" charset="0"/>
            </a:endParaRPr>
          </a:p>
          <a:p>
            <a:pPr marL="454025" indent="-454025">
              <a:spcBef>
                <a:spcPts val="1800"/>
              </a:spcBef>
              <a:spcAft>
                <a:spcPts val="1800"/>
              </a:spcAft>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L’offre d’</a:t>
            </a:r>
            <a:r>
              <a:rPr lang="fr-FR" sz="3200" b="1" dirty="0" err="1">
                <a:solidFill>
                  <a:schemeClr val="tx1">
                    <a:lumMod val="85000"/>
                    <a:lumOff val="15000"/>
                  </a:schemeClr>
                </a:solidFill>
                <a:latin typeface="Gill Sans MT" panose="020B0502020104020203" pitchFamily="34" charset="0"/>
              </a:rPr>
              <a:t>enseignant.e.s</a:t>
            </a:r>
            <a:endParaRPr lang="fr-FR" sz="3200" b="1" dirty="0">
              <a:solidFill>
                <a:schemeClr val="tx1">
                  <a:lumMod val="85000"/>
                  <a:lumOff val="15000"/>
                </a:schemeClr>
              </a:solidFill>
              <a:latin typeface="Gill Sans MT" panose="020B0502020104020203" pitchFamily="34" charset="0"/>
            </a:endParaRPr>
          </a:p>
          <a:p>
            <a:pPr marL="454025" indent="-454025">
              <a:spcBef>
                <a:spcPts val="600"/>
              </a:spcBef>
              <a:buClr>
                <a:schemeClr val="bg1">
                  <a:lumMod val="65000"/>
                </a:schemeClr>
              </a:buClr>
              <a:buSzPct val="90000"/>
              <a:buFont typeface="Wingdings" pitchFamily="2" charset="2"/>
              <a:buChar char=""/>
            </a:pPr>
            <a:r>
              <a:rPr lang="fr-FR" sz="3200" b="1" dirty="0">
                <a:solidFill>
                  <a:schemeClr val="tx1">
                    <a:lumMod val="85000"/>
                    <a:lumOff val="15000"/>
                  </a:schemeClr>
                </a:solidFill>
                <a:latin typeface="Gill Sans MT" panose="020B0502020104020203" pitchFamily="34" charset="0"/>
              </a:rPr>
              <a:t>La pénurie d’</a:t>
            </a:r>
            <a:r>
              <a:rPr lang="fr-FR" sz="3200" b="1" dirty="0" err="1">
                <a:solidFill>
                  <a:schemeClr val="tx1">
                    <a:lumMod val="85000"/>
                    <a:lumOff val="15000"/>
                  </a:schemeClr>
                </a:solidFill>
                <a:latin typeface="Gill Sans MT" panose="020B0502020104020203" pitchFamily="34" charset="0"/>
              </a:rPr>
              <a:t>enseignant.e.s</a:t>
            </a:r>
            <a:endParaRPr lang="fr-FR" sz="3200" b="1" dirty="0">
              <a:solidFill>
                <a:schemeClr val="tx1">
                  <a:lumMod val="85000"/>
                  <a:lumOff val="15000"/>
                </a:schemeClr>
              </a:solidFill>
              <a:latin typeface="Gill Sans MT" panose="020B0502020104020203" pitchFamily="34" charset="0"/>
            </a:endParaRPr>
          </a:p>
        </p:txBody>
      </p:sp>
    </p:spTree>
    <p:extLst>
      <p:ext uri="{BB962C8B-B14F-4D97-AF65-F5344CB8AC3E}">
        <p14:creationId xmlns:p14="http://schemas.microsoft.com/office/powerpoint/2010/main" val="183342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23750A9-FA05-FC4C-9F56-0D3ABE60214A}"/>
              </a:ext>
            </a:extLst>
          </p:cNvPr>
          <p:cNvSpPr>
            <a:spLocks noGrp="1"/>
          </p:cNvSpPr>
          <p:nvPr>
            <p:ph type="title"/>
          </p:nvPr>
        </p:nvSpPr>
        <p:spPr/>
        <p:txBody>
          <a:bodyPr>
            <a:normAutofit fontScale="90000"/>
          </a:bodyPr>
          <a:lstStyle/>
          <a:p>
            <a:r>
              <a:rPr lang="fr-CA" b="1" dirty="0"/>
              <a:t>Principaux constats et pistes de solutions  </a:t>
            </a:r>
          </a:p>
        </p:txBody>
      </p:sp>
      <p:sp>
        <p:nvSpPr>
          <p:cNvPr id="26" name="Text Placeholder 15">
            <a:extLst>
              <a:ext uri="{FF2B5EF4-FFF2-40B4-BE49-F238E27FC236}">
                <a16:creationId xmlns:a16="http://schemas.microsoft.com/office/drawing/2014/main" id="{310976D9-D2B4-D34D-B6A5-5EBB2171300A}"/>
              </a:ext>
            </a:extLst>
          </p:cNvPr>
          <p:cNvSpPr txBox="1">
            <a:spLocks/>
          </p:cNvSpPr>
          <p:nvPr/>
        </p:nvSpPr>
        <p:spPr>
          <a:xfrm>
            <a:off x="1144893" y="2259468"/>
            <a:ext cx="7837734" cy="39681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525"/>
              </a:spcAft>
              <a:buNone/>
            </a:pPr>
            <a:r>
              <a:rPr lang="fr-CA" sz="1800" dirty="0">
                <a:latin typeface="Gill Sans MT" panose="020B0502020104020203" pitchFamily="34" charset="0"/>
              </a:rPr>
              <a:t>La région fait face à </a:t>
            </a:r>
            <a:r>
              <a:rPr lang="fr-CA" sz="1800" b="1" dirty="0">
                <a:latin typeface="Gill Sans MT" panose="020B0502020104020203" pitchFamily="34" charset="0"/>
              </a:rPr>
              <a:t>d’importants défis en matière de rétention </a:t>
            </a:r>
            <a:r>
              <a:rPr lang="fr-CA" sz="1800" dirty="0">
                <a:latin typeface="Gill Sans MT" panose="020B0502020104020203" pitchFamily="34" charset="0"/>
              </a:rPr>
              <a:t>des enseignants en poste, associés à une stagnation du nombre d’enseignants formés. </a:t>
            </a:r>
          </a:p>
          <a:p>
            <a:pPr marL="0" indent="0">
              <a:spcAft>
                <a:spcPts val="525"/>
              </a:spcAft>
              <a:buNone/>
            </a:pPr>
            <a:r>
              <a:rPr lang="fr-CA" sz="1800" dirty="0">
                <a:latin typeface="Gill Sans MT" panose="020B0502020104020203" pitchFamily="34" charset="0"/>
              </a:rPr>
              <a:t>En matière </a:t>
            </a:r>
            <a:r>
              <a:rPr lang="fr-CA" sz="1800" b="1" dirty="0">
                <a:latin typeface="Gill Sans MT" panose="020B0502020104020203" pitchFamily="34" charset="0"/>
              </a:rPr>
              <a:t>d’attraction</a:t>
            </a:r>
            <a:r>
              <a:rPr lang="fr-CA" sz="1800" dirty="0">
                <a:latin typeface="Gill Sans MT" panose="020B0502020104020203" pitchFamily="34" charset="0"/>
              </a:rPr>
              <a:t>, les résultats montrent que certaines initiatives pourraient avoir des impacts positifs sur le choix d’entreprendre des études en enseignement, notamment les stages rémunérés, un accès garanti à des postes permanents, une hausse des salaires des enseignants et la valorisation de la profession.</a:t>
            </a:r>
          </a:p>
          <a:p>
            <a:pPr marL="0" indent="0">
              <a:spcAft>
                <a:spcPts val="525"/>
              </a:spcAft>
              <a:buNone/>
            </a:pPr>
            <a:r>
              <a:rPr lang="fr-CA" sz="1800" b="1" dirty="0">
                <a:latin typeface="Gill Sans MT" panose="020B0502020104020203" pitchFamily="34" charset="0"/>
              </a:rPr>
              <a:t>L’insertion professionnelle et la diversification du recrutement </a:t>
            </a:r>
            <a:r>
              <a:rPr lang="fr-CA" sz="1800" dirty="0">
                <a:latin typeface="Gill Sans MT" panose="020B0502020104020203" pitchFamily="34" charset="0"/>
              </a:rPr>
              <a:t>apparaissent comme des leviers prometteurs pour favoriser l’attraction et la rétention des enseignants.</a:t>
            </a:r>
          </a:p>
          <a:p>
            <a:pPr marL="0" indent="0">
              <a:spcAft>
                <a:spcPts val="525"/>
              </a:spcAft>
              <a:buNone/>
            </a:pPr>
            <a:r>
              <a:rPr lang="fr-CA" sz="1800" dirty="0">
                <a:latin typeface="Gill Sans MT" panose="020B0502020104020203" pitchFamily="34" charset="0"/>
              </a:rPr>
              <a:t>Le </a:t>
            </a:r>
            <a:r>
              <a:rPr lang="fr-CA" sz="1800" b="1" dirty="0">
                <a:latin typeface="Gill Sans MT" panose="020B0502020104020203" pitchFamily="34" charset="0"/>
              </a:rPr>
              <a:t>salaire, les conditions de travail, les conditions d’accès à la profession et l’image de la profession </a:t>
            </a:r>
            <a:r>
              <a:rPr lang="fr-CA" sz="1800" dirty="0">
                <a:latin typeface="Gill Sans MT" panose="020B0502020104020203" pitchFamily="34" charset="0"/>
              </a:rPr>
              <a:t>sont des éléments centraux dans la valorisation des enseignants, ainsi que dans l’attraction des étudiants vers la formation. </a:t>
            </a:r>
          </a:p>
          <a:p>
            <a:pPr marL="0" indent="0">
              <a:spcAft>
                <a:spcPts val="525"/>
              </a:spcAft>
              <a:buNone/>
            </a:pPr>
            <a:endParaRPr lang="fr-CA" sz="1800" dirty="0">
              <a:latin typeface="Gill Sans MT" panose="020B0502020104020203" pitchFamily="34" charset="0"/>
            </a:endParaRPr>
          </a:p>
        </p:txBody>
      </p:sp>
      <p:sp>
        <p:nvSpPr>
          <p:cNvPr id="27" name="Text Placeholder 15">
            <a:extLst>
              <a:ext uri="{FF2B5EF4-FFF2-40B4-BE49-F238E27FC236}">
                <a16:creationId xmlns:a16="http://schemas.microsoft.com/office/drawing/2014/main" id="{4FBB82ED-6EA2-4242-BDFC-464D158D5AF0}"/>
              </a:ext>
            </a:extLst>
          </p:cNvPr>
          <p:cNvSpPr txBox="1">
            <a:spLocks/>
          </p:cNvSpPr>
          <p:nvPr/>
        </p:nvSpPr>
        <p:spPr>
          <a:xfrm>
            <a:off x="1127975" y="4309251"/>
            <a:ext cx="7608344" cy="3238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fr-CA" sz="1800" dirty="0"/>
          </a:p>
        </p:txBody>
      </p:sp>
      <p:sp>
        <p:nvSpPr>
          <p:cNvPr id="13" name="Text Placeholder 5">
            <a:extLst>
              <a:ext uri="{FF2B5EF4-FFF2-40B4-BE49-F238E27FC236}">
                <a16:creationId xmlns:a16="http://schemas.microsoft.com/office/drawing/2014/main" id="{45B5EA4A-151A-3D45-B98C-0ADA537A71C6}"/>
              </a:ext>
            </a:extLst>
          </p:cNvPr>
          <p:cNvSpPr txBox="1">
            <a:spLocks/>
          </p:cNvSpPr>
          <p:nvPr/>
        </p:nvSpPr>
        <p:spPr>
          <a:xfrm>
            <a:off x="284165" y="2206574"/>
            <a:ext cx="597503" cy="597503"/>
          </a:xfrm>
          <a:prstGeom prst="ellipse">
            <a:avLst/>
          </a:prstGeom>
          <a:solidFill>
            <a:schemeClr val="accent1"/>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000" b="1" dirty="0">
                <a:solidFill>
                  <a:schemeClr val="bg1"/>
                </a:solidFill>
              </a:rPr>
              <a:t>+</a:t>
            </a:r>
          </a:p>
        </p:txBody>
      </p:sp>
      <p:sp>
        <p:nvSpPr>
          <p:cNvPr id="14" name="Text Placeholder 5">
            <a:extLst>
              <a:ext uri="{FF2B5EF4-FFF2-40B4-BE49-F238E27FC236}">
                <a16:creationId xmlns:a16="http://schemas.microsoft.com/office/drawing/2014/main" id="{BFB18738-62B2-0945-811C-2D43A4066012}"/>
              </a:ext>
            </a:extLst>
          </p:cNvPr>
          <p:cNvSpPr txBox="1">
            <a:spLocks/>
          </p:cNvSpPr>
          <p:nvPr/>
        </p:nvSpPr>
        <p:spPr>
          <a:xfrm>
            <a:off x="284163" y="3270461"/>
            <a:ext cx="597503" cy="597503"/>
          </a:xfrm>
          <a:prstGeom prst="ellipse">
            <a:avLst/>
          </a:prstGeom>
          <a:solidFill>
            <a:schemeClr val="accent5"/>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000" b="1" dirty="0">
                <a:solidFill>
                  <a:schemeClr val="bg1"/>
                </a:solidFill>
              </a:rPr>
              <a:t>+</a:t>
            </a:r>
          </a:p>
        </p:txBody>
      </p:sp>
      <p:sp>
        <p:nvSpPr>
          <p:cNvPr id="15" name="Text Placeholder 5">
            <a:extLst>
              <a:ext uri="{FF2B5EF4-FFF2-40B4-BE49-F238E27FC236}">
                <a16:creationId xmlns:a16="http://schemas.microsoft.com/office/drawing/2014/main" id="{A16C23BF-DD25-4E4E-A72E-ABBC2EC083B6}"/>
              </a:ext>
            </a:extLst>
          </p:cNvPr>
          <p:cNvSpPr txBox="1">
            <a:spLocks/>
          </p:cNvSpPr>
          <p:nvPr/>
        </p:nvSpPr>
        <p:spPr>
          <a:xfrm>
            <a:off x="284164" y="4334349"/>
            <a:ext cx="597503" cy="597503"/>
          </a:xfrm>
          <a:prstGeom prst="ellipse">
            <a:avLst/>
          </a:prstGeom>
          <a:solidFill>
            <a:schemeClr val="accent6"/>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000" b="1" dirty="0">
                <a:solidFill>
                  <a:schemeClr val="bg1"/>
                </a:solidFill>
              </a:rPr>
              <a:t>+</a:t>
            </a:r>
          </a:p>
        </p:txBody>
      </p:sp>
      <p:sp>
        <p:nvSpPr>
          <p:cNvPr id="18" name="Text Placeholder 5">
            <a:extLst>
              <a:ext uri="{FF2B5EF4-FFF2-40B4-BE49-F238E27FC236}">
                <a16:creationId xmlns:a16="http://schemas.microsoft.com/office/drawing/2014/main" id="{3A6639EC-0FBC-EE42-8AA0-FC0364E50B53}"/>
              </a:ext>
            </a:extLst>
          </p:cNvPr>
          <p:cNvSpPr txBox="1">
            <a:spLocks/>
          </p:cNvSpPr>
          <p:nvPr/>
        </p:nvSpPr>
        <p:spPr>
          <a:xfrm>
            <a:off x="284164" y="5343032"/>
            <a:ext cx="597503" cy="597503"/>
          </a:xfrm>
          <a:prstGeom prst="ellipse">
            <a:avLst/>
          </a:prstGeom>
          <a:solidFill>
            <a:schemeClr val="accent4"/>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000" b="1" dirty="0">
                <a:solidFill>
                  <a:schemeClr val="bg1"/>
                </a:solidFill>
              </a:rPr>
              <a:t>+</a:t>
            </a:r>
          </a:p>
        </p:txBody>
      </p:sp>
    </p:spTree>
    <p:extLst>
      <p:ext uri="{BB962C8B-B14F-4D97-AF65-F5344CB8AC3E}">
        <p14:creationId xmlns:p14="http://schemas.microsoft.com/office/powerpoint/2010/main" val="1003111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88C864-6E4E-CE46-93FC-B9E533FDFFFA}"/>
              </a:ext>
            </a:extLst>
          </p:cNvPr>
          <p:cNvSpPr>
            <a:spLocks noGrp="1"/>
          </p:cNvSpPr>
          <p:nvPr>
            <p:ph type="title"/>
          </p:nvPr>
        </p:nvSpPr>
        <p:spPr/>
        <p:txBody>
          <a:bodyPr/>
          <a:lstStyle/>
          <a:p>
            <a:r>
              <a:rPr lang="fr-FR" b="1" dirty="0"/>
              <a:t>En guise de conclusion</a:t>
            </a:r>
          </a:p>
        </p:txBody>
      </p:sp>
      <p:sp>
        <p:nvSpPr>
          <p:cNvPr id="4" name="Rectangle 2">
            <a:extLst>
              <a:ext uri="{FF2B5EF4-FFF2-40B4-BE49-F238E27FC236}">
                <a16:creationId xmlns:a16="http://schemas.microsoft.com/office/drawing/2014/main" id="{BC7E7728-7528-4855-A4DA-897BC16AFAD3}"/>
              </a:ext>
            </a:extLst>
          </p:cNvPr>
          <p:cNvSpPr>
            <a:spLocks noChangeArrowheads="1"/>
          </p:cNvSpPr>
          <p:nvPr/>
        </p:nvSpPr>
        <p:spPr bwMode="auto">
          <a:xfrm>
            <a:off x="369094" y="1752844"/>
            <a:ext cx="8404224"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fr-FR" sz="3400" dirty="0">
                <a:latin typeface="Gill Sans MT" panose="020B0502020104020203" pitchFamily="34" charset="0"/>
                <a:ea typeface="Calibri" panose="020F0502020204030204" pitchFamily="34" charset="0"/>
              </a:rPr>
              <a:t>C</a:t>
            </a:r>
            <a:r>
              <a:rPr kumimoji="0" lang="fr-CA" altLang="fr-FR" sz="3400" b="0" i="0" u="none" strike="noStrike" cap="none" normalizeH="0" baseline="0" dirty="0">
                <a:ln>
                  <a:noFill/>
                </a:ln>
                <a:solidFill>
                  <a:schemeClr val="tx1"/>
                </a:solidFill>
                <a:effectLst/>
                <a:latin typeface="Gill Sans MT" panose="020B0502020104020203" pitchFamily="34" charset="0"/>
                <a:ea typeface="Calibri" panose="020F0502020204030204" pitchFamily="34" charset="0"/>
              </a:rPr>
              <a:t>omplexité de la question des pénuries due :</a:t>
            </a:r>
          </a:p>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CA" altLang="fr-FR" sz="3000" b="0" i="0" u="none" strike="noStrike" cap="none" normalizeH="0" baseline="0" dirty="0">
                <a:ln>
                  <a:noFill/>
                </a:ln>
                <a:solidFill>
                  <a:schemeClr val="tx1"/>
                </a:solidFill>
                <a:effectLst/>
                <a:latin typeface="Gill Sans MT" panose="020B0502020104020203" pitchFamily="34" charset="0"/>
                <a:ea typeface="Calibri" panose="020F0502020204030204" pitchFamily="34" charset="0"/>
              </a:rPr>
              <a:t>à la multiplicité et à l’enchevêtrement des causes/facteurs ;</a:t>
            </a:r>
          </a:p>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CA" altLang="fr-FR" sz="3000" b="0" i="0" u="none" strike="noStrike" cap="none" normalizeH="0" baseline="0" dirty="0">
                <a:ln>
                  <a:noFill/>
                </a:ln>
                <a:solidFill>
                  <a:schemeClr val="tx1"/>
                </a:solidFill>
                <a:effectLst/>
                <a:latin typeface="Gill Sans MT" panose="020B0502020104020203" pitchFamily="34" charset="0"/>
                <a:ea typeface="Calibri" panose="020F0502020204030204" pitchFamily="34" charset="0"/>
              </a:rPr>
              <a:t>au fait que s’il est relativement facile de prévoir les départs à la retraite, le système éducatif a peu de prise sur les départs précoces, c-à-d pour des raisons autres que la retraite ; et</a:t>
            </a:r>
          </a:p>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fr-CA" altLang="fr-FR" sz="3000" dirty="0">
                <a:latin typeface="Gill Sans MT" panose="020B0502020104020203" pitchFamily="34" charset="0"/>
                <a:ea typeface="Calibri" panose="020F0502020204030204" pitchFamily="34" charset="0"/>
              </a:rPr>
              <a:t>au fait que l</a:t>
            </a:r>
            <a:r>
              <a:rPr kumimoji="0" lang="fr-CA" altLang="fr-FR" sz="3000" b="0" i="0" u="none" strike="noStrike" cap="none" normalizeH="0" baseline="0" dirty="0">
                <a:ln>
                  <a:noFill/>
                </a:ln>
                <a:solidFill>
                  <a:schemeClr val="tx1"/>
                </a:solidFill>
                <a:effectLst/>
                <a:latin typeface="Gill Sans MT" panose="020B0502020104020203" pitchFamily="34" charset="0"/>
                <a:ea typeface="Calibri" panose="020F0502020204030204" pitchFamily="34" charset="0"/>
              </a:rPr>
              <a:t>e système a également peu, en fait pas de prise sur l’évolution du marché du travail et la compétition entre secteurs.</a:t>
            </a:r>
            <a:endParaRPr kumimoji="0" lang="fr-CA" altLang="fr-FR" sz="3000" b="0" i="0" u="none" strike="noStrike" cap="none" normalizeH="0" baseline="0" dirty="0">
              <a:ln>
                <a:noFill/>
              </a:ln>
              <a:solidFill>
                <a:schemeClr val="tx1"/>
              </a:solidFill>
              <a:effectLst/>
              <a:latin typeface="Gill Sans MT" panose="020B0502020104020203" pitchFamily="34" charset="0"/>
            </a:endParaRPr>
          </a:p>
        </p:txBody>
      </p:sp>
    </p:spTree>
    <p:extLst>
      <p:ext uri="{BB962C8B-B14F-4D97-AF65-F5344CB8AC3E}">
        <p14:creationId xmlns:p14="http://schemas.microsoft.com/office/powerpoint/2010/main" val="1869738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88C864-6E4E-CE46-93FC-B9E533FDFFFA}"/>
              </a:ext>
            </a:extLst>
          </p:cNvPr>
          <p:cNvSpPr>
            <a:spLocks noGrp="1"/>
          </p:cNvSpPr>
          <p:nvPr>
            <p:ph type="title"/>
          </p:nvPr>
        </p:nvSpPr>
        <p:spPr/>
        <p:txBody>
          <a:bodyPr/>
          <a:lstStyle/>
          <a:p>
            <a:r>
              <a:rPr lang="fr-FR" b="1" dirty="0"/>
              <a:t>Références</a:t>
            </a:r>
          </a:p>
        </p:txBody>
      </p:sp>
      <p:sp>
        <p:nvSpPr>
          <p:cNvPr id="5" name="Rectangle 4">
            <a:extLst>
              <a:ext uri="{FF2B5EF4-FFF2-40B4-BE49-F238E27FC236}">
                <a16:creationId xmlns:a16="http://schemas.microsoft.com/office/drawing/2014/main" id="{8E79C64A-F469-9E44-9340-BBB21D3DF69A}"/>
              </a:ext>
            </a:extLst>
          </p:cNvPr>
          <p:cNvSpPr/>
          <p:nvPr/>
        </p:nvSpPr>
        <p:spPr>
          <a:xfrm>
            <a:off x="284163" y="1980717"/>
            <a:ext cx="8574087" cy="4524315"/>
          </a:xfrm>
          <a:prstGeom prst="rect">
            <a:avLst/>
          </a:prstGeom>
        </p:spPr>
        <p:txBody>
          <a:bodyPr wrap="square">
            <a:spAutoFit/>
          </a:bodyPr>
          <a:lstStyle/>
          <a:p>
            <a:r>
              <a:rPr lang="fr-CA" sz="1200" dirty="0">
                <a:latin typeface="Gill Sans MT" panose="020B0502020104020203" pitchFamily="34" charset="0"/>
              </a:rPr>
              <a:t>Bouchard, M.-È. (2020, 28 juin). Des enseignants précipitent leur départ à la retraite. </a:t>
            </a:r>
            <a:r>
              <a:rPr lang="fr-CA" sz="1200" i="1" dirty="0">
                <a:latin typeface="Gill Sans MT" panose="020B0502020104020203" pitchFamily="34" charset="0"/>
              </a:rPr>
              <a:t>Radio-Canada</a:t>
            </a:r>
            <a:r>
              <a:rPr lang="fr-CA" sz="1200" dirty="0">
                <a:latin typeface="Gill Sans MT" panose="020B0502020104020203" pitchFamily="34" charset="0"/>
              </a:rPr>
              <a:t>. </a:t>
            </a:r>
            <a:r>
              <a:rPr lang="fr-CA" sz="1200" dirty="0">
                <a:latin typeface="Gill Sans MT" panose="020B0502020104020203" pitchFamily="34" charset="0"/>
                <a:hlinkClick r:id="rId3"/>
              </a:rPr>
              <a:t>https://ici.radio-canada.ca/nouvelle/1715315/retraite-enseignants-covid-pandemie-epuisement</a:t>
            </a:r>
            <a:endParaRPr lang="fr-CA" sz="1200" dirty="0">
              <a:latin typeface="Gill Sans MT" panose="020B0502020104020203" pitchFamily="34" charset="0"/>
            </a:endParaRPr>
          </a:p>
          <a:p>
            <a:endParaRPr lang="fr-CA" sz="1200" dirty="0">
              <a:latin typeface="Gill Sans MT" panose="020B0502020104020203" pitchFamily="34" charset="0"/>
            </a:endParaRPr>
          </a:p>
          <a:p>
            <a:r>
              <a:rPr lang="fr-CA" sz="1200" dirty="0"/>
              <a:t>Charest, S. &amp; Hamel, C. (2020). L’expérience d’insertion professionnelle d’enseignantes du primaire : un regard innovateur grâce à la théorie des systèmes d’activité. Formation et profession, 28(1), 94–109</a:t>
            </a:r>
          </a:p>
          <a:p>
            <a:endParaRPr lang="fr-CA" sz="1200" dirty="0">
              <a:latin typeface="Gill Sans MT" panose="020B0502020104020203" pitchFamily="34" charset="0"/>
            </a:endParaRPr>
          </a:p>
          <a:p>
            <a:r>
              <a:rPr lang="fr-CA" sz="1200" dirty="0" err="1">
                <a:latin typeface="Gill Sans MT" panose="020B0502020104020203" pitchFamily="34" charset="0"/>
              </a:rPr>
              <a:t>Haggstrom</a:t>
            </a:r>
            <a:r>
              <a:rPr lang="fr-CA" sz="1200" dirty="0">
                <a:latin typeface="Gill Sans MT" panose="020B0502020104020203" pitchFamily="34" charset="0"/>
              </a:rPr>
              <a:t>, G. W., Darling-Hammond, L. et </a:t>
            </a:r>
            <a:r>
              <a:rPr lang="fr-CA" sz="1200" dirty="0" err="1">
                <a:latin typeface="Gill Sans MT" panose="020B0502020104020203" pitchFamily="34" charset="0"/>
              </a:rPr>
              <a:t>Grissmer</a:t>
            </a:r>
            <a:r>
              <a:rPr lang="fr-CA" sz="1200" dirty="0">
                <a:latin typeface="Gill Sans MT" panose="020B0502020104020203" pitchFamily="34" charset="0"/>
              </a:rPr>
              <a:t>, D. W. (1988). </a:t>
            </a:r>
            <a:r>
              <a:rPr lang="fr-CA" sz="1200" i="1" dirty="0" err="1">
                <a:latin typeface="Gill Sans MT" panose="020B0502020104020203" pitchFamily="34" charset="0"/>
              </a:rPr>
              <a:t>Assessing</a:t>
            </a:r>
            <a:r>
              <a:rPr lang="fr-CA" sz="1200" i="1" dirty="0">
                <a:latin typeface="Gill Sans MT" panose="020B0502020104020203" pitchFamily="34" charset="0"/>
              </a:rPr>
              <a:t> </a:t>
            </a:r>
            <a:r>
              <a:rPr lang="fr-CA" sz="1200" i="1" dirty="0" err="1">
                <a:latin typeface="Gill Sans MT" panose="020B0502020104020203" pitchFamily="34" charset="0"/>
              </a:rPr>
              <a:t>teacher</a:t>
            </a:r>
            <a:r>
              <a:rPr lang="fr-CA" sz="1200" i="1" dirty="0">
                <a:latin typeface="Gill Sans MT" panose="020B0502020104020203" pitchFamily="34" charset="0"/>
              </a:rPr>
              <a:t> </a:t>
            </a:r>
            <a:r>
              <a:rPr lang="fr-CA" sz="1200" i="1" dirty="0" err="1">
                <a:latin typeface="Gill Sans MT" panose="020B0502020104020203" pitchFamily="34" charset="0"/>
              </a:rPr>
              <a:t>supply</a:t>
            </a:r>
            <a:r>
              <a:rPr lang="fr-CA" sz="1200" i="1" dirty="0">
                <a:latin typeface="Gill Sans MT" panose="020B0502020104020203" pitchFamily="34" charset="0"/>
              </a:rPr>
              <a:t> and </a:t>
            </a:r>
            <a:r>
              <a:rPr lang="fr-CA" sz="1200" i="1" dirty="0" err="1">
                <a:latin typeface="Gill Sans MT" panose="020B0502020104020203" pitchFamily="34" charset="0"/>
              </a:rPr>
              <a:t>demand</a:t>
            </a:r>
            <a:r>
              <a:rPr lang="fr-CA" sz="1200" dirty="0">
                <a:latin typeface="Gill Sans MT" panose="020B0502020104020203" pitchFamily="34" charset="0"/>
              </a:rPr>
              <a:t>. Santa Monica, CA: The RAND Corporation.</a:t>
            </a:r>
          </a:p>
          <a:p>
            <a:endParaRPr lang="fr-CA" sz="1200" dirty="0">
              <a:latin typeface="Gill Sans MT" panose="020B0502020104020203" pitchFamily="34" charset="0"/>
            </a:endParaRPr>
          </a:p>
          <a:p>
            <a:r>
              <a:rPr lang="fr-CA" sz="1200" dirty="0" err="1">
                <a:latin typeface="Gill Sans MT" panose="020B0502020104020203" pitchFamily="34" charset="0"/>
              </a:rPr>
              <a:t>Létourneau</a:t>
            </a:r>
            <a:r>
              <a:rPr lang="fr-CA" sz="1200" dirty="0">
                <a:latin typeface="Gill Sans MT" panose="020B0502020104020203" pitchFamily="34" charset="0"/>
              </a:rPr>
              <a:t>, E. (2014). Démographie et insertion professionnelle : une étude sur le personnel enseignant des commissions scolaires du Québec. </a:t>
            </a:r>
            <a:r>
              <a:rPr lang="fr-CA" sz="1200" dirty="0">
                <a:latin typeface="Gill Sans MT" panose="020B0502020104020203" pitchFamily="34" charset="0"/>
                <a:hlinkClick r:id="rId4"/>
              </a:rPr>
              <a:t>http://www.ciqss.umontreal.ca/Docs/Colloques/2014_ACFAS/Esther%20Létourneau.pdf</a:t>
            </a:r>
            <a:endParaRPr lang="fr-CA" sz="1200" dirty="0">
              <a:latin typeface="Gill Sans MT" panose="020B0502020104020203" pitchFamily="34" charset="0"/>
            </a:endParaRPr>
          </a:p>
          <a:p>
            <a:endParaRPr lang="fr-CA" sz="1200" dirty="0">
              <a:latin typeface="Gill Sans MT" panose="020B0502020104020203" pitchFamily="34" charset="0"/>
            </a:endParaRPr>
          </a:p>
          <a:p>
            <a:r>
              <a:rPr lang="fr-CA" sz="1200" dirty="0"/>
              <a:t>Martineau, S. et </a:t>
            </a:r>
            <a:r>
              <a:rPr lang="fr-CA" sz="1200" dirty="0" err="1"/>
              <a:t>Vallerand</a:t>
            </a:r>
            <a:r>
              <a:rPr lang="fr-CA" sz="1200" dirty="0"/>
              <a:t>, A.-C. (2007). Les dispositifs pour soutenir l’insertion professionnelle des enseignants. Repéré à http://</a:t>
            </a:r>
            <a:r>
              <a:rPr lang="fr-CA" sz="1200" dirty="0" err="1"/>
              <a:t>www.cnipe.ca</a:t>
            </a:r>
            <a:r>
              <a:rPr lang="fr-CA" sz="1200" dirty="0"/>
              <a:t>/IMG/</a:t>
            </a:r>
            <a:r>
              <a:rPr lang="fr-CA" sz="1200" dirty="0" err="1"/>
              <a:t>pdf</a:t>
            </a:r>
            <a:r>
              <a:rPr lang="fr-CA" sz="1200" dirty="0"/>
              <a:t>/Martineau-Vallerand-2007-Les-dispositifs---.</a:t>
            </a:r>
            <a:r>
              <a:rPr lang="fr-CA" sz="1200" dirty="0" err="1"/>
              <a:t>pdf</a:t>
            </a:r>
            <a:endParaRPr lang="fr-CA" sz="1200" dirty="0">
              <a:latin typeface="Gill Sans MT" panose="020B0502020104020203" pitchFamily="34" charset="0"/>
            </a:endParaRPr>
          </a:p>
          <a:p>
            <a:endParaRPr lang="fr-CA" sz="1200" dirty="0">
              <a:latin typeface="Gill Sans MT" panose="020B0502020104020203" pitchFamily="34" charset="0"/>
            </a:endParaRPr>
          </a:p>
          <a:p>
            <a:r>
              <a:rPr lang="fr-CA" sz="1200" dirty="0">
                <a:latin typeface="Gill Sans MT" panose="020B0502020104020203" pitchFamily="34" charset="0"/>
              </a:rPr>
              <a:t>MEES. (2020). </a:t>
            </a:r>
            <a:r>
              <a:rPr lang="fr-CA" sz="1200" i="1" dirty="0">
                <a:latin typeface="Gill Sans MT" panose="020B0502020104020203" pitchFamily="34" charset="0"/>
              </a:rPr>
              <a:t>Prévisions de l’effectif scolaire à l’éducation préscolaire, à l’enseignement primaire et secondaire, par commission scolaire et pour l’ensemble du Québec</a:t>
            </a:r>
            <a:r>
              <a:rPr lang="fr-CA" sz="1200" dirty="0">
                <a:latin typeface="Gill Sans MT" panose="020B0502020104020203" pitchFamily="34" charset="0"/>
              </a:rPr>
              <a:t>. </a:t>
            </a:r>
            <a:r>
              <a:rPr lang="fr-CA" sz="1200" dirty="0">
                <a:latin typeface="Gill Sans MT" panose="020B0502020104020203" pitchFamily="34" charset="0"/>
                <a:hlinkClick r:id="rId5"/>
              </a:rPr>
              <a:t>http://www.education.gouv.qc.ca/references/indicateurs-et-statistiques/previsions/effectif-scolaire-a-leducation-prescolaire-au-primaire-et-au-secondaire/analyse-des-tendances-demographiques/</a:t>
            </a:r>
            <a:endParaRPr lang="fr-CA" sz="1200" dirty="0">
              <a:latin typeface="Gill Sans MT" panose="020B0502020104020203" pitchFamily="34" charset="0"/>
            </a:endParaRPr>
          </a:p>
          <a:p>
            <a:endParaRPr lang="fr-CA" sz="1200" dirty="0">
              <a:latin typeface="Gill Sans MT" panose="020B0502020104020203" pitchFamily="34" charset="0"/>
            </a:endParaRPr>
          </a:p>
          <a:p>
            <a:r>
              <a:rPr lang="fr-CA" sz="1200" dirty="0">
                <a:latin typeface="Gill Sans MT" panose="020B0502020104020203" pitchFamily="34" charset="0"/>
              </a:rPr>
              <a:t>MEES. (2021). </a:t>
            </a:r>
            <a:r>
              <a:rPr lang="fr-CA" sz="1200" i="1" dirty="0">
                <a:latin typeface="Gill Sans MT" panose="020B0502020104020203" pitchFamily="34" charset="0"/>
              </a:rPr>
              <a:t>Rapport d’évaluation des articles 46, 48, 50 et 65 du Règlement sur les autorisations d’enseigner</a:t>
            </a:r>
            <a:r>
              <a:rPr lang="fr-CA" sz="1200" dirty="0">
                <a:latin typeface="Gill Sans MT" panose="020B0502020104020203" pitchFamily="34" charset="0"/>
              </a:rPr>
              <a:t>. </a:t>
            </a:r>
            <a:r>
              <a:rPr lang="fr-CA" sz="1200" dirty="0">
                <a:latin typeface="Gill Sans MT" panose="020B0502020104020203" pitchFamily="34" charset="0"/>
                <a:hlinkClick r:id="rId6"/>
              </a:rPr>
              <a:t>http://www.education.gouv.qc.ca/fileadmin/site_web/documents/PSG/recherche_evaluation/Rapport_AE.pdf</a:t>
            </a:r>
            <a:endParaRPr lang="fr-CA" sz="1200" dirty="0">
              <a:latin typeface="Gill Sans MT" panose="020B0502020104020203" pitchFamily="34" charset="0"/>
            </a:endParaRPr>
          </a:p>
          <a:p>
            <a:endParaRPr lang="fr-CA" sz="1200" dirty="0">
              <a:latin typeface="Gill Sans MT" panose="020B0502020104020203" pitchFamily="34" charset="0"/>
            </a:endParaRPr>
          </a:p>
          <a:p>
            <a:r>
              <a:rPr lang="fr-CA" sz="1200" dirty="0" err="1">
                <a:latin typeface="Gill Sans MT" panose="020B0502020104020203" pitchFamily="34" charset="0"/>
              </a:rPr>
              <a:t>Mukamurera</a:t>
            </a:r>
            <a:r>
              <a:rPr lang="fr-CA" sz="1200" dirty="0">
                <a:latin typeface="Gill Sans MT" panose="020B0502020104020203" pitchFamily="34" charset="0"/>
              </a:rPr>
              <a:t>, J., </a:t>
            </a:r>
            <a:r>
              <a:rPr lang="fr-CA" sz="1200" dirty="0" err="1">
                <a:latin typeface="Gill Sans MT" panose="020B0502020104020203" pitchFamily="34" charset="0"/>
              </a:rPr>
              <a:t>Lakhal</a:t>
            </a:r>
            <a:r>
              <a:rPr lang="fr-CA" sz="1200" dirty="0">
                <a:latin typeface="Gill Sans MT" panose="020B0502020104020203" pitchFamily="34" charset="0"/>
              </a:rPr>
              <a:t>, S. et </a:t>
            </a:r>
            <a:r>
              <a:rPr lang="fr-CA" sz="1200" dirty="0" err="1">
                <a:latin typeface="Gill Sans MT" panose="020B0502020104020203" pitchFamily="34" charset="0"/>
              </a:rPr>
              <a:t>Kutsyuruba</a:t>
            </a:r>
            <a:r>
              <a:rPr lang="fr-CA" sz="1200" dirty="0">
                <a:latin typeface="Gill Sans MT" panose="020B0502020104020203" pitchFamily="34" charset="0"/>
              </a:rPr>
              <a:t>, B. (2020). Les programmes d’insertion professionnelle pour les enseignants débutants au Québec : mesures offertes et retombées perçues. </a:t>
            </a:r>
            <a:r>
              <a:rPr lang="fr-CA" sz="1200" i="1" dirty="0">
                <a:latin typeface="Gill Sans MT" panose="020B0502020104020203" pitchFamily="34" charset="0"/>
              </a:rPr>
              <a:t>Canadian Journal of </a:t>
            </a:r>
            <a:r>
              <a:rPr lang="fr-CA" sz="1200" i="1" dirty="0" err="1">
                <a:latin typeface="Gill Sans MT" panose="020B0502020104020203" pitchFamily="34" charset="0"/>
              </a:rPr>
              <a:t>Education</a:t>
            </a:r>
            <a:r>
              <a:rPr lang="fr-CA" sz="1200" i="1" dirty="0">
                <a:latin typeface="Gill Sans MT" panose="020B0502020104020203" pitchFamily="34" charset="0"/>
              </a:rPr>
              <a:t>/Revue canadienne de l’éducation</a:t>
            </a:r>
            <a:r>
              <a:rPr lang="fr-CA" sz="1200" dirty="0">
                <a:latin typeface="Gill Sans MT" panose="020B0502020104020203" pitchFamily="34" charset="0"/>
              </a:rPr>
              <a:t>, </a:t>
            </a:r>
            <a:r>
              <a:rPr lang="fr-CA" sz="1200" i="1" dirty="0">
                <a:latin typeface="Gill Sans MT" panose="020B0502020104020203" pitchFamily="34" charset="0"/>
              </a:rPr>
              <a:t>43</a:t>
            </a:r>
            <a:r>
              <a:rPr lang="fr-CA" sz="1200" dirty="0">
                <a:latin typeface="Gill Sans MT" panose="020B0502020104020203" pitchFamily="34" charset="0"/>
              </a:rPr>
              <a:t>(4), 1035‑1070.</a:t>
            </a:r>
            <a:endParaRPr lang="fr-CA" sz="1200" dirty="0">
              <a:effectLst/>
              <a:latin typeface="Gill Sans MT" panose="020B0502020104020203" pitchFamily="34" charset="0"/>
            </a:endParaRPr>
          </a:p>
        </p:txBody>
      </p:sp>
    </p:spTree>
    <p:extLst>
      <p:ext uri="{BB962C8B-B14F-4D97-AF65-F5344CB8AC3E}">
        <p14:creationId xmlns:p14="http://schemas.microsoft.com/office/powerpoint/2010/main" val="2651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E3E1946-BB9C-0047-A1C6-9C13FA8CDA43}"/>
              </a:ext>
            </a:extLst>
          </p:cNvPr>
          <p:cNvSpPr txBox="1"/>
          <p:nvPr/>
        </p:nvSpPr>
        <p:spPr>
          <a:xfrm>
            <a:off x="334852" y="1066799"/>
            <a:ext cx="8487176" cy="4909036"/>
          </a:xfrm>
          <a:prstGeom prst="rect">
            <a:avLst/>
          </a:prstGeom>
          <a:noFill/>
        </p:spPr>
        <p:txBody>
          <a:bodyPr wrap="square" rtlCol="0">
            <a:spAutoFit/>
          </a:bodyPr>
          <a:lstStyle/>
          <a:p>
            <a:pPr algn="ctr"/>
            <a:r>
              <a:rPr lang="fr-FR" sz="2500" dirty="0">
                <a:latin typeface="Gill Sans MT" panose="020B0502020104020203" pitchFamily="34" charset="0"/>
              </a:rPr>
              <a:t>Merci de votre attention!  </a:t>
            </a:r>
          </a:p>
          <a:p>
            <a:endParaRPr lang="fr-FR" dirty="0">
              <a:latin typeface="Gill Sans MT" panose="020B0502020104020203" pitchFamily="34" charset="0"/>
            </a:endParaRPr>
          </a:p>
          <a:p>
            <a:endParaRPr lang="fr-FR" dirty="0">
              <a:latin typeface="Gill Sans MT" panose="020B0502020104020203" pitchFamily="34" charset="0"/>
            </a:endParaRPr>
          </a:p>
          <a:p>
            <a:r>
              <a:rPr lang="fr-FR" dirty="0">
                <a:latin typeface="Gill Sans MT" panose="020B0502020104020203" pitchFamily="34" charset="0"/>
              </a:rPr>
              <a:t>Les rapports du Groupe régional d’acteurs pour la valorisation des enseignants sont disponibles à partir de ces liens: </a:t>
            </a:r>
          </a:p>
          <a:p>
            <a:endParaRPr lang="fr-FR" dirty="0">
              <a:latin typeface="Gill Sans MT" panose="020B0502020104020203" pitchFamily="34" charset="0"/>
            </a:endParaRPr>
          </a:p>
          <a:p>
            <a:r>
              <a:rPr lang="fr-FR" dirty="0">
                <a:latin typeface="Gill Sans MT" panose="020B0502020104020203" pitchFamily="34" charset="0"/>
              </a:rPr>
              <a:t>Synthèse : </a:t>
            </a:r>
            <a:r>
              <a:rPr lang="fr-FR" dirty="0">
                <a:latin typeface="Gill Sans MT" panose="020B0502020104020203" pitchFamily="34" charset="0"/>
                <a:hlinkClick r:id="rId3"/>
              </a:rPr>
              <a:t>https://www.uqat.ca/telechargements/2020/GRAVE_Rapport-synthese-sondage_Aut2020.pdf</a:t>
            </a:r>
            <a:r>
              <a:rPr lang="fr-FR" dirty="0">
                <a:latin typeface="Gill Sans MT" panose="020B0502020104020203" pitchFamily="34" charset="0"/>
              </a:rPr>
              <a:t> </a:t>
            </a:r>
          </a:p>
          <a:p>
            <a:r>
              <a:rPr lang="fr-FR" dirty="0">
                <a:latin typeface="Gill Sans MT" panose="020B0502020104020203" pitchFamily="34" charset="0"/>
              </a:rPr>
              <a:t>Rapport complet : </a:t>
            </a:r>
            <a:r>
              <a:rPr lang="fr-FR" dirty="0">
                <a:latin typeface="Gill Sans MT" panose="020B0502020104020203" pitchFamily="34" charset="0"/>
                <a:hlinkClick r:id="rId4"/>
              </a:rPr>
              <a:t>https://www.uqat.ca//telechargements/2020/GRAVE_Rapport-preliminaire-sondage_Aut2020.pdf</a:t>
            </a:r>
            <a:r>
              <a:rPr lang="fr-FR" dirty="0">
                <a:latin typeface="Gill Sans MT" panose="020B0502020104020203" pitchFamily="34" charset="0"/>
              </a:rPr>
              <a:t> </a:t>
            </a:r>
          </a:p>
          <a:p>
            <a:endParaRPr lang="fr-FR" dirty="0">
              <a:latin typeface="Gill Sans MT" panose="020B0502020104020203" pitchFamily="34" charset="0"/>
            </a:endParaRPr>
          </a:p>
          <a:p>
            <a:endParaRPr lang="fr-FR" dirty="0">
              <a:latin typeface="Gill Sans MT" panose="020B0502020104020203" pitchFamily="34" charset="0"/>
            </a:endParaRPr>
          </a:p>
          <a:p>
            <a:r>
              <a:rPr lang="fr-FR" b="1" dirty="0">
                <a:latin typeface="Gill Sans MT" panose="020B0502020104020203" pitchFamily="34" charset="0"/>
              </a:rPr>
              <a:t>Vous avez des questions ou des commentaires ? Écrivez-nous ! </a:t>
            </a:r>
          </a:p>
          <a:p>
            <a:endParaRPr lang="fr-FR" dirty="0">
              <a:latin typeface="Gill Sans MT" panose="020B0502020104020203" pitchFamily="34" charset="0"/>
            </a:endParaRPr>
          </a:p>
          <a:p>
            <a:r>
              <a:rPr lang="fr-FR" dirty="0">
                <a:latin typeface="Gill Sans MT" panose="020B0502020104020203" pitchFamily="34" charset="0"/>
              </a:rPr>
              <a:t>Geneviève Sirois : </a:t>
            </a:r>
            <a:r>
              <a:rPr lang="fr-FR" dirty="0">
                <a:latin typeface="Gill Sans MT" panose="020B0502020104020203" pitchFamily="34" charset="0"/>
                <a:hlinkClick r:id="rId5"/>
              </a:rPr>
              <a:t>genevieve.sirois@teluq.ca</a:t>
            </a:r>
            <a:r>
              <a:rPr lang="fr-FR" dirty="0">
                <a:latin typeface="Gill Sans MT" panose="020B0502020104020203" pitchFamily="34" charset="0"/>
              </a:rPr>
              <a:t> </a:t>
            </a:r>
          </a:p>
          <a:p>
            <a:r>
              <a:rPr lang="fr-FR" dirty="0">
                <a:latin typeface="Gill Sans MT" panose="020B0502020104020203" pitchFamily="34" charset="0"/>
              </a:rPr>
              <a:t>Martial Dembélé : </a:t>
            </a:r>
            <a:r>
              <a:rPr lang="fr-FR" dirty="0">
                <a:latin typeface="Gill Sans MT" panose="020B0502020104020203" pitchFamily="34" charset="0"/>
                <a:hlinkClick r:id="rId6"/>
              </a:rPr>
              <a:t>martial.dembele@umontreal.ca</a:t>
            </a:r>
            <a:r>
              <a:rPr lang="fr-FR" dirty="0">
                <a:latin typeface="Gill Sans MT" panose="020B0502020104020203" pitchFamily="34" charset="0"/>
              </a:rPr>
              <a:t> </a:t>
            </a:r>
          </a:p>
          <a:p>
            <a:r>
              <a:rPr lang="fr-FR" dirty="0">
                <a:latin typeface="Gill Sans MT" panose="020B0502020104020203" pitchFamily="34" charset="0"/>
              </a:rPr>
              <a:t>Adriana Morales-Perlaza : </a:t>
            </a:r>
            <a:r>
              <a:rPr lang="fr-FR" dirty="0">
                <a:latin typeface="Gill Sans MT" panose="020B0502020104020203" pitchFamily="34" charset="0"/>
                <a:hlinkClick r:id="rId7"/>
              </a:rPr>
              <a:t>adriana.morales@umontreal.ca</a:t>
            </a:r>
            <a:r>
              <a:rPr lang="fr-FR" dirty="0">
                <a:latin typeface="Gill Sans MT" panose="020B0502020104020203" pitchFamily="34" charset="0"/>
              </a:rPr>
              <a:t> </a:t>
            </a:r>
          </a:p>
        </p:txBody>
      </p:sp>
    </p:spTree>
    <p:extLst>
      <p:ext uri="{BB962C8B-B14F-4D97-AF65-F5344CB8AC3E}">
        <p14:creationId xmlns:p14="http://schemas.microsoft.com/office/powerpoint/2010/main" val="111028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849D584B-B28A-5140-B020-338DD1325A2E}"/>
              </a:ext>
            </a:extLst>
          </p:cNvPr>
          <p:cNvGraphicFramePr/>
          <p:nvPr>
            <p:extLst>
              <p:ext uri="{D42A27DB-BD31-4B8C-83A1-F6EECF244321}">
                <p14:modId xmlns:p14="http://schemas.microsoft.com/office/powerpoint/2010/main" val="403679800"/>
              </p:ext>
            </p:extLst>
          </p:nvPr>
        </p:nvGraphicFramePr>
        <p:xfrm>
          <a:off x="-92075" y="2211486"/>
          <a:ext cx="8972550" cy="4089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re 3">
            <a:extLst>
              <a:ext uri="{FF2B5EF4-FFF2-40B4-BE49-F238E27FC236}">
                <a16:creationId xmlns:a16="http://schemas.microsoft.com/office/drawing/2014/main" id="{2974BFAE-628F-C345-8BB8-DD82DB9F350A}"/>
              </a:ext>
            </a:extLst>
          </p:cNvPr>
          <p:cNvSpPr>
            <a:spLocks noGrp="1"/>
          </p:cNvSpPr>
          <p:nvPr>
            <p:ph type="title"/>
          </p:nvPr>
        </p:nvSpPr>
        <p:spPr/>
        <p:txBody>
          <a:bodyPr>
            <a:normAutofit/>
          </a:bodyPr>
          <a:lstStyle/>
          <a:p>
            <a:r>
              <a:rPr lang="fr-FR" b="1" dirty="0">
                <a:latin typeface="Corbel" panose="020B0503020204020204" pitchFamily="34" charset="0"/>
              </a:rPr>
              <a:t>Clarification conceptuelle </a:t>
            </a:r>
            <a:r>
              <a:rPr lang="fr-FR" sz="3200" dirty="0">
                <a:latin typeface="Corbel" panose="020B0503020204020204" pitchFamily="34" charset="0"/>
              </a:rPr>
              <a:t>(2)</a:t>
            </a:r>
            <a:endParaRPr lang="fr-FR" dirty="0"/>
          </a:p>
        </p:txBody>
      </p:sp>
      <p:sp>
        <p:nvSpPr>
          <p:cNvPr id="6" name="ZoneTexte 5">
            <a:extLst>
              <a:ext uri="{FF2B5EF4-FFF2-40B4-BE49-F238E27FC236}">
                <a16:creationId xmlns:a16="http://schemas.microsoft.com/office/drawing/2014/main" id="{17932856-DC05-6347-9F60-A51982197DA7}"/>
              </a:ext>
            </a:extLst>
          </p:cNvPr>
          <p:cNvSpPr txBox="1"/>
          <p:nvPr/>
        </p:nvSpPr>
        <p:spPr>
          <a:xfrm>
            <a:off x="3696237" y="6360462"/>
            <a:ext cx="5162014" cy="553998"/>
          </a:xfrm>
          <a:prstGeom prst="rect">
            <a:avLst/>
          </a:prstGeom>
          <a:noFill/>
        </p:spPr>
        <p:txBody>
          <a:bodyPr wrap="square" rtlCol="0">
            <a:spAutoFit/>
          </a:bodyPr>
          <a:lstStyle/>
          <a:p>
            <a:r>
              <a:rPr lang="fr-CA" sz="1200" dirty="0">
                <a:latin typeface="Gill Sans MT" panose="020B0502020104020203" pitchFamily="34" charset="0"/>
              </a:rPr>
              <a:t>Source : Inspiré de </a:t>
            </a:r>
            <a:r>
              <a:rPr lang="fr-CA" sz="1200" dirty="0" err="1">
                <a:latin typeface="Gill Sans MT" panose="020B0502020104020203" pitchFamily="34" charset="0"/>
              </a:rPr>
              <a:t>Haggstrom</a:t>
            </a:r>
            <a:r>
              <a:rPr lang="fr-CA" sz="1200" dirty="0">
                <a:latin typeface="Gill Sans MT" panose="020B0502020104020203" pitchFamily="34" charset="0"/>
              </a:rPr>
              <a:t>, Darling-Hammond &amp; </a:t>
            </a:r>
            <a:r>
              <a:rPr lang="fr-CA" sz="1200" dirty="0" err="1">
                <a:latin typeface="Gill Sans MT" panose="020B0502020104020203" pitchFamily="34" charset="0"/>
              </a:rPr>
              <a:t>Grissmer</a:t>
            </a:r>
            <a:r>
              <a:rPr lang="fr-CA" sz="1200" dirty="0">
                <a:latin typeface="Gill Sans MT" panose="020B0502020104020203" pitchFamily="34" charset="0"/>
              </a:rPr>
              <a:t> (1988, p. 25 et 37)</a:t>
            </a:r>
            <a:endParaRPr lang="fr-FR" sz="1200" dirty="0">
              <a:latin typeface="Gill Sans MT" panose="020B0502020104020203" pitchFamily="34" charset="0"/>
            </a:endParaRPr>
          </a:p>
          <a:p>
            <a:endParaRPr lang="fr-FR" dirty="0">
              <a:latin typeface="Gill Sans MT" panose="020B0502020104020203" pitchFamily="34" charset="0"/>
            </a:endParaRPr>
          </a:p>
        </p:txBody>
      </p:sp>
    </p:spTree>
    <p:extLst>
      <p:ext uri="{BB962C8B-B14F-4D97-AF65-F5344CB8AC3E}">
        <p14:creationId xmlns:p14="http://schemas.microsoft.com/office/powerpoint/2010/main" val="131732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 name="Titre 1"/>
          <p:cNvSpPr>
            <a:spLocks noGrp="1"/>
          </p:cNvSpPr>
          <p:nvPr>
            <p:ph type="title"/>
          </p:nvPr>
        </p:nvSpPr>
        <p:spPr>
          <a:xfrm>
            <a:off x="206833" y="271163"/>
            <a:ext cx="8534400" cy="987834"/>
          </a:xfrm>
        </p:spPr>
        <p:txBody>
          <a:bodyPr>
            <a:normAutofit/>
          </a:bodyPr>
          <a:lstStyle/>
          <a:p>
            <a:pPr algn="ctr"/>
            <a:r>
              <a:rPr lang="fr-FR" b="1" dirty="0"/>
              <a:t>Clarification conceptuelle </a:t>
            </a:r>
            <a:r>
              <a:rPr lang="fr-FR" sz="3200" dirty="0">
                <a:latin typeface="Corbel" panose="020B0503020204020204" pitchFamily="34" charset="0"/>
              </a:rPr>
              <a:t>(2a)</a:t>
            </a:r>
            <a:endParaRPr lang="fr-FR" sz="3200" b="1" dirty="0"/>
          </a:p>
        </p:txBody>
      </p:sp>
      <p:sp>
        <p:nvSpPr>
          <p:cNvPr id="2" name="ZoneTexte 1"/>
          <p:cNvSpPr txBox="1"/>
          <p:nvPr/>
        </p:nvSpPr>
        <p:spPr>
          <a:xfrm>
            <a:off x="191066" y="1526202"/>
            <a:ext cx="8715941" cy="5293757"/>
          </a:xfrm>
          <a:prstGeom prst="rect">
            <a:avLst/>
          </a:prstGeom>
          <a:noFill/>
        </p:spPr>
        <p:txBody>
          <a:bodyPr wrap="square" rtlCol="0">
            <a:spAutoFit/>
          </a:bodyPr>
          <a:lstStyle/>
          <a:p>
            <a:pPr marL="454025" indent="-454025">
              <a:spcBef>
                <a:spcPts val="600"/>
              </a:spcBef>
              <a:buClr>
                <a:schemeClr val="bg1">
                  <a:lumMod val="65000"/>
                </a:schemeClr>
              </a:buClr>
              <a:buSzPct val="90000"/>
              <a:buFont typeface="Wingdings" pitchFamily="2" charset="2"/>
              <a:buChar char=""/>
            </a:pPr>
            <a:r>
              <a:rPr lang="fr-FR" sz="3000" b="1" dirty="0">
                <a:solidFill>
                  <a:schemeClr val="tx1">
                    <a:lumMod val="85000"/>
                    <a:lumOff val="15000"/>
                  </a:schemeClr>
                </a:solidFill>
                <a:latin typeface="Gill Sans MT" panose="020B0502020104020203" pitchFamily="34" charset="0"/>
              </a:rPr>
              <a:t>La demande d’</a:t>
            </a:r>
            <a:r>
              <a:rPr lang="fr-FR" sz="3000" b="1" dirty="0" err="1">
                <a:solidFill>
                  <a:schemeClr val="tx1">
                    <a:lumMod val="85000"/>
                    <a:lumOff val="15000"/>
                  </a:schemeClr>
                </a:solidFill>
                <a:latin typeface="Gill Sans MT" panose="020B0502020104020203" pitchFamily="34" charset="0"/>
              </a:rPr>
              <a:t>enseignant.e.s</a:t>
            </a:r>
            <a:r>
              <a:rPr lang="fr-FR" sz="3000" b="1" dirty="0">
                <a:solidFill>
                  <a:schemeClr val="tx1">
                    <a:lumMod val="85000"/>
                    <a:lumOff val="15000"/>
                  </a:schemeClr>
                </a:solidFill>
                <a:latin typeface="Gill Sans MT" panose="020B0502020104020203" pitchFamily="34" charset="0"/>
              </a:rPr>
              <a:t> </a:t>
            </a:r>
            <a:r>
              <a:rPr lang="fr-FR" sz="3000" dirty="0">
                <a:solidFill>
                  <a:schemeClr val="tx1">
                    <a:lumMod val="85000"/>
                    <a:lumOff val="15000"/>
                  </a:schemeClr>
                </a:solidFill>
                <a:latin typeface="Gill Sans MT" panose="020B0502020104020203" pitchFamily="34" charset="0"/>
              </a:rPr>
              <a:t>:</a:t>
            </a:r>
            <a:endParaRPr lang="fr-CA" sz="1600" dirty="0">
              <a:latin typeface="Gill Sans MT" panose="020B0502020104020203" pitchFamily="34" charset="0"/>
            </a:endParaRPr>
          </a:p>
          <a:p>
            <a:pPr lvl="2" algn="just"/>
            <a:r>
              <a:rPr lang="fr-CA" sz="1600" dirty="0">
                <a:latin typeface="Gill Sans MT" panose="020B0502020104020203" pitchFamily="34" charset="0"/>
              </a:rPr>
              <a:t>	</a:t>
            </a: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marL="0" lvl="2"/>
            <a:endParaRPr lang="fr-CA" dirty="0">
              <a:latin typeface="Gill Sans MT" panose="020B0502020104020203" pitchFamily="34" charset="0"/>
            </a:endParaRPr>
          </a:p>
          <a:p>
            <a:pPr marL="0" lvl="2"/>
            <a:endParaRPr lang="fr-CA" dirty="0">
              <a:latin typeface="Gill Sans MT" panose="020B0502020104020203" pitchFamily="34" charset="0"/>
            </a:endParaRPr>
          </a:p>
          <a:p>
            <a:pPr marL="0" lvl="2"/>
            <a:endParaRPr lang="fr-CA" sz="1600" dirty="0">
              <a:latin typeface="Gill Sans MT" panose="020B0502020104020203" pitchFamily="34" charset="0"/>
            </a:endParaRPr>
          </a:p>
          <a:p>
            <a:pPr marL="0" lvl="2"/>
            <a:endParaRPr lang="fr-CA" sz="1600" dirty="0">
              <a:latin typeface="Gill Sans MT" panose="020B0502020104020203" pitchFamily="34" charset="0"/>
            </a:endParaRPr>
          </a:p>
          <a:p>
            <a:pPr marL="0" lvl="2"/>
            <a:r>
              <a:rPr lang="fr-CA" sz="1600" dirty="0">
                <a:latin typeface="Gill Sans MT" panose="020B0502020104020203" pitchFamily="34" charset="0"/>
              </a:rPr>
              <a:t>Source : Inspiré de </a:t>
            </a:r>
            <a:r>
              <a:rPr lang="fr-CA" sz="1600" dirty="0" err="1">
                <a:latin typeface="Gill Sans MT" panose="020B0502020104020203" pitchFamily="34" charset="0"/>
              </a:rPr>
              <a:t>Haggstrom</a:t>
            </a:r>
            <a:r>
              <a:rPr lang="fr-CA" sz="1600" dirty="0">
                <a:latin typeface="Gill Sans MT" panose="020B0502020104020203" pitchFamily="34" charset="0"/>
              </a:rPr>
              <a:t>, Darling-Hammond &amp; </a:t>
            </a:r>
            <a:r>
              <a:rPr lang="fr-CA" sz="1600" dirty="0" err="1">
                <a:latin typeface="Gill Sans MT" panose="020B0502020104020203" pitchFamily="34" charset="0"/>
              </a:rPr>
              <a:t>Grissmer</a:t>
            </a:r>
            <a:r>
              <a:rPr lang="fr-CA" sz="1600" dirty="0">
                <a:latin typeface="Gill Sans MT" panose="020B0502020104020203" pitchFamily="34" charset="0"/>
              </a:rPr>
              <a:t> (1988, p. 37)</a:t>
            </a:r>
            <a:endParaRPr lang="fr-FR" sz="2300" dirty="0">
              <a:latin typeface="Gill Sans MT" panose="020B0502020104020203" pitchFamily="34" charset="0"/>
            </a:endParaRPr>
          </a:p>
        </p:txBody>
      </p:sp>
      <p:grpSp>
        <p:nvGrpSpPr>
          <p:cNvPr id="4" name="Grouper 6">
            <a:extLst>
              <a:ext uri="{FF2B5EF4-FFF2-40B4-BE49-F238E27FC236}">
                <a16:creationId xmlns:a16="http://schemas.microsoft.com/office/drawing/2014/main" id="{842F2BE2-4411-4A94-B413-188FC61AEC34}"/>
              </a:ext>
            </a:extLst>
          </p:cNvPr>
          <p:cNvGrpSpPr/>
          <p:nvPr/>
        </p:nvGrpSpPr>
        <p:grpSpPr>
          <a:xfrm>
            <a:off x="236992" y="2002221"/>
            <a:ext cx="8715941" cy="4297978"/>
            <a:chOff x="0" y="0"/>
            <a:chExt cx="5943600" cy="3543300"/>
          </a:xfrm>
        </p:grpSpPr>
        <p:sp>
          <p:nvSpPr>
            <p:cNvPr id="5" name="Zone de texte 73">
              <a:extLst>
                <a:ext uri="{FF2B5EF4-FFF2-40B4-BE49-F238E27FC236}">
                  <a16:creationId xmlns:a16="http://schemas.microsoft.com/office/drawing/2014/main" id="{D6B5FBBF-1947-4E00-8609-B8D9517DE80A}"/>
                </a:ext>
              </a:extLst>
            </p:cNvPr>
            <p:cNvSpPr txBox="1"/>
            <p:nvPr/>
          </p:nvSpPr>
          <p:spPr>
            <a:xfrm>
              <a:off x="1600199" y="1828800"/>
              <a:ext cx="1155788" cy="6858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Augmentation des admissions</a:t>
              </a:r>
            </a:p>
          </p:txBody>
        </p:sp>
        <p:grpSp>
          <p:nvGrpSpPr>
            <p:cNvPr id="6" name="Grouper 8">
              <a:extLst>
                <a:ext uri="{FF2B5EF4-FFF2-40B4-BE49-F238E27FC236}">
                  <a16:creationId xmlns:a16="http://schemas.microsoft.com/office/drawing/2014/main" id="{A47C82DD-CD5E-411E-8213-E786FD986D8B}"/>
                </a:ext>
              </a:extLst>
            </p:cNvPr>
            <p:cNvGrpSpPr/>
            <p:nvPr/>
          </p:nvGrpSpPr>
          <p:grpSpPr>
            <a:xfrm>
              <a:off x="0" y="0"/>
              <a:ext cx="5943600" cy="3543300"/>
              <a:chOff x="0" y="0"/>
              <a:chExt cx="5943600" cy="3543300"/>
            </a:xfrm>
          </p:grpSpPr>
          <p:cxnSp>
            <p:nvCxnSpPr>
              <p:cNvPr id="7" name="Connecteur droit avec flèche 6">
                <a:extLst>
                  <a:ext uri="{FF2B5EF4-FFF2-40B4-BE49-F238E27FC236}">
                    <a16:creationId xmlns:a16="http://schemas.microsoft.com/office/drawing/2014/main" id="{23799474-6882-43BE-ACA3-C3EBE54BA03D}"/>
                  </a:ext>
                </a:extLst>
              </p:cNvPr>
              <p:cNvCxnSpPr/>
              <p:nvPr/>
            </p:nvCxnSpPr>
            <p:spPr>
              <a:xfrm>
                <a:off x="2971800" y="457200"/>
                <a:ext cx="0" cy="2628900"/>
              </a:xfrm>
              <a:prstGeom prst="straightConnector1">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sp>
            <p:nvSpPr>
              <p:cNvPr id="8" name="Zone de texte 76">
                <a:extLst>
                  <a:ext uri="{FF2B5EF4-FFF2-40B4-BE49-F238E27FC236}">
                    <a16:creationId xmlns:a16="http://schemas.microsoft.com/office/drawing/2014/main" id="{82C09B84-7491-462D-A340-6525331AF0C6}"/>
                  </a:ext>
                </a:extLst>
              </p:cNvPr>
              <p:cNvSpPr txBox="1"/>
              <p:nvPr/>
            </p:nvSpPr>
            <p:spPr>
              <a:xfrm>
                <a:off x="3149700" y="914400"/>
                <a:ext cx="1193700" cy="6858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Diminution des REE</a:t>
                </a:r>
              </a:p>
            </p:txBody>
          </p:sp>
          <p:sp>
            <p:nvSpPr>
              <p:cNvPr id="9" name="Zone de texte 77">
                <a:extLst>
                  <a:ext uri="{FF2B5EF4-FFF2-40B4-BE49-F238E27FC236}">
                    <a16:creationId xmlns:a16="http://schemas.microsoft.com/office/drawing/2014/main" id="{2E9DB918-F19E-40C7-BBFF-32D48598AB7D}"/>
                  </a:ext>
                </a:extLst>
              </p:cNvPr>
              <p:cNvSpPr txBox="1"/>
              <p:nvPr/>
            </p:nvSpPr>
            <p:spPr>
              <a:xfrm>
                <a:off x="3149700" y="1828800"/>
                <a:ext cx="1193700" cy="6858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Augmentation des REE</a:t>
                </a:r>
              </a:p>
            </p:txBody>
          </p:sp>
          <p:sp>
            <p:nvSpPr>
              <p:cNvPr id="10" name="Zone de texte 78">
                <a:extLst>
                  <a:ext uri="{FF2B5EF4-FFF2-40B4-BE49-F238E27FC236}">
                    <a16:creationId xmlns:a16="http://schemas.microsoft.com/office/drawing/2014/main" id="{3F1F6597-5FBB-4D40-8B53-67DDC3C24B19}"/>
                  </a:ext>
                </a:extLst>
              </p:cNvPr>
              <p:cNvSpPr txBox="1"/>
              <p:nvPr/>
            </p:nvSpPr>
            <p:spPr>
              <a:xfrm>
                <a:off x="1600199" y="914400"/>
                <a:ext cx="1155788" cy="6858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Diminution des admissions</a:t>
                </a:r>
              </a:p>
            </p:txBody>
          </p:sp>
          <p:sp>
            <p:nvSpPr>
              <p:cNvPr id="11" name="Zone de texte 79">
                <a:extLst>
                  <a:ext uri="{FF2B5EF4-FFF2-40B4-BE49-F238E27FC236}">
                    <a16:creationId xmlns:a16="http://schemas.microsoft.com/office/drawing/2014/main" id="{D6332348-1EA9-459A-8D95-4CB69960BF57}"/>
                  </a:ext>
                </a:extLst>
              </p:cNvPr>
              <p:cNvSpPr txBox="1"/>
              <p:nvPr/>
            </p:nvSpPr>
            <p:spPr>
              <a:xfrm>
                <a:off x="4686300" y="656167"/>
                <a:ext cx="1257300" cy="829733"/>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endParaRPr lang="fr-CA" sz="1400" dirty="0">
                  <a:effectLst/>
                  <a:latin typeface="Gill Sans MT" panose="020B0502020104020203" pitchFamily="34" charset="0"/>
                  <a:ea typeface="ＭＳ 明朝"/>
                  <a:cs typeface="Times New Roman"/>
                </a:endParaRPr>
              </a:p>
              <a:p>
                <a:pPr>
                  <a:spcAft>
                    <a:spcPts val="0"/>
                  </a:spcAft>
                </a:pPr>
                <a:r>
                  <a:rPr lang="fr-CA" sz="1400" dirty="0">
                    <a:effectLst/>
                    <a:latin typeface="Gill Sans MT" panose="020B0502020104020203" pitchFamily="34" charset="0"/>
                    <a:ea typeface="ＭＳ 明朝"/>
                    <a:cs typeface="Times New Roman"/>
                  </a:rPr>
                  <a:t>Politiques de l’État/des districts/des écoles</a:t>
                </a:r>
              </a:p>
            </p:txBody>
          </p:sp>
          <p:sp>
            <p:nvSpPr>
              <p:cNvPr id="12" name="Zone de texte 80">
                <a:extLst>
                  <a:ext uri="{FF2B5EF4-FFF2-40B4-BE49-F238E27FC236}">
                    <a16:creationId xmlns:a16="http://schemas.microsoft.com/office/drawing/2014/main" id="{F28E8CB1-5E9E-4044-8881-B686FE5B38AD}"/>
                  </a:ext>
                </a:extLst>
              </p:cNvPr>
              <p:cNvSpPr txBox="1"/>
              <p:nvPr/>
            </p:nvSpPr>
            <p:spPr>
              <a:xfrm>
                <a:off x="4686300" y="1485900"/>
                <a:ext cx="1257300" cy="1401233"/>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fr-CA" sz="1400" dirty="0">
                    <a:effectLst/>
                    <a:latin typeface="Gill Sans MT" panose="020B0502020104020203" pitchFamily="34" charset="0"/>
                    <a:ea typeface="ＭＳ 明朝"/>
                    <a:cs typeface="Times New Roman"/>
                  </a:rPr>
                  <a:t>Politique affectation</a:t>
                </a:r>
              </a:p>
              <a:p>
                <a:pPr>
                  <a:spcAft>
                    <a:spcPts val="0"/>
                  </a:spcAft>
                </a:pPr>
                <a:r>
                  <a:rPr lang="fr-CA" sz="1400" dirty="0">
                    <a:effectLst/>
                    <a:latin typeface="Gill Sans MT" panose="020B0502020104020203" pitchFamily="34" charset="0"/>
                    <a:ea typeface="ＭＳ 明朝"/>
                    <a:cs typeface="Times New Roman"/>
                  </a:rPr>
                  <a:t>Taille des classes, Charge d’enseignement</a:t>
                </a:r>
                <a:endParaRPr lang="fr-CA" sz="1400" dirty="0">
                  <a:latin typeface="Gill Sans MT" panose="020B0502020104020203" pitchFamily="34" charset="0"/>
                  <a:ea typeface="ＭＳ 明朝"/>
                  <a:cs typeface="Times New Roman"/>
                </a:endParaRPr>
              </a:p>
              <a:p>
                <a:pPr>
                  <a:spcAft>
                    <a:spcPts val="0"/>
                  </a:spcAft>
                </a:pPr>
                <a:r>
                  <a:rPr lang="fr-CA" sz="1400" dirty="0">
                    <a:effectLst/>
                    <a:latin typeface="Gill Sans MT" panose="020B0502020104020203" pitchFamily="34" charset="0"/>
                    <a:ea typeface="ＭＳ 明朝"/>
                    <a:cs typeface="Times New Roman"/>
                  </a:rPr>
                  <a:t>Exigences des programmes</a:t>
                </a:r>
              </a:p>
            </p:txBody>
          </p:sp>
          <p:sp>
            <p:nvSpPr>
              <p:cNvPr id="13" name="Zone de texte 81">
                <a:extLst>
                  <a:ext uri="{FF2B5EF4-FFF2-40B4-BE49-F238E27FC236}">
                    <a16:creationId xmlns:a16="http://schemas.microsoft.com/office/drawing/2014/main" id="{0AF398F3-DF4C-4E15-B864-66DD2C92BD07}"/>
                  </a:ext>
                </a:extLst>
              </p:cNvPr>
              <p:cNvSpPr txBox="1"/>
              <p:nvPr/>
            </p:nvSpPr>
            <p:spPr>
              <a:xfrm>
                <a:off x="0" y="914400"/>
                <a:ext cx="1257300" cy="5715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endParaRPr lang="fr-CA" sz="800" dirty="0">
                  <a:effectLst/>
                  <a:latin typeface="Gill Sans MT" panose="020B0502020104020203" pitchFamily="34" charset="0"/>
                  <a:ea typeface="ＭＳ 明朝"/>
                  <a:cs typeface="Times New Roman"/>
                </a:endParaRPr>
              </a:p>
              <a:p>
                <a:pPr>
                  <a:spcAft>
                    <a:spcPts val="0"/>
                  </a:spcAft>
                </a:pPr>
                <a:r>
                  <a:rPr lang="fr-CA" sz="1400" dirty="0">
                    <a:effectLst/>
                    <a:latin typeface="Gill Sans MT" panose="020B0502020104020203" pitchFamily="34" charset="0"/>
                    <a:ea typeface="ＭＳ 明朝"/>
                    <a:cs typeface="Times New Roman"/>
                  </a:rPr>
                  <a:t>Tendances démographiques</a:t>
                </a:r>
              </a:p>
            </p:txBody>
          </p:sp>
          <p:sp>
            <p:nvSpPr>
              <p:cNvPr id="14" name="Zone de texte 82">
                <a:extLst>
                  <a:ext uri="{FF2B5EF4-FFF2-40B4-BE49-F238E27FC236}">
                    <a16:creationId xmlns:a16="http://schemas.microsoft.com/office/drawing/2014/main" id="{DDCC3EF0-EA6A-42BA-B273-53C2537C6D4C}"/>
                  </a:ext>
                </a:extLst>
              </p:cNvPr>
              <p:cNvSpPr txBox="1"/>
              <p:nvPr/>
            </p:nvSpPr>
            <p:spPr>
              <a:xfrm>
                <a:off x="0" y="1485900"/>
                <a:ext cx="1257300" cy="10287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fr-CA" sz="1400" dirty="0">
                    <a:effectLst/>
                    <a:latin typeface="Gill Sans MT" panose="020B0502020104020203" pitchFamily="34" charset="0"/>
                    <a:ea typeface="ＭＳ 明朝"/>
                    <a:cs typeface="Times New Roman"/>
                  </a:rPr>
                  <a:t>Taux de fertilité,</a:t>
                </a:r>
              </a:p>
              <a:p>
                <a:pPr>
                  <a:spcAft>
                    <a:spcPts val="0"/>
                  </a:spcAft>
                </a:pPr>
                <a:r>
                  <a:rPr lang="fr-CA" sz="1400" dirty="0">
                    <a:effectLst/>
                    <a:latin typeface="Gill Sans MT" panose="020B0502020104020203" pitchFamily="34" charset="0"/>
                    <a:ea typeface="ＭＳ 明朝"/>
                    <a:cs typeface="Times New Roman"/>
                  </a:rPr>
                  <a:t>Migration</a:t>
                </a:r>
              </a:p>
              <a:p>
                <a:pPr>
                  <a:spcAft>
                    <a:spcPts val="0"/>
                  </a:spcAft>
                </a:pPr>
                <a:r>
                  <a:rPr lang="fr-CA" sz="1400" dirty="0">
                    <a:effectLst/>
                    <a:latin typeface="Gill Sans MT" panose="020B0502020104020203" pitchFamily="34" charset="0"/>
                    <a:ea typeface="ＭＳ 明朝"/>
                    <a:cs typeface="Times New Roman"/>
                  </a:rPr>
                  <a:t>Scolarisation</a:t>
                </a:r>
              </a:p>
            </p:txBody>
          </p:sp>
          <p:cxnSp>
            <p:nvCxnSpPr>
              <p:cNvPr id="15" name="Connecteur droit avec flèche 14">
                <a:extLst>
                  <a:ext uri="{FF2B5EF4-FFF2-40B4-BE49-F238E27FC236}">
                    <a16:creationId xmlns:a16="http://schemas.microsoft.com/office/drawing/2014/main" id="{D93F2A7D-3DCD-461D-BF67-BCE837167149}"/>
                  </a:ext>
                </a:extLst>
              </p:cNvPr>
              <p:cNvCxnSpPr/>
              <p:nvPr/>
            </p:nvCxnSpPr>
            <p:spPr>
              <a:xfrm flipH="1">
                <a:off x="4343400" y="1257300"/>
                <a:ext cx="342900" cy="0"/>
              </a:xfrm>
              <a:prstGeom prst="straightConnector1">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16" name="Connecteur droit avec flèche 15">
                <a:extLst>
                  <a:ext uri="{FF2B5EF4-FFF2-40B4-BE49-F238E27FC236}">
                    <a16:creationId xmlns:a16="http://schemas.microsoft.com/office/drawing/2014/main" id="{F120E743-6C28-4B51-8CB1-A5ED54D2AD9F}"/>
                  </a:ext>
                </a:extLst>
              </p:cNvPr>
              <p:cNvCxnSpPr/>
              <p:nvPr/>
            </p:nvCxnSpPr>
            <p:spPr>
              <a:xfrm flipH="1">
                <a:off x="4343400" y="2171700"/>
                <a:ext cx="342900" cy="0"/>
              </a:xfrm>
              <a:prstGeom prst="straightConnector1">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17" name="Connecteur droit avec flèche 16">
                <a:extLst>
                  <a:ext uri="{FF2B5EF4-FFF2-40B4-BE49-F238E27FC236}">
                    <a16:creationId xmlns:a16="http://schemas.microsoft.com/office/drawing/2014/main" id="{9CE40438-DAFE-4B43-9A0E-27534DD33E52}"/>
                  </a:ext>
                </a:extLst>
              </p:cNvPr>
              <p:cNvCxnSpPr/>
              <p:nvPr/>
            </p:nvCxnSpPr>
            <p:spPr>
              <a:xfrm>
                <a:off x="1257300" y="1257300"/>
                <a:ext cx="342900" cy="0"/>
              </a:xfrm>
              <a:prstGeom prst="straightConnector1">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a:extLst>
                  <a:ext uri="{FF2B5EF4-FFF2-40B4-BE49-F238E27FC236}">
                    <a16:creationId xmlns:a16="http://schemas.microsoft.com/office/drawing/2014/main" id="{FB18C237-3B67-479F-A73C-72C2FE7D3FA9}"/>
                  </a:ext>
                </a:extLst>
              </p:cNvPr>
              <p:cNvCxnSpPr/>
              <p:nvPr/>
            </p:nvCxnSpPr>
            <p:spPr>
              <a:xfrm>
                <a:off x="1257300" y="2171700"/>
                <a:ext cx="342900" cy="0"/>
              </a:xfrm>
              <a:prstGeom prst="straightConnector1">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19" name="Connecteur en angle 21">
                <a:extLst>
                  <a:ext uri="{FF2B5EF4-FFF2-40B4-BE49-F238E27FC236}">
                    <a16:creationId xmlns:a16="http://schemas.microsoft.com/office/drawing/2014/main" id="{5AE69363-566D-482B-95A2-20C8DFD5144C}"/>
                  </a:ext>
                </a:extLst>
              </p:cNvPr>
              <p:cNvCxnSpPr/>
              <p:nvPr/>
            </p:nvCxnSpPr>
            <p:spPr>
              <a:xfrm rot="16200000" flipH="1">
                <a:off x="1600200" y="457200"/>
                <a:ext cx="457200" cy="457200"/>
              </a:xfrm>
              <a:prstGeom prst="bentConnector3">
                <a:avLst>
                  <a:gd name="adj1" fmla="val 50000"/>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20" name="Connecteur en angle 22">
                <a:extLst>
                  <a:ext uri="{FF2B5EF4-FFF2-40B4-BE49-F238E27FC236}">
                    <a16:creationId xmlns:a16="http://schemas.microsoft.com/office/drawing/2014/main" id="{BB5B6C86-CBD5-47C1-9D09-E2399AC6244F}"/>
                  </a:ext>
                </a:extLst>
              </p:cNvPr>
              <p:cNvCxnSpPr/>
              <p:nvPr/>
            </p:nvCxnSpPr>
            <p:spPr>
              <a:xfrm rot="16200000" flipH="1">
                <a:off x="3771900" y="2514600"/>
                <a:ext cx="571500" cy="571500"/>
              </a:xfrm>
              <a:prstGeom prst="bentConnector3">
                <a:avLst>
                  <a:gd name="adj1" fmla="val 50000"/>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21" name="Connecteur en angle 23">
                <a:extLst>
                  <a:ext uri="{FF2B5EF4-FFF2-40B4-BE49-F238E27FC236}">
                    <a16:creationId xmlns:a16="http://schemas.microsoft.com/office/drawing/2014/main" id="{69201330-5E0D-4722-A2F0-D1E28A609BE0}"/>
                  </a:ext>
                </a:extLst>
              </p:cNvPr>
              <p:cNvCxnSpPr/>
              <p:nvPr/>
            </p:nvCxnSpPr>
            <p:spPr>
              <a:xfrm rot="5400000">
                <a:off x="3886200" y="457200"/>
                <a:ext cx="457200" cy="457200"/>
              </a:xfrm>
              <a:prstGeom prst="bentConnector3">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cxnSp>
            <p:nvCxnSpPr>
              <p:cNvPr id="22" name="Connecteur en angle 24">
                <a:extLst>
                  <a:ext uri="{FF2B5EF4-FFF2-40B4-BE49-F238E27FC236}">
                    <a16:creationId xmlns:a16="http://schemas.microsoft.com/office/drawing/2014/main" id="{8E83EB07-C3C9-4EF5-B906-9D05EEBA5A37}"/>
                  </a:ext>
                </a:extLst>
              </p:cNvPr>
              <p:cNvCxnSpPr>
                <a:cxnSpLocks/>
              </p:cNvCxnSpPr>
              <p:nvPr/>
            </p:nvCxnSpPr>
            <p:spPr>
              <a:xfrm rot="5400000">
                <a:off x="1657349" y="2571750"/>
                <a:ext cx="571501" cy="457201"/>
              </a:xfrm>
              <a:prstGeom prst="bentConnector3">
                <a:avLst/>
              </a:prstGeom>
              <a:ln w="12700" cmpd="sng">
                <a:solidFill>
                  <a:srgbClr val="000000"/>
                </a:solidFill>
                <a:tailEnd type="arrow"/>
              </a:ln>
            </p:spPr>
            <p:style>
              <a:lnRef idx="2">
                <a:schemeClr val="dk1"/>
              </a:lnRef>
              <a:fillRef idx="0">
                <a:schemeClr val="dk1"/>
              </a:fillRef>
              <a:effectRef idx="1">
                <a:schemeClr val="dk1"/>
              </a:effectRef>
              <a:fontRef idx="minor">
                <a:schemeClr val="tx1"/>
              </a:fontRef>
            </p:style>
          </p:cxnSp>
          <p:grpSp>
            <p:nvGrpSpPr>
              <p:cNvPr id="23" name="Grouper 25">
                <a:extLst>
                  <a:ext uri="{FF2B5EF4-FFF2-40B4-BE49-F238E27FC236}">
                    <a16:creationId xmlns:a16="http://schemas.microsoft.com/office/drawing/2014/main" id="{8C44337A-7161-4FE0-92F6-DAC293B2B7ED}"/>
                  </a:ext>
                </a:extLst>
              </p:cNvPr>
              <p:cNvGrpSpPr/>
              <p:nvPr/>
            </p:nvGrpSpPr>
            <p:grpSpPr>
              <a:xfrm>
                <a:off x="1371600" y="0"/>
                <a:ext cx="3200400" cy="457200"/>
                <a:chOff x="0" y="0"/>
                <a:chExt cx="3200400" cy="457200"/>
              </a:xfrm>
            </p:grpSpPr>
            <p:sp>
              <p:nvSpPr>
                <p:cNvPr id="27" name="Rectangle 26">
                  <a:extLst>
                    <a:ext uri="{FF2B5EF4-FFF2-40B4-BE49-F238E27FC236}">
                      <a16:creationId xmlns:a16="http://schemas.microsoft.com/office/drawing/2014/main" id="{200790DF-2B6B-407E-9105-AF27932E9682}"/>
                    </a:ext>
                  </a:extLst>
                </p:cNvPr>
                <p:cNvSpPr/>
                <p:nvPr/>
              </p:nvSpPr>
              <p:spPr>
                <a:xfrm>
                  <a:off x="0" y="0"/>
                  <a:ext cx="3200400" cy="457200"/>
                </a:xfrm>
                <a:prstGeom prst="rect">
                  <a:avLst/>
                </a:prstGeom>
                <a:ln w="12700" cmpd="sng">
                  <a:solidFill>
                    <a:srgbClr val="000000"/>
                  </a:solidFill>
                  <a:prstDash val="sysDash"/>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8" name="Zone de texte 93">
                  <a:extLst>
                    <a:ext uri="{FF2B5EF4-FFF2-40B4-BE49-F238E27FC236}">
                      <a16:creationId xmlns:a16="http://schemas.microsoft.com/office/drawing/2014/main" id="{CDE6CE78-FA48-4ECE-B29C-0C84AD45B151}"/>
                    </a:ext>
                  </a:extLst>
                </p:cNvPr>
                <p:cNvSpPr txBox="1"/>
                <p:nvPr/>
              </p:nvSpPr>
              <p:spPr>
                <a:xfrm>
                  <a:off x="457200" y="0"/>
                  <a:ext cx="2286000" cy="4572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600" b="1" dirty="0">
                      <a:effectLst/>
                      <a:latin typeface="Gill Sans MT" panose="020B0502020104020203" pitchFamily="34" charset="0"/>
                      <a:ea typeface="ＭＳ 明朝"/>
                      <a:cs typeface="Times New Roman"/>
                    </a:rPr>
                    <a:t>Nombre de postes, année précédente</a:t>
                  </a:r>
                  <a:endParaRPr lang="fr-CA" sz="1600" dirty="0">
                    <a:effectLst/>
                    <a:latin typeface="Gill Sans MT" panose="020B0502020104020203" pitchFamily="34" charset="0"/>
                    <a:ea typeface="ＭＳ 明朝"/>
                    <a:cs typeface="Times New Roman"/>
                  </a:endParaRPr>
                </a:p>
              </p:txBody>
            </p:sp>
          </p:grpSp>
          <p:grpSp>
            <p:nvGrpSpPr>
              <p:cNvPr id="24" name="Grouper 26">
                <a:extLst>
                  <a:ext uri="{FF2B5EF4-FFF2-40B4-BE49-F238E27FC236}">
                    <a16:creationId xmlns:a16="http://schemas.microsoft.com/office/drawing/2014/main" id="{5F70079D-B61F-4769-80A3-802E97332E96}"/>
                  </a:ext>
                </a:extLst>
              </p:cNvPr>
              <p:cNvGrpSpPr/>
              <p:nvPr/>
            </p:nvGrpSpPr>
            <p:grpSpPr>
              <a:xfrm>
                <a:off x="1371600" y="3086100"/>
                <a:ext cx="3200400" cy="457200"/>
                <a:chOff x="0" y="0"/>
                <a:chExt cx="3200400" cy="457200"/>
              </a:xfrm>
            </p:grpSpPr>
            <p:sp>
              <p:nvSpPr>
                <p:cNvPr id="25" name="Rectangle 24">
                  <a:extLst>
                    <a:ext uri="{FF2B5EF4-FFF2-40B4-BE49-F238E27FC236}">
                      <a16:creationId xmlns:a16="http://schemas.microsoft.com/office/drawing/2014/main" id="{031959B8-DA0A-48BE-911B-354705FF3D29}"/>
                    </a:ext>
                  </a:extLst>
                </p:cNvPr>
                <p:cNvSpPr/>
                <p:nvPr/>
              </p:nvSpPr>
              <p:spPr>
                <a:xfrm>
                  <a:off x="0" y="0"/>
                  <a:ext cx="3200400" cy="457200"/>
                </a:xfrm>
                <a:prstGeom prst="rect">
                  <a:avLst/>
                </a:prstGeom>
                <a:ln w="12700" cmpd="sng">
                  <a:solidFill>
                    <a:srgbClr val="000000"/>
                  </a:solidFill>
                  <a:prstDash val="sysDash"/>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6" name="Zone de texte 96">
                  <a:extLst>
                    <a:ext uri="{FF2B5EF4-FFF2-40B4-BE49-F238E27FC236}">
                      <a16:creationId xmlns:a16="http://schemas.microsoft.com/office/drawing/2014/main" id="{A9F0B9B8-F23D-42E5-BC71-732ADB848644}"/>
                    </a:ext>
                  </a:extLst>
                </p:cNvPr>
                <p:cNvSpPr txBox="1"/>
                <p:nvPr/>
              </p:nvSpPr>
              <p:spPr>
                <a:xfrm>
                  <a:off x="457200" y="0"/>
                  <a:ext cx="2286000" cy="457200"/>
                </a:xfrm>
                <a:prstGeom prst="rect">
                  <a:avLst/>
                </a:prstGeom>
                <a:ln w="12700" cmpd="sng">
                  <a:solidFill>
                    <a:srgbClr val="000000"/>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600" b="1" dirty="0">
                      <a:effectLst/>
                      <a:latin typeface="Gill Sans MT" panose="020B0502020104020203" pitchFamily="34" charset="0"/>
                      <a:ea typeface="ＭＳ 明朝"/>
                      <a:cs typeface="Times New Roman"/>
                    </a:rPr>
                    <a:t>Nombres de postes, période actuelle</a:t>
                  </a:r>
                  <a:endParaRPr lang="fr-CA" sz="1600" dirty="0">
                    <a:effectLst/>
                    <a:latin typeface="Gill Sans MT" panose="020B0502020104020203" pitchFamily="34" charset="0"/>
                    <a:ea typeface="ＭＳ 明朝"/>
                    <a:cs typeface="Times New Roman"/>
                  </a:endParaRPr>
                </a:p>
              </p:txBody>
            </p:sp>
          </p:grpSp>
        </p:grpSp>
      </p:grpSp>
    </p:spTree>
    <p:extLst>
      <p:ext uri="{BB962C8B-B14F-4D97-AF65-F5344CB8AC3E}">
        <p14:creationId xmlns:p14="http://schemas.microsoft.com/office/powerpoint/2010/main" val="307903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 name="Titre 1"/>
          <p:cNvSpPr>
            <a:spLocks noGrp="1"/>
          </p:cNvSpPr>
          <p:nvPr>
            <p:ph type="title"/>
          </p:nvPr>
        </p:nvSpPr>
        <p:spPr>
          <a:xfrm>
            <a:off x="206833" y="271163"/>
            <a:ext cx="8534400" cy="987834"/>
          </a:xfrm>
        </p:spPr>
        <p:txBody>
          <a:bodyPr>
            <a:normAutofit/>
          </a:bodyPr>
          <a:lstStyle/>
          <a:p>
            <a:pPr algn="ctr"/>
            <a:r>
              <a:rPr lang="fr-FR" b="1" dirty="0"/>
              <a:t>Clarification conceptuelle </a:t>
            </a:r>
            <a:r>
              <a:rPr lang="fr-FR" sz="3200" dirty="0">
                <a:latin typeface="Corbel" panose="020B0503020204020204" pitchFamily="34" charset="0"/>
              </a:rPr>
              <a:t>(2b)</a:t>
            </a:r>
            <a:endParaRPr lang="fr-FR" sz="3200" b="1" dirty="0"/>
          </a:p>
        </p:txBody>
      </p:sp>
      <p:sp>
        <p:nvSpPr>
          <p:cNvPr id="2" name="ZoneTexte 1"/>
          <p:cNvSpPr txBox="1"/>
          <p:nvPr/>
        </p:nvSpPr>
        <p:spPr>
          <a:xfrm>
            <a:off x="191066" y="1526202"/>
            <a:ext cx="8715941" cy="5293757"/>
          </a:xfrm>
          <a:prstGeom prst="rect">
            <a:avLst/>
          </a:prstGeom>
          <a:noFill/>
        </p:spPr>
        <p:txBody>
          <a:bodyPr wrap="square" rtlCol="0">
            <a:spAutoFit/>
          </a:bodyPr>
          <a:lstStyle/>
          <a:p>
            <a:pPr marL="454025" indent="-454025">
              <a:spcBef>
                <a:spcPts val="600"/>
              </a:spcBef>
              <a:buClr>
                <a:schemeClr val="bg1">
                  <a:lumMod val="65000"/>
                </a:schemeClr>
              </a:buClr>
              <a:buSzPct val="90000"/>
              <a:buFont typeface="Wingdings" pitchFamily="2" charset="2"/>
              <a:buChar char=""/>
            </a:pPr>
            <a:r>
              <a:rPr lang="fr-FR" sz="3000" b="1" dirty="0">
                <a:solidFill>
                  <a:schemeClr val="tx1">
                    <a:lumMod val="85000"/>
                    <a:lumOff val="15000"/>
                  </a:schemeClr>
                </a:solidFill>
                <a:latin typeface="Gill Sans MT" panose="020B0502020104020203" pitchFamily="34" charset="0"/>
              </a:rPr>
              <a:t>L’offre d’</a:t>
            </a:r>
            <a:r>
              <a:rPr lang="fr-FR" sz="3000" b="1" dirty="0" err="1">
                <a:solidFill>
                  <a:schemeClr val="tx1">
                    <a:lumMod val="85000"/>
                    <a:lumOff val="15000"/>
                  </a:schemeClr>
                </a:solidFill>
                <a:latin typeface="Gill Sans MT" panose="020B0502020104020203" pitchFamily="34" charset="0"/>
              </a:rPr>
              <a:t>enseignant.e.s</a:t>
            </a:r>
            <a:r>
              <a:rPr lang="fr-FR" sz="3000" b="1" dirty="0">
                <a:solidFill>
                  <a:schemeClr val="tx1">
                    <a:lumMod val="85000"/>
                    <a:lumOff val="15000"/>
                  </a:schemeClr>
                </a:solidFill>
                <a:latin typeface="Gill Sans MT" panose="020B0502020104020203" pitchFamily="34" charset="0"/>
              </a:rPr>
              <a:t> </a:t>
            </a:r>
            <a:r>
              <a:rPr lang="fr-FR" sz="3000" dirty="0">
                <a:solidFill>
                  <a:schemeClr val="tx1">
                    <a:lumMod val="85000"/>
                    <a:lumOff val="15000"/>
                  </a:schemeClr>
                </a:solidFill>
                <a:latin typeface="Gill Sans MT" panose="020B0502020104020203" pitchFamily="34" charset="0"/>
              </a:rPr>
              <a:t>:</a:t>
            </a:r>
            <a:endParaRPr lang="fr-CA" sz="1600" dirty="0">
              <a:latin typeface="Gill Sans MT" panose="020B0502020104020203" pitchFamily="34" charset="0"/>
            </a:endParaRPr>
          </a:p>
          <a:p>
            <a:pPr lvl="2" algn="just"/>
            <a:r>
              <a:rPr lang="fr-CA" sz="1600" dirty="0">
                <a:latin typeface="Gill Sans MT" panose="020B0502020104020203" pitchFamily="34" charset="0"/>
              </a:rPr>
              <a:t>	</a:t>
            </a: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lvl="2" algn="just"/>
            <a:endParaRPr lang="fr-CA" sz="1600" dirty="0">
              <a:latin typeface="Gill Sans MT" panose="020B0502020104020203" pitchFamily="34" charset="0"/>
            </a:endParaRPr>
          </a:p>
          <a:p>
            <a:pPr marL="0" lvl="2"/>
            <a:endParaRPr lang="fr-CA" dirty="0">
              <a:latin typeface="Gill Sans MT" panose="020B0502020104020203" pitchFamily="34" charset="0"/>
            </a:endParaRPr>
          </a:p>
          <a:p>
            <a:pPr marL="0" lvl="2"/>
            <a:endParaRPr lang="fr-CA" dirty="0">
              <a:latin typeface="Gill Sans MT" panose="020B0502020104020203" pitchFamily="34" charset="0"/>
            </a:endParaRPr>
          </a:p>
          <a:p>
            <a:pPr marL="0" lvl="2"/>
            <a:endParaRPr lang="fr-CA" sz="1600" dirty="0">
              <a:latin typeface="Gill Sans MT" panose="020B0502020104020203" pitchFamily="34" charset="0"/>
            </a:endParaRPr>
          </a:p>
          <a:p>
            <a:pPr marL="0" lvl="2"/>
            <a:endParaRPr lang="fr-CA" sz="1600" dirty="0">
              <a:latin typeface="Gill Sans MT" panose="020B0502020104020203" pitchFamily="34" charset="0"/>
            </a:endParaRPr>
          </a:p>
          <a:p>
            <a:pPr marL="0" lvl="2"/>
            <a:r>
              <a:rPr lang="fr-CA" sz="1600" dirty="0">
                <a:latin typeface="Gill Sans MT" panose="020B0502020104020203" pitchFamily="34" charset="0"/>
              </a:rPr>
              <a:t>Source : Traduit de </a:t>
            </a:r>
            <a:r>
              <a:rPr lang="fr-CA" sz="1600" dirty="0" err="1">
                <a:latin typeface="Gill Sans MT" panose="020B0502020104020203" pitchFamily="34" charset="0"/>
              </a:rPr>
              <a:t>Haggstrom</a:t>
            </a:r>
            <a:r>
              <a:rPr lang="fr-CA" sz="1600" dirty="0">
                <a:latin typeface="Gill Sans MT" panose="020B0502020104020203" pitchFamily="34" charset="0"/>
              </a:rPr>
              <a:t>, Darling-Hammond &amp; </a:t>
            </a:r>
            <a:r>
              <a:rPr lang="fr-CA" sz="1600" dirty="0" err="1">
                <a:latin typeface="Gill Sans MT" panose="020B0502020104020203" pitchFamily="34" charset="0"/>
              </a:rPr>
              <a:t>Grissmer</a:t>
            </a:r>
            <a:r>
              <a:rPr lang="fr-CA" sz="1600" dirty="0">
                <a:latin typeface="Gill Sans MT" panose="020B0502020104020203" pitchFamily="34" charset="0"/>
              </a:rPr>
              <a:t> (1988, p. 25)</a:t>
            </a:r>
            <a:endParaRPr lang="fr-FR" sz="2300" dirty="0">
              <a:latin typeface="Gill Sans MT" panose="020B0502020104020203" pitchFamily="34" charset="0"/>
            </a:endParaRPr>
          </a:p>
        </p:txBody>
      </p:sp>
      <p:grpSp>
        <p:nvGrpSpPr>
          <p:cNvPr id="29" name="Grouper 62">
            <a:extLst>
              <a:ext uri="{FF2B5EF4-FFF2-40B4-BE49-F238E27FC236}">
                <a16:creationId xmlns:a16="http://schemas.microsoft.com/office/drawing/2014/main" id="{0C0FEF35-AC78-433F-92F8-3BCD1E66F954}"/>
              </a:ext>
            </a:extLst>
          </p:cNvPr>
          <p:cNvGrpSpPr/>
          <p:nvPr/>
        </p:nvGrpSpPr>
        <p:grpSpPr>
          <a:xfrm>
            <a:off x="725215" y="2077535"/>
            <a:ext cx="7866992" cy="4275968"/>
            <a:chOff x="0" y="0"/>
            <a:chExt cx="5276525" cy="3978275"/>
          </a:xfrm>
        </p:grpSpPr>
        <p:sp>
          <p:nvSpPr>
            <p:cNvPr id="30" name="Rectangle 29">
              <a:extLst>
                <a:ext uri="{FF2B5EF4-FFF2-40B4-BE49-F238E27FC236}">
                  <a16:creationId xmlns:a16="http://schemas.microsoft.com/office/drawing/2014/main" id="{B66125D9-2B88-4CED-A4CD-3A5D557DD2FF}"/>
                </a:ext>
              </a:extLst>
            </p:cNvPr>
            <p:cNvSpPr/>
            <p:nvPr/>
          </p:nvSpPr>
          <p:spPr>
            <a:xfrm>
              <a:off x="3314700" y="3580130"/>
              <a:ext cx="405130" cy="398145"/>
            </a:xfrm>
            <a:prstGeom prst="rect">
              <a:avLst/>
            </a:prstGeom>
            <a:solidFill>
              <a:schemeClr val="tx1">
                <a:lumMod val="50000"/>
                <a:lumOff val="50000"/>
              </a:schemeClr>
            </a:solidFill>
            <a:ln w="12700" cmpd="sng">
              <a:solidFill>
                <a:schemeClr val="tx1"/>
              </a:solidFill>
              <a:prstDash val="sysDash"/>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cxnSp>
          <p:nvCxnSpPr>
            <p:cNvPr id="31" name="Connecteur droit avec flèche 30">
              <a:extLst>
                <a:ext uri="{FF2B5EF4-FFF2-40B4-BE49-F238E27FC236}">
                  <a16:creationId xmlns:a16="http://schemas.microsoft.com/office/drawing/2014/main" id="{3790112B-9F56-41A9-80FC-8AA444F851C5}"/>
                </a:ext>
              </a:extLst>
            </p:cNvPr>
            <p:cNvCxnSpPr/>
            <p:nvPr/>
          </p:nvCxnSpPr>
          <p:spPr>
            <a:xfrm>
              <a:off x="2286000" y="379730"/>
              <a:ext cx="0" cy="1943100"/>
            </a:xfrm>
            <a:prstGeom prst="straightConnector1">
              <a:avLst/>
            </a:prstGeom>
            <a:ln w="19050" cmpd="sng">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32" name="Zone de texte 104">
              <a:extLst>
                <a:ext uri="{FF2B5EF4-FFF2-40B4-BE49-F238E27FC236}">
                  <a16:creationId xmlns:a16="http://schemas.microsoft.com/office/drawing/2014/main" id="{D758E310-66FE-4999-A7E7-F2ED3EB8983B}"/>
                </a:ext>
              </a:extLst>
            </p:cNvPr>
            <p:cNvSpPr txBox="1"/>
            <p:nvPr/>
          </p:nvSpPr>
          <p:spPr>
            <a:xfrm>
              <a:off x="2514600" y="1111387"/>
              <a:ext cx="1179561" cy="857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Réserve potentielle d’enseignants diplômés</a:t>
              </a:r>
            </a:p>
          </p:txBody>
        </p:sp>
        <p:sp>
          <p:nvSpPr>
            <p:cNvPr id="33" name="Zone de texte 105">
              <a:extLst>
                <a:ext uri="{FF2B5EF4-FFF2-40B4-BE49-F238E27FC236}">
                  <a16:creationId xmlns:a16="http://schemas.microsoft.com/office/drawing/2014/main" id="{C8D228C5-8A27-462A-9BF7-B89EA91D6D41}"/>
                </a:ext>
              </a:extLst>
            </p:cNvPr>
            <p:cNvSpPr txBox="1"/>
            <p:nvPr/>
          </p:nvSpPr>
          <p:spPr>
            <a:xfrm>
              <a:off x="2971800" y="2322830"/>
              <a:ext cx="800100" cy="596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Retour à la profession</a:t>
              </a:r>
            </a:p>
          </p:txBody>
        </p:sp>
        <p:sp>
          <p:nvSpPr>
            <p:cNvPr id="34" name="Zone de texte 106">
              <a:extLst>
                <a:ext uri="{FF2B5EF4-FFF2-40B4-BE49-F238E27FC236}">
                  <a16:creationId xmlns:a16="http://schemas.microsoft.com/office/drawing/2014/main" id="{AACE3B66-C5E5-4DBA-A1AE-DCE78336C90C}"/>
                </a:ext>
              </a:extLst>
            </p:cNvPr>
            <p:cNvSpPr txBox="1"/>
            <p:nvPr/>
          </p:nvSpPr>
          <p:spPr>
            <a:xfrm>
              <a:off x="1828800" y="2322830"/>
              <a:ext cx="1006475" cy="596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err="1">
                  <a:effectLst/>
                  <a:latin typeface="Gill Sans MT" panose="020B0502020104020203" pitchFamily="34" charset="0"/>
                  <a:ea typeface="ＭＳ 明朝"/>
                  <a:cs typeface="Times New Roman"/>
                </a:rPr>
                <a:t>Enseignant.e.s</a:t>
              </a:r>
              <a:r>
                <a:rPr lang="fr-CA" sz="1400" dirty="0">
                  <a:effectLst/>
                  <a:latin typeface="Gill Sans MT" panose="020B0502020104020203" pitchFamily="34" charset="0"/>
                  <a:ea typeface="ＭＳ 明朝"/>
                  <a:cs typeface="Times New Roman"/>
                </a:rPr>
                <a:t> demeurant en poste</a:t>
              </a:r>
            </a:p>
          </p:txBody>
        </p:sp>
        <p:sp>
          <p:nvSpPr>
            <p:cNvPr id="35" name="Zone de texte 107">
              <a:extLst>
                <a:ext uri="{FF2B5EF4-FFF2-40B4-BE49-F238E27FC236}">
                  <a16:creationId xmlns:a16="http://schemas.microsoft.com/office/drawing/2014/main" id="{2BC874BE-5762-4B85-BCD1-EDB9584698F0}"/>
                </a:ext>
              </a:extLst>
            </p:cNvPr>
            <p:cNvSpPr txBox="1"/>
            <p:nvPr/>
          </p:nvSpPr>
          <p:spPr>
            <a:xfrm>
              <a:off x="4181785" y="503056"/>
              <a:ext cx="1094740" cy="60833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00"/>
                </a:spcBef>
                <a:spcAft>
                  <a:spcPts val="0"/>
                </a:spcAft>
              </a:pPr>
              <a:r>
                <a:rPr lang="fr-CA" sz="1400" dirty="0">
                  <a:effectLst/>
                  <a:latin typeface="Gill Sans MT" panose="020B0502020104020203" pitchFamily="34" charset="0"/>
                  <a:ea typeface="ＭＳ 明朝"/>
                  <a:cs typeface="Times New Roman"/>
                </a:rPr>
                <a:t>Activités autres que l’enseignement</a:t>
              </a:r>
            </a:p>
          </p:txBody>
        </p:sp>
        <p:sp>
          <p:nvSpPr>
            <p:cNvPr id="36" name="Zone de texte 108">
              <a:extLst>
                <a:ext uri="{FF2B5EF4-FFF2-40B4-BE49-F238E27FC236}">
                  <a16:creationId xmlns:a16="http://schemas.microsoft.com/office/drawing/2014/main" id="{121C2499-7138-4BB3-9499-69122FAA496F}"/>
                </a:ext>
              </a:extLst>
            </p:cNvPr>
            <p:cNvSpPr txBox="1"/>
            <p:nvPr/>
          </p:nvSpPr>
          <p:spPr>
            <a:xfrm>
              <a:off x="0" y="1179830"/>
              <a:ext cx="800100" cy="6858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Nouveaux gradués</a:t>
              </a:r>
            </a:p>
          </p:txBody>
        </p:sp>
        <p:sp>
          <p:nvSpPr>
            <p:cNvPr id="37" name="Zone de texte 109">
              <a:extLst>
                <a:ext uri="{FF2B5EF4-FFF2-40B4-BE49-F238E27FC236}">
                  <a16:creationId xmlns:a16="http://schemas.microsoft.com/office/drawing/2014/main" id="{B4C6E3EF-AB5C-43E9-9A6B-42FE2AD9CE0E}"/>
                </a:ext>
              </a:extLst>
            </p:cNvPr>
            <p:cNvSpPr txBox="1"/>
            <p:nvPr/>
          </p:nvSpPr>
          <p:spPr>
            <a:xfrm>
              <a:off x="800100" y="2322830"/>
              <a:ext cx="866140" cy="5715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Nouveaux entrants</a:t>
              </a:r>
            </a:p>
          </p:txBody>
        </p:sp>
        <p:sp>
          <p:nvSpPr>
            <p:cNvPr id="38" name="Zone de texte 110">
              <a:extLst>
                <a:ext uri="{FF2B5EF4-FFF2-40B4-BE49-F238E27FC236}">
                  <a16:creationId xmlns:a16="http://schemas.microsoft.com/office/drawing/2014/main" id="{1D9BDAE3-7C45-400C-A28A-E2A1288FD85B}"/>
                </a:ext>
              </a:extLst>
            </p:cNvPr>
            <p:cNvSpPr txBox="1"/>
            <p:nvPr/>
          </p:nvSpPr>
          <p:spPr>
            <a:xfrm>
              <a:off x="731557" y="0"/>
              <a:ext cx="3243524" cy="398145"/>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600" b="1" dirty="0" err="1">
                  <a:effectLst/>
                  <a:latin typeface="Gill Sans MT" panose="020B0502020104020203" pitchFamily="34" charset="0"/>
                  <a:ea typeface="ＭＳ 明朝"/>
                  <a:cs typeface="Times New Roman"/>
                </a:rPr>
                <a:t>Enseignant.e.s</a:t>
              </a:r>
              <a:r>
                <a:rPr lang="fr-CA" sz="1600" b="1" dirty="0">
                  <a:effectLst/>
                  <a:latin typeface="Gill Sans MT" panose="020B0502020104020203" pitchFamily="34" charset="0"/>
                  <a:ea typeface="ＭＳ 明朝"/>
                  <a:cs typeface="Times New Roman"/>
                </a:rPr>
                <a:t> en exercice, année précédente</a:t>
              </a:r>
              <a:endParaRPr lang="fr-CA" sz="1600" dirty="0">
                <a:effectLst/>
                <a:latin typeface="Gill Sans MT" panose="020B0502020104020203" pitchFamily="34" charset="0"/>
                <a:ea typeface="ＭＳ 明朝"/>
                <a:cs typeface="Times New Roman"/>
              </a:endParaRPr>
            </a:p>
          </p:txBody>
        </p:sp>
        <p:grpSp>
          <p:nvGrpSpPr>
            <p:cNvPr id="39" name="Grouper 72">
              <a:extLst>
                <a:ext uri="{FF2B5EF4-FFF2-40B4-BE49-F238E27FC236}">
                  <a16:creationId xmlns:a16="http://schemas.microsoft.com/office/drawing/2014/main" id="{F0BA6FEA-D0E7-4D27-AC6D-0940BE4F1944}"/>
                </a:ext>
              </a:extLst>
            </p:cNvPr>
            <p:cNvGrpSpPr/>
            <p:nvPr/>
          </p:nvGrpSpPr>
          <p:grpSpPr>
            <a:xfrm>
              <a:off x="914400" y="3580130"/>
              <a:ext cx="2348228" cy="398145"/>
              <a:chOff x="1" y="0"/>
              <a:chExt cx="2696762" cy="457200"/>
            </a:xfrm>
          </p:grpSpPr>
          <p:sp>
            <p:nvSpPr>
              <p:cNvPr id="62" name="Rectangle 61">
                <a:extLst>
                  <a:ext uri="{FF2B5EF4-FFF2-40B4-BE49-F238E27FC236}">
                    <a16:creationId xmlns:a16="http://schemas.microsoft.com/office/drawing/2014/main" id="{7713DEF7-8C76-46FE-B2F6-FEBFCE50C4E7}"/>
                  </a:ext>
                </a:extLst>
              </p:cNvPr>
              <p:cNvSpPr/>
              <p:nvPr/>
            </p:nvSpPr>
            <p:spPr>
              <a:xfrm>
                <a:off x="1" y="0"/>
                <a:ext cx="465724" cy="457200"/>
              </a:xfrm>
              <a:prstGeom prst="rect">
                <a:avLst/>
              </a:prstGeom>
              <a:ln w="12700" cmpd="sng">
                <a:solidFill>
                  <a:schemeClr val="tx1"/>
                </a:solidFill>
                <a:prstDash val="sysDash"/>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3" name="Zone de texte 113">
                <a:extLst>
                  <a:ext uri="{FF2B5EF4-FFF2-40B4-BE49-F238E27FC236}">
                    <a16:creationId xmlns:a16="http://schemas.microsoft.com/office/drawing/2014/main" id="{83FA5708-AE8F-4134-AC5B-21CA6658DCEF}"/>
                  </a:ext>
                </a:extLst>
              </p:cNvPr>
              <p:cNvSpPr txBox="1"/>
              <p:nvPr/>
            </p:nvSpPr>
            <p:spPr>
              <a:xfrm>
                <a:off x="457200" y="0"/>
                <a:ext cx="2239563" cy="4572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b="1" dirty="0" err="1">
                    <a:effectLst/>
                    <a:latin typeface="Gill Sans MT" panose="020B0502020104020203" pitchFamily="34" charset="0"/>
                    <a:ea typeface="ＭＳ 明朝"/>
                    <a:cs typeface="Times New Roman"/>
                  </a:rPr>
                  <a:t>Enseignant.e.s</a:t>
                </a:r>
                <a:r>
                  <a:rPr lang="fr-CA" sz="1400" b="1" dirty="0">
                    <a:effectLst/>
                    <a:latin typeface="Gill Sans MT" panose="020B0502020104020203" pitchFamily="34" charset="0"/>
                    <a:ea typeface="ＭＳ 明朝"/>
                    <a:cs typeface="Times New Roman"/>
                  </a:rPr>
                  <a:t> en exercice, période actuelle</a:t>
                </a:r>
                <a:endParaRPr lang="fr-CA" sz="1400" dirty="0">
                  <a:effectLst/>
                  <a:latin typeface="Gill Sans MT" panose="020B0502020104020203" pitchFamily="34" charset="0"/>
                  <a:ea typeface="ＭＳ 明朝"/>
                  <a:cs typeface="Times New Roman"/>
                </a:endParaRPr>
              </a:p>
            </p:txBody>
          </p:sp>
        </p:grpSp>
        <p:sp>
          <p:nvSpPr>
            <p:cNvPr id="40" name="Zone de texte 114">
              <a:extLst>
                <a:ext uri="{FF2B5EF4-FFF2-40B4-BE49-F238E27FC236}">
                  <a16:creationId xmlns:a16="http://schemas.microsoft.com/office/drawing/2014/main" id="{7B04D2BF-BA63-4C27-96CF-2FE0679706EA}"/>
                </a:ext>
              </a:extLst>
            </p:cNvPr>
            <p:cNvSpPr txBox="1"/>
            <p:nvPr/>
          </p:nvSpPr>
          <p:spPr>
            <a:xfrm>
              <a:off x="1028700" y="1179830"/>
              <a:ext cx="1028700" cy="6858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Activités autres que l’</a:t>
              </a:r>
              <a:r>
                <a:rPr lang="fr-CA" sz="1400" dirty="0" err="1">
                  <a:effectLst/>
                  <a:latin typeface="Gill Sans MT" panose="020B0502020104020203" pitchFamily="34" charset="0"/>
                  <a:ea typeface="ＭＳ 明朝"/>
                  <a:cs typeface="Times New Roman"/>
                </a:rPr>
                <a:t>enseigne-ment</a:t>
              </a:r>
              <a:endParaRPr lang="fr-CA" sz="1400" dirty="0">
                <a:effectLst/>
                <a:latin typeface="Gill Sans MT" panose="020B0502020104020203" pitchFamily="34" charset="0"/>
                <a:ea typeface="ＭＳ 明朝"/>
                <a:cs typeface="Times New Roman"/>
              </a:endParaRPr>
            </a:p>
          </p:txBody>
        </p:sp>
        <p:sp>
          <p:nvSpPr>
            <p:cNvPr id="41" name="Zone de texte 115">
              <a:extLst>
                <a:ext uri="{FF2B5EF4-FFF2-40B4-BE49-F238E27FC236}">
                  <a16:creationId xmlns:a16="http://schemas.microsoft.com/office/drawing/2014/main" id="{B4814CC9-336A-491E-AC34-C63B154F38F3}"/>
                </a:ext>
              </a:extLst>
            </p:cNvPr>
            <p:cNvSpPr txBox="1"/>
            <p:nvPr/>
          </p:nvSpPr>
          <p:spPr>
            <a:xfrm>
              <a:off x="4181785" y="1179830"/>
              <a:ext cx="1094740" cy="342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Retraite</a:t>
              </a:r>
            </a:p>
          </p:txBody>
        </p:sp>
        <p:sp>
          <p:nvSpPr>
            <p:cNvPr id="42" name="Zone de texte 116">
              <a:extLst>
                <a:ext uri="{FF2B5EF4-FFF2-40B4-BE49-F238E27FC236}">
                  <a16:creationId xmlns:a16="http://schemas.microsoft.com/office/drawing/2014/main" id="{61BDD14A-4634-4C96-8015-3D80CCE20118}"/>
                </a:ext>
              </a:extLst>
            </p:cNvPr>
            <p:cNvSpPr txBox="1"/>
            <p:nvPr/>
          </p:nvSpPr>
          <p:spPr>
            <a:xfrm>
              <a:off x="4181785" y="1626386"/>
              <a:ext cx="1094740" cy="342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Émigration</a:t>
              </a:r>
            </a:p>
          </p:txBody>
        </p:sp>
        <p:sp>
          <p:nvSpPr>
            <p:cNvPr id="43" name="Zone de texte 117">
              <a:extLst>
                <a:ext uri="{FF2B5EF4-FFF2-40B4-BE49-F238E27FC236}">
                  <a16:creationId xmlns:a16="http://schemas.microsoft.com/office/drawing/2014/main" id="{0CAE0D77-CC1F-44AE-B349-986E4B276853}"/>
                </a:ext>
              </a:extLst>
            </p:cNvPr>
            <p:cNvSpPr txBox="1"/>
            <p:nvPr/>
          </p:nvSpPr>
          <p:spPr>
            <a:xfrm>
              <a:off x="4181785" y="2094230"/>
              <a:ext cx="1094740" cy="342900"/>
            </a:xfrm>
            <a:prstGeom prst="rect">
              <a:avLst/>
            </a:prstGeom>
            <a:ln w="12700" cmpd="sng">
              <a:solidFill>
                <a:schemeClr val="tx1"/>
              </a:solidFill>
            </a:ln>
            <a:extLst>
              <a:ext uri="{C572A759-6A51-4108-AA02-DFA0A04FC94B}">
                <ma14:wrappingTextBoxFlag xmlns=""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Invalidité, décès</a:t>
              </a:r>
            </a:p>
          </p:txBody>
        </p:sp>
        <p:sp>
          <p:nvSpPr>
            <p:cNvPr id="44" name="Rectangle 43">
              <a:extLst>
                <a:ext uri="{FF2B5EF4-FFF2-40B4-BE49-F238E27FC236}">
                  <a16:creationId xmlns:a16="http://schemas.microsoft.com/office/drawing/2014/main" id="{21A5CEDB-2E5F-444D-9988-7B9166E38144}"/>
                </a:ext>
              </a:extLst>
            </p:cNvPr>
            <p:cNvSpPr/>
            <p:nvPr/>
          </p:nvSpPr>
          <p:spPr>
            <a:xfrm>
              <a:off x="3200400" y="3580130"/>
              <a:ext cx="405130" cy="398145"/>
            </a:xfrm>
            <a:prstGeom prst="rect">
              <a:avLst/>
            </a:prstGeom>
            <a:pattFill prst="wdDnDiag">
              <a:fgClr>
                <a:prstClr val="black"/>
              </a:fgClr>
              <a:bgClr>
                <a:prstClr val="white"/>
              </a:bgClr>
            </a:pattFill>
            <a:ln w="12700" cmpd="sng">
              <a:solidFill>
                <a:schemeClr val="tx1"/>
              </a:solidFill>
              <a:prstDash val="sysDash"/>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46" name="Rectangle 45">
              <a:extLst>
                <a:ext uri="{FF2B5EF4-FFF2-40B4-BE49-F238E27FC236}">
                  <a16:creationId xmlns:a16="http://schemas.microsoft.com/office/drawing/2014/main" id="{5EAAB436-0390-4725-B7F8-47F9EEC90812}"/>
                </a:ext>
              </a:extLst>
            </p:cNvPr>
            <p:cNvSpPr/>
            <p:nvPr/>
          </p:nvSpPr>
          <p:spPr>
            <a:xfrm>
              <a:off x="3886200" y="3008630"/>
              <a:ext cx="1143000" cy="342900"/>
            </a:xfrm>
            <a:prstGeom prst="rect">
              <a:avLst/>
            </a:prstGeom>
            <a:solidFill>
              <a:schemeClr val="bg1"/>
            </a:solidFill>
            <a:ln w="12700" cmpd="sng">
              <a:solidFill>
                <a:schemeClr val="tx1"/>
              </a:solidFill>
              <a:prstDash val="solid"/>
            </a:ln>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CA" sz="1400" dirty="0">
                  <a:effectLst/>
                  <a:latin typeface="Gill Sans MT" panose="020B0502020104020203" pitchFamily="34" charset="0"/>
                  <a:ea typeface="ＭＳ 明朝"/>
                  <a:cs typeface="Times New Roman"/>
                </a:rPr>
                <a:t>Immigrants</a:t>
              </a:r>
            </a:p>
          </p:txBody>
        </p:sp>
        <p:cxnSp>
          <p:nvCxnSpPr>
            <p:cNvPr id="47" name="Connecteur droit 46">
              <a:extLst>
                <a:ext uri="{FF2B5EF4-FFF2-40B4-BE49-F238E27FC236}">
                  <a16:creationId xmlns:a16="http://schemas.microsoft.com/office/drawing/2014/main" id="{1B0F0D94-ACE2-479D-96FB-C5D6DA997007}"/>
                </a:ext>
              </a:extLst>
            </p:cNvPr>
            <p:cNvCxnSpPr/>
            <p:nvPr/>
          </p:nvCxnSpPr>
          <p:spPr>
            <a:xfrm>
              <a:off x="3975081" y="722630"/>
              <a:ext cx="0" cy="148590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Connecteur droit 47">
              <a:extLst>
                <a:ext uri="{FF2B5EF4-FFF2-40B4-BE49-F238E27FC236}">
                  <a16:creationId xmlns:a16="http://schemas.microsoft.com/office/drawing/2014/main" id="{B754417C-AA07-4C9C-8CCF-AD706712B14C}"/>
                </a:ext>
              </a:extLst>
            </p:cNvPr>
            <p:cNvCxnSpPr/>
            <p:nvPr/>
          </p:nvCxnSpPr>
          <p:spPr>
            <a:xfrm>
              <a:off x="3975081" y="722630"/>
              <a:ext cx="228600" cy="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9" name="Connecteur droit 48">
              <a:extLst>
                <a:ext uri="{FF2B5EF4-FFF2-40B4-BE49-F238E27FC236}">
                  <a16:creationId xmlns:a16="http://schemas.microsoft.com/office/drawing/2014/main" id="{3575236E-5DCB-4FF9-B856-7AE729E3A8B6}"/>
                </a:ext>
              </a:extLst>
            </p:cNvPr>
            <p:cNvCxnSpPr/>
            <p:nvPr/>
          </p:nvCxnSpPr>
          <p:spPr>
            <a:xfrm>
              <a:off x="3975081" y="1294130"/>
              <a:ext cx="228600" cy="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Connecteur droit 49">
              <a:extLst>
                <a:ext uri="{FF2B5EF4-FFF2-40B4-BE49-F238E27FC236}">
                  <a16:creationId xmlns:a16="http://schemas.microsoft.com/office/drawing/2014/main" id="{63FC54CF-B73D-4F65-9A3D-16A10ECB7CFB}"/>
                </a:ext>
              </a:extLst>
            </p:cNvPr>
            <p:cNvCxnSpPr/>
            <p:nvPr/>
          </p:nvCxnSpPr>
          <p:spPr>
            <a:xfrm>
              <a:off x="3975081" y="1865630"/>
              <a:ext cx="228600" cy="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Connecteur droit 50">
              <a:extLst>
                <a:ext uri="{FF2B5EF4-FFF2-40B4-BE49-F238E27FC236}">
                  <a16:creationId xmlns:a16="http://schemas.microsoft.com/office/drawing/2014/main" id="{443DB799-317C-47ED-AAC8-AE30F3D6B361}"/>
                </a:ext>
              </a:extLst>
            </p:cNvPr>
            <p:cNvCxnSpPr/>
            <p:nvPr/>
          </p:nvCxnSpPr>
          <p:spPr>
            <a:xfrm>
              <a:off x="3975081" y="2208530"/>
              <a:ext cx="228600" cy="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Connecteur droit avec flèche 51">
              <a:extLst>
                <a:ext uri="{FF2B5EF4-FFF2-40B4-BE49-F238E27FC236}">
                  <a16:creationId xmlns:a16="http://schemas.microsoft.com/office/drawing/2014/main" id="{695F618F-2494-4D38-926A-A80F5E2DA71D}"/>
                </a:ext>
              </a:extLst>
            </p:cNvPr>
            <p:cNvCxnSpPr>
              <a:cxnSpLocks/>
            </p:cNvCxnSpPr>
            <p:nvPr/>
          </p:nvCxnSpPr>
          <p:spPr>
            <a:xfrm flipH="1">
              <a:off x="3694161" y="1522730"/>
              <a:ext cx="280920" cy="0"/>
            </a:xfrm>
            <a:prstGeom prst="straightConnector1">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3" name="Connecteur en angle 85">
              <a:extLst>
                <a:ext uri="{FF2B5EF4-FFF2-40B4-BE49-F238E27FC236}">
                  <a16:creationId xmlns:a16="http://schemas.microsoft.com/office/drawing/2014/main" id="{663E535C-C926-4E86-AFE2-50CE23096FD7}"/>
                </a:ext>
              </a:extLst>
            </p:cNvPr>
            <p:cNvCxnSpPr/>
            <p:nvPr/>
          </p:nvCxnSpPr>
          <p:spPr>
            <a:xfrm rot="5400000">
              <a:off x="3600450" y="3294380"/>
              <a:ext cx="342900" cy="228600"/>
            </a:xfrm>
            <a:prstGeom prst="bentConnector3">
              <a:avLst>
                <a:gd name="adj1" fmla="val -242"/>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4" name="Connecteur droit avec flèche 53">
              <a:extLst>
                <a:ext uri="{FF2B5EF4-FFF2-40B4-BE49-F238E27FC236}">
                  <a16:creationId xmlns:a16="http://schemas.microsoft.com/office/drawing/2014/main" id="{F9FE3B88-034F-4903-938F-64628F24362B}"/>
                </a:ext>
              </a:extLst>
            </p:cNvPr>
            <p:cNvCxnSpPr/>
            <p:nvPr/>
          </p:nvCxnSpPr>
          <p:spPr>
            <a:xfrm>
              <a:off x="2286000" y="2894330"/>
              <a:ext cx="0" cy="685800"/>
            </a:xfrm>
            <a:prstGeom prst="straightConnector1">
              <a:avLst/>
            </a:prstGeom>
            <a:ln w="19050" cmpd="sng">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55" name="Connecteur droit avec flèche 54">
              <a:extLst>
                <a:ext uri="{FF2B5EF4-FFF2-40B4-BE49-F238E27FC236}">
                  <a16:creationId xmlns:a16="http://schemas.microsoft.com/office/drawing/2014/main" id="{004B42C2-7936-4F60-BD87-1A0FF74F20DA}"/>
                </a:ext>
              </a:extLst>
            </p:cNvPr>
            <p:cNvCxnSpPr/>
            <p:nvPr/>
          </p:nvCxnSpPr>
          <p:spPr>
            <a:xfrm>
              <a:off x="3429000" y="2894330"/>
              <a:ext cx="0" cy="685800"/>
            </a:xfrm>
            <a:prstGeom prst="straightConnector1">
              <a:avLst/>
            </a:prstGeom>
            <a:ln w="19050" cmpd="sng">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56" name="Connecteur droit avec flèche 55">
              <a:extLst>
                <a:ext uri="{FF2B5EF4-FFF2-40B4-BE49-F238E27FC236}">
                  <a16:creationId xmlns:a16="http://schemas.microsoft.com/office/drawing/2014/main" id="{A58665F7-3B38-4B4C-9627-F75BC520D353}"/>
                </a:ext>
              </a:extLst>
            </p:cNvPr>
            <p:cNvCxnSpPr/>
            <p:nvPr/>
          </p:nvCxnSpPr>
          <p:spPr>
            <a:xfrm>
              <a:off x="1143000" y="2894330"/>
              <a:ext cx="0" cy="685800"/>
            </a:xfrm>
            <a:prstGeom prst="straightConnector1">
              <a:avLst/>
            </a:prstGeom>
            <a:ln w="19050" cmpd="sng">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57" name="Connecteur droit avec flèche 56">
              <a:extLst>
                <a:ext uri="{FF2B5EF4-FFF2-40B4-BE49-F238E27FC236}">
                  <a16:creationId xmlns:a16="http://schemas.microsoft.com/office/drawing/2014/main" id="{E42E4EDF-2EA3-4EEB-9BAB-3CDC5436AD0A}"/>
                </a:ext>
              </a:extLst>
            </p:cNvPr>
            <p:cNvCxnSpPr/>
            <p:nvPr/>
          </p:nvCxnSpPr>
          <p:spPr>
            <a:xfrm>
              <a:off x="800100" y="1522730"/>
              <a:ext cx="228600" cy="0"/>
            </a:xfrm>
            <a:prstGeom prst="straightConnector1">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8" name="Connecteur droit 57">
              <a:extLst>
                <a:ext uri="{FF2B5EF4-FFF2-40B4-BE49-F238E27FC236}">
                  <a16:creationId xmlns:a16="http://schemas.microsoft.com/office/drawing/2014/main" id="{D260D275-CBED-45D7-B353-816394C11943}"/>
                </a:ext>
              </a:extLst>
            </p:cNvPr>
            <p:cNvCxnSpPr/>
            <p:nvPr/>
          </p:nvCxnSpPr>
          <p:spPr>
            <a:xfrm>
              <a:off x="457200" y="1865630"/>
              <a:ext cx="0" cy="22860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Connecteur droit 58">
              <a:extLst>
                <a:ext uri="{FF2B5EF4-FFF2-40B4-BE49-F238E27FC236}">
                  <a16:creationId xmlns:a16="http://schemas.microsoft.com/office/drawing/2014/main" id="{BAAE56BC-672D-4651-B3C5-9D570C3C8590}"/>
                </a:ext>
              </a:extLst>
            </p:cNvPr>
            <p:cNvCxnSpPr/>
            <p:nvPr/>
          </p:nvCxnSpPr>
          <p:spPr>
            <a:xfrm>
              <a:off x="1485900" y="1865630"/>
              <a:ext cx="0" cy="22860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Connecteur droit 59">
              <a:extLst>
                <a:ext uri="{FF2B5EF4-FFF2-40B4-BE49-F238E27FC236}">
                  <a16:creationId xmlns:a16="http://schemas.microsoft.com/office/drawing/2014/main" id="{CA024252-DD97-478F-BD73-CD6FBB377F0A}"/>
                </a:ext>
              </a:extLst>
            </p:cNvPr>
            <p:cNvCxnSpPr/>
            <p:nvPr/>
          </p:nvCxnSpPr>
          <p:spPr>
            <a:xfrm>
              <a:off x="457200" y="2094230"/>
              <a:ext cx="1028700" cy="0"/>
            </a:xfrm>
            <a:prstGeom prst="line">
              <a:avLst/>
            </a:prstGeom>
            <a:ln w="190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Connecteur droit avec flèche 60">
              <a:extLst>
                <a:ext uri="{FF2B5EF4-FFF2-40B4-BE49-F238E27FC236}">
                  <a16:creationId xmlns:a16="http://schemas.microsoft.com/office/drawing/2014/main" id="{D6CF1128-C01A-46DA-929C-DE3A1B9B6B3B}"/>
                </a:ext>
              </a:extLst>
            </p:cNvPr>
            <p:cNvCxnSpPr/>
            <p:nvPr/>
          </p:nvCxnSpPr>
          <p:spPr>
            <a:xfrm>
              <a:off x="1028700" y="2094230"/>
              <a:ext cx="0" cy="228600"/>
            </a:xfrm>
            <a:prstGeom prst="straightConnector1">
              <a:avLst/>
            </a:prstGeom>
            <a:ln w="190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9708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p:txBody>
          <a:bodyPr>
            <a:normAutofit/>
          </a:bodyPr>
          <a:lstStyle/>
          <a:p>
            <a:r>
              <a:rPr lang="fr-FR" b="1" dirty="0"/>
              <a:t>Clarification conceptuelle </a:t>
            </a:r>
            <a:r>
              <a:rPr lang="fr-FR" sz="3200" dirty="0">
                <a:latin typeface="Corbel" panose="020B0503020204020204" pitchFamily="34" charset="0"/>
              </a:rPr>
              <a:t>(3)</a:t>
            </a:r>
            <a:endParaRPr lang="fr-FR" sz="3200" b="1" dirty="0"/>
          </a:p>
        </p:txBody>
      </p:sp>
      <p:sp>
        <p:nvSpPr>
          <p:cNvPr id="2" name="ZoneTexte 1"/>
          <p:cNvSpPr txBox="1"/>
          <p:nvPr/>
        </p:nvSpPr>
        <p:spPr>
          <a:xfrm>
            <a:off x="284163" y="1913861"/>
            <a:ext cx="8421955" cy="4170372"/>
          </a:xfrm>
          <a:prstGeom prst="rect">
            <a:avLst/>
          </a:prstGeom>
          <a:noFill/>
        </p:spPr>
        <p:txBody>
          <a:bodyPr wrap="square" rtlCol="0">
            <a:spAutoFit/>
          </a:bodyPr>
          <a:lstStyle/>
          <a:p>
            <a:pPr marL="454025" indent="-454025">
              <a:spcBef>
                <a:spcPts val="600"/>
              </a:spcBef>
              <a:buClr>
                <a:schemeClr val="bg1">
                  <a:lumMod val="65000"/>
                </a:schemeClr>
              </a:buClr>
              <a:buSzPct val="90000"/>
              <a:buFont typeface="Wingdings" pitchFamily="2" charset="2"/>
              <a:buChar char=""/>
            </a:pPr>
            <a:r>
              <a:rPr lang="fr-FR" sz="3600" b="1" dirty="0">
                <a:solidFill>
                  <a:schemeClr val="tx1">
                    <a:lumMod val="85000"/>
                    <a:lumOff val="15000"/>
                  </a:schemeClr>
                </a:solidFill>
                <a:latin typeface="Gill Sans MT" panose="020B0502020104020203" pitchFamily="34" charset="0"/>
              </a:rPr>
              <a:t>La pénurie d’</a:t>
            </a:r>
            <a:r>
              <a:rPr lang="fr-FR" sz="3600" b="1" dirty="0" err="1">
                <a:solidFill>
                  <a:schemeClr val="tx1">
                    <a:lumMod val="85000"/>
                    <a:lumOff val="15000"/>
                  </a:schemeClr>
                </a:solidFill>
                <a:latin typeface="Gill Sans MT" panose="020B0502020104020203" pitchFamily="34" charset="0"/>
              </a:rPr>
              <a:t>enseignant.e.s</a:t>
            </a:r>
            <a:r>
              <a:rPr lang="fr-FR" sz="3600" b="1" dirty="0">
                <a:solidFill>
                  <a:schemeClr val="tx1">
                    <a:lumMod val="85000"/>
                    <a:lumOff val="15000"/>
                  </a:schemeClr>
                </a:solidFill>
                <a:latin typeface="Gill Sans MT" panose="020B0502020104020203" pitchFamily="34" charset="0"/>
              </a:rPr>
              <a:t> </a:t>
            </a:r>
            <a:r>
              <a:rPr lang="fr-FR" sz="3600" dirty="0">
                <a:solidFill>
                  <a:schemeClr val="tx1">
                    <a:lumMod val="85000"/>
                    <a:lumOff val="15000"/>
                  </a:schemeClr>
                </a:solidFill>
                <a:latin typeface="Gill Sans MT" panose="020B0502020104020203" pitchFamily="34" charset="0"/>
              </a:rPr>
              <a:t>:</a:t>
            </a:r>
            <a:endParaRPr lang="fr-FR" sz="3600" b="1" dirty="0">
              <a:solidFill>
                <a:schemeClr val="tx1">
                  <a:lumMod val="85000"/>
                  <a:lumOff val="15000"/>
                </a:schemeClr>
              </a:solidFill>
              <a:latin typeface="Gill Sans MT" panose="020B0502020104020203" pitchFamily="34" charset="0"/>
            </a:endParaRPr>
          </a:p>
          <a:p>
            <a:pPr marL="530225" lvl="2">
              <a:spcBef>
                <a:spcPts val="1200"/>
              </a:spcBef>
            </a:pPr>
            <a:r>
              <a:rPr lang="fr-FR" sz="3200" u="sng" dirty="0">
                <a:latin typeface="Gill Sans MT" panose="020B0502020104020203" pitchFamily="34" charset="0"/>
              </a:rPr>
              <a:t>Déséquilibre entre l’offre et la demande</a:t>
            </a:r>
            <a:r>
              <a:rPr lang="fr-FR" sz="3200" dirty="0">
                <a:latin typeface="Gill Sans MT" panose="020B0502020104020203" pitchFamily="34" charset="0"/>
              </a:rPr>
              <a:t> d’</a:t>
            </a:r>
            <a:r>
              <a:rPr lang="fr-FR" sz="3200" dirty="0" err="1">
                <a:latin typeface="Gill Sans MT" panose="020B0502020104020203" pitchFamily="34" charset="0"/>
              </a:rPr>
              <a:t>enseignant.e.s</a:t>
            </a:r>
            <a:r>
              <a:rPr lang="fr-FR" sz="3200" dirty="0">
                <a:latin typeface="Gill Sans MT" panose="020B0502020104020203" pitchFamily="34" charset="0"/>
              </a:rPr>
              <a:t> en raison d’un nombre insuffisant d’</a:t>
            </a:r>
            <a:r>
              <a:rPr lang="fr-FR" sz="3200" dirty="0" err="1">
                <a:latin typeface="Gill Sans MT" panose="020B0502020104020203" pitchFamily="34" charset="0"/>
              </a:rPr>
              <a:t>enseignant.e.s</a:t>
            </a:r>
            <a:r>
              <a:rPr lang="fr-FR" sz="3200" dirty="0">
                <a:latin typeface="Gill Sans MT" panose="020B0502020104020203" pitchFamily="34" charset="0"/>
              </a:rPr>
              <a:t> </a:t>
            </a:r>
            <a:r>
              <a:rPr lang="fr-FR" sz="3200" dirty="0" err="1">
                <a:latin typeface="Gill Sans MT" panose="020B0502020104020203" pitchFamily="34" charset="0"/>
              </a:rPr>
              <a:t>qualifié.e.s</a:t>
            </a:r>
            <a:r>
              <a:rPr lang="fr-FR" sz="3200" dirty="0">
                <a:latin typeface="Gill Sans MT" panose="020B0502020104020203" pitchFamily="34" charset="0"/>
              </a:rPr>
              <a:t> et </a:t>
            </a:r>
            <a:r>
              <a:rPr lang="fr-FR" sz="3200" dirty="0" err="1">
                <a:latin typeface="Gill Sans MT" panose="020B0502020104020203" pitchFamily="34" charset="0"/>
              </a:rPr>
              <a:t>formé.e.s</a:t>
            </a:r>
            <a:r>
              <a:rPr lang="fr-FR" sz="3200" dirty="0">
                <a:latin typeface="Gill Sans MT" panose="020B0502020104020203" pitchFamily="34" charset="0"/>
              </a:rPr>
              <a:t> pour répondre à la demande ou d’un mauvais déploiement des </a:t>
            </a:r>
            <a:r>
              <a:rPr lang="fr-FR" sz="3200" dirty="0" err="1">
                <a:latin typeface="Gill Sans MT" panose="020B0502020104020203" pitchFamily="34" charset="0"/>
              </a:rPr>
              <a:t>enseignant.e.s</a:t>
            </a:r>
            <a:r>
              <a:rPr lang="fr-FR" sz="3200" dirty="0">
                <a:latin typeface="Gill Sans MT" panose="020B0502020104020203" pitchFamily="34" charset="0"/>
              </a:rPr>
              <a:t>.</a:t>
            </a:r>
          </a:p>
          <a:p>
            <a:pPr lvl="2" algn="just"/>
            <a:endParaRPr lang="fr-CA" sz="1600" dirty="0">
              <a:latin typeface="Gill Sans MT" panose="020B0502020104020203" pitchFamily="34" charset="0"/>
            </a:endParaRPr>
          </a:p>
          <a:p>
            <a:pPr lvl="2" algn="just"/>
            <a:r>
              <a:rPr lang="fr-CA" sz="1600" dirty="0">
                <a:latin typeface="Gill Sans MT" panose="020B0502020104020203" pitchFamily="34" charset="0"/>
              </a:rPr>
              <a:t>	</a:t>
            </a:r>
            <a:r>
              <a:rPr lang="fr-CA" sz="2000" dirty="0">
                <a:latin typeface="Gill Sans MT" panose="020B0502020104020203" pitchFamily="34" charset="0"/>
              </a:rPr>
              <a:t>(Traduit de </a:t>
            </a:r>
            <a:r>
              <a:rPr lang="fr-CA" sz="2000" dirty="0" err="1">
                <a:latin typeface="Gill Sans MT" panose="020B0502020104020203" pitchFamily="34" charset="0"/>
              </a:rPr>
              <a:t>Haggstrom</a:t>
            </a:r>
            <a:r>
              <a:rPr lang="fr-CA" sz="2000" dirty="0">
                <a:latin typeface="Gill Sans MT" panose="020B0502020104020203" pitchFamily="34" charset="0"/>
              </a:rPr>
              <a:t>, Darling-Hammond et </a:t>
            </a:r>
            <a:r>
              <a:rPr lang="fr-CA" sz="2000" dirty="0" err="1">
                <a:latin typeface="Gill Sans MT" panose="020B0502020104020203" pitchFamily="34" charset="0"/>
              </a:rPr>
              <a:t>Grissmer</a:t>
            </a:r>
            <a:r>
              <a:rPr lang="fr-CA" sz="2000" dirty="0">
                <a:latin typeface="Gill Sans MT" panose="020B0502020104020203" pitchFamily="34" charset="0"/>
              </a:rPr>
              <a:t>, 1988)</a:t>
            </a:r>
            <a:endParaRPr lang="fr-FR" sz="2300" dirty="0">
              <a:solidFill>
                <a:schemeClr val="tx2"/>
              </a:solidFill>
              <a:latin typeface="Gill Sans MT" panose="020B0502020104020203" pitchFamily="34" charset="0"/>
            </a:endParaRPr>
          </a:p>
          <a:p>
            <a:pPr marL="285750" indent="-285750" algn="just">
              <a:buFont typeface="Wingdings" charset="2"/>
              <a:buChar char="u"/>
            </a:pPr>
            <a:endParaRPr lang="fr-FR" sz="2300" dirty="0">
              <a:latin typeface="Gill Sans MT" panose="020B0502020104020203" pitchFamily="34" charset="0"/>
            </a:endParaRPr>
          </a:p>
        </p:txBody>
      </p:sp>
    </p:spTree>
    <p:extLst>
      <p:ext uri="{BB962C8B-B14F-4D97-AF65-F5344CB8AC3E}">
        <p14:creationId xmlns:p14="http://schemas.microsoft.com/office/powerpoint/2010/main" val="91747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p:txBody>
          <a:bodyPr>
            <a:normAutofit/>
          </a:bodyPr>
          <a:lstStyle/>
          <a:p>
            <a:pPr algn="ctr"/>
            <a:r>
              <a:rPr lang="fr-FR" b="1" dirty="0"/>
              <a:t>Les causes de la pénurie au Québec</a:t>
            </a:r>
            <a:endParaRPr lang="fr-FR" sz="2000" b="1" dirty="0"/>
          </a:p>
        </p:txBody>
      </p:sp>
      <p:sp>
        <p:nvSpPr>
          <p:cNvPr id="2" name="ZoneTexte 1"/>
          <p:cNvSpPr txBox="1"/>
          <p:nvPr/>
        </p:nvSpPr>
        <p:spPr>
          <a:xfrm>
            <a:off x="232599" y="1892595"/>
            <a:ext cx="8422303" cy="4879369"/>
          </a:xfrm>
          <a:prstGeom prst="rect">
            <a:avLst/>
          </a:prstGeom>
          <a:noFill/>
        </p:spPr>
        <p:txBody>
          <a:bodyPr wrap="square" rtlCol="0">
            <a:spAutoFit/>
          </a:bodyPr>
          <a:lstStyle/>
          <a:p>
            <a:pPr marL="454025"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La hausse des effectifs scolaires (*)</a:t>
            </a:r>
          </a:p>
          <a:p>
            <a:pPr marL="717550" lvl="1" indent="-268288">
              <a:spcBef>
                <a:spcPts val="700"/>
              </a:spcBef>
              <a:buClr>
                <a:schemeClr val="bg1">
                  <a:lumMod val="50000"/>
                </a:schemeClr>
              </a:buClr>
              <a:buSzPct val="60000"/>
              <a:buFont typeface="Wingdings" charset="2"/>
              <a:buChar char="Ø"/>
            </a:pPr>
            <a:r>
              <a:rPr lang="fr-FR" sz="1900" dirty="0">
                <a:solidFill>
                  <a:schemeClr val="tx2"/>
                </a:solidFill>
                <a:latin typeface="Gill Sans MT" panose="020B0502020104020203" pitchFamily="34" charset="0"/>
              </a:rPr>
              <a:t>4,9% d’augmentation d’ici 2034-2035 par rapport à 2019-2020 selon les prévisions officielles du MEES (2020). </a:t>
            </a:r>
          </a:p>
          <a:p>
            <a:pPr marL="1249362" lvl="2" indent="-342900">
              <a:spcBef>
                <a:spcPts val="700"/>
              </a:spcBef>
              <a:buClr>
                <a:schemeClr val="bg1">
                  <a:lumMod val="50000"/>
                </a:schemeClr>
              </a:buClr>
              <a:buSzPct val="60000"/>
              <a:buFont typeface="Wingdings" pitchFamily="2" charset="2"/>
              <a:buChar char="ü"/>
            </a:pPr>
            <a:r>
              <a:rPr lang="fr-FR" sz="1900" dirty="0">
                <a:solidFill>
                  <a:schemeClr val="tx2"/>
                </a:solidFill>
                <a:latin typeface="Gill Sans MT" panose="020B0502020104020203" pitchFamily="34" charset="0"/>
              </a:rPr>
              <a:t>+ 46 234 élèves au préscolaire d’ici 2034 (maternelle 5 ans seulement); </a:t>
            </a:r>
          </a:p>
          <a:p>
            <a:pPr marL="1249362" lvl="2" indent="-342900">
              <a:spcBef>
                <a:spcPts val="700"/>
              </a:spcBef>
              <a:buClr>
                <a:schemeClr val="bg1">
                  <a:lumMod val="50000"/>
                </a:schemeClr>
              </a:buClr>
              <a:buSzPct val="60000"/>
              <a:buFont typeface="Wingdings" pitchFamily="2" charset="2"/>
              <a:buChar char="ü"/>
            </a:pPr>
            <a:r>
              <a:rPr lang="fr-FR" sz="1900" dirty="0">
                <a:solidFill>
                  <a:schemeClr val="tx2"/>
                </a:solidFill>
                <a:latin typeface="Gill Sans MT" panose="020B0502020104020203" pitchFamily="34" charset="0"/>
              </a:rPr>
              <a:t>+ 49125 élèves au secondaire d’ici 2034;</a:t>
            </a:r>
          </a:p>
          <a:p>
            <a:pPr marL="1249362" lvl="2" indent="-342900">
              <a:spcBef>
                <a:spcPts val="700"/>
              </a:spcBef>
              <a:buClr>
                <a:schemeClr val="bg1">
                  <a:lumMod val="50000"/>
                </a:schemeClr>
              </a:buClr>
              <a:buSzPct val="60000"/>
              <a:buFont typeface="Wingdings" pitchFamily="2" charset="2"/>
              <a:buChar char="ü"/>
            </a:pPr>
            <a:r>
              <a:rPr lang="fr-FR" sz="1900" dirty="0">
                <a:solidFill>
                  <a:schemeClr val="tx2"/>
                </a:solidFill>
                <a:latin typeface="Gill Sans MT" panose="020B0502020104020203" pitchFamily="34" charset="0"/>
              </a:rPr>
              <a:t>Stabilisation de la croissance des effectifs au primaire; </a:t>
            </a:r>
          </a:p>
          <a:p>
            <a:pPr marL="454025" indent="-454025">
              <a:spcBef>
                <a:spcPts val="12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Baisse des effectifs étudiants en formation des maîtres pendant plusieurs années (2016-2019)</a:t>
            </a:r>
          </a:p>
          <a:p>
            <a:pPr marL="717550" lvl="1" indent="-268288">
              <a:spcBef>
                <a:spcPts val="700"/>
              </a:spcBef>
              <a:buClr>
                <a:schemeClr val="bg1">
                  <a:lumMod val="50000"/>
                </a:schemeClr>
              </a:buClr>
              <a:buSzPct val="60000"/>
              <a:buFont typeface="Wingdings" charset="2"/>
              <a:buChar char="Ø"/>
            </a:pPr>
            <a:r>
              <a:rPr lang="fr-FR" sz="1900" dirty="0">
                <a:solidFill>
                  <a:schemeClr val="tx2"/>
                </a:solidFill>
                <a:latin typeface="Gill Sans MT" panose="020B0502020104020203" pitchFamily="34" charset="0"/>
              </a:rPr>
              <a:t>Profession de moins en moins attrayante.</a:t>
            </a:r>
          </a:p>
          <a:p>
            <a:pPr marL="717550" lvl="1" indent="-268288">
              <a:spcBef>
                <a:spcPts val="700"/>
              </a:spcBef>
              <a:buClr>
                <a:schemeClr val="bg1">
                  <a:lumMod val="50000"/>
                </a:schemeClr>
              </a:buClr>
              <a:buSzPct val="60000"/>
              <a:buFont typeface="Wingdings" charset="2"/>
              <a:buChar char="Ø"/>
            </a:pPr>
            <a:r>
              <a:rPr lang="fr-FR" sz="1900" dirty="0">
                <a:solidFill>
                  <a:schemeClr val="tx2"/>
                </a:solidFill>
                <a:latin typeface="Gill Sans MT" panose="020B0502020104020203" pitchFamily="34" charset="0"/>
              </a:rPr>
              <a:t>Taux d’abandon important dans les programmes de formation (Données internes du réseau UQ </a:t>
            </a:r>
            <a:r>
              <a:rPr lang="fr-FR" sz="1900" dirty="0" err="1">
                <a:solidFill>
                  <a:schemeClr val="tx2"/>
                </a:solidFill>
                <a:latin typeface="Gill Sans MT" panose="020B0502020104020203" pitchFamily="34" charset="0"/>
              </a:rPr>
              <a:t>diplômation</a:t>
            </a:r>
            <a:r>
              <a:rPr lang="fr-FR" sz="1900" dirty="0">
                <a:solidFill>
                  <a:schemeClr val="tx2"/>
                </a:solidFill>
                <a:latin typeface="Gill Sans MT" panose="020B0502020104020203" pitchFamily="34" charset="0"/>
              </a:rPr>
              <a:t> après 4 ans de la cohorte 2013 du BEPEP: 61,3% ; du BES: 44.3.%)</a:t>
            </a:r>
          </a:p>
          <a:p>
            <a:pPr marL="449262" lvl="1">
              <a:spcBef>
                <a:spcPts val="700"/>
              </a:spcBef>
              <a:buClr>
                <a:schemeClr val="bg1">
                  <a:lumMod val="50000"/>
                </a:schemeClr>
              </a:buClr>
              <a:buSzPct val="60000"/>
            </a:pPr>
            <a:r>
              <a:rPr lang="fr-FR" sz="1600" dirty="0">
                <a:solidFill>
                  <a:schemeClr val="tx2"/>
                </a:solidFill>
                <a:latin typeface="Gill Sans MT" panose="020B0502020104020203" pitchFamily="34" charset="0"/>
              </a:rPr>
              <a:t>(*) Ne tien</a:t>
            </a:r>
            <a:r>
              <a:rPr lang="fr-FR" sz="1600" dirty="0">
                <a:latin typeface="Gill Sans MT" panose="020B0502020104020203" pitchFamily="34" charset="0"/>
              </a:rPr>
              <a:t>t</a:t>
            </a:r>
            <a:r>
              <a:rPr lang="fr-FR" sz="1600" dirty="0">
                <a:solidFill>
                  <a:schemeClr val="tx2"/>
                </a:solidFill>
                <a:latin typeface="Gill Sans MT" panose="020B0502020104020203" pitchFamily="34" charset="0"/>
              </a:rPr>
              <a:t> pas compte des maternelles 4 ans ni de la nouvelle immigration.</a:t>
            </a:r>
          </a:p>
        </p:txBody>
      </p:sp>
    </p:spTree>
    <p:extLst>
      <p:ext uri="{BB962C8B-B14F-4D97-AF65-F5344CB8AC3E}">
        <p14:creationId xmlns:p14="http://schemas.microsoft.com/office/powerpoint/2010/main" val="192885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re 1"/>
          <p:cNvSpPr>
            <a:spLocks noGrp="1"/>
          </p:cNvSpPr>
          <p:nvPr>
            <p:ph type="title"/>
          </p:nvPr>
        </p:nvSpPr>
        <p:spPr/>
        <p:txBody>
          <a:bodyPr>
            <a:normAutofit fontScale="90000"/>
          </a:bodyPr>
          <a:lstStyle/>
          <a:p>
            <a:pPr algn="ctr"/>
            <a:r>
              <a:rPr lang="fr-FR" b="1" dirty="0"/>
              <a:t>Les causes de la pénurie au Québec </a:t>
            </a:r>
            <a:r>
              <a:rPr lang="fr-FR" sz="3200" dirty="0">
                <a:latin typeface="Corbel" panose="020B0503020204020204" pitchFamily="34" charset="0"/>
              </a:rPr>
              <a:t>(2)</a:t>
            </a:r>
            <a:endParaRPr lang="fr-FR" sz="3200" b="1" dirty="0"/>
          </a:p>
        </p:txBody>
      </p:sp>
      <p:sp>
        <p:nvSpPr>
          <p:cNvPr id="2" name="ZoneTexte 1"/>
          <p:cNvSpPr txBox="1"/>
          <p:nvPr/>
        </p:nvSpPr>
        <p:spPr>
          <a:xfrm>
            <a:off x="213236" y="1924940"/>
            <a:ext cx="8218384" cy="4875694"/>
          </a:xfrm>
          <a:prstGeom prst="rect">
            <a:avLst/>
          </a:prstGeom>
          <a:noFill/>
        </p:spPr>
        <p:txBody>
          <a:bodyPr wrap="square" rtlCol="0">
            <a:spAutoFit/>
          </a:bodyPr>
          <a:lstStyle/>
          <a:p>
            <a:pPr marL="454025"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Difficulté de rétention des jeunes enseignants </a:t>
            </a:r>
          </a:p>
          <a:p>
            <a:pPr marL="717550" lvl="1" indent="-268288">
              <a:spcBef>
                <a:spcPts val="700"/>
              </a:spcBef>
              <a:buClr>
                <a:schemeClr val="bg1">
                  <a:lumMod val="50000"/>
                </a:schemeClr>
              </a:buClr>
              <a:buSzPct val="60000"/>
              <a:buFont typeface="Wingdings" charset="2"/>
              <a:buChar char="Ø"/>
            </a:pPr>
            <a:r>
              <a:rPr lang="fr-FR" sz="1700" dirty="0">
                <a:solidFill>
                  <a:schemeClr val="tx2"/>
                </a:solidFill>
                <a:latin typeface="Gill Sans MT" panose="020B0502020104020203" pitchFamily="34" charset="0"/>
              </a:rPr>
              <a:t>Au Canada, on estime que 30 % à 50 % des enseignants quittent la profession durant les cinq premières années d’enseignement (</a:t>
            </a:r>
            <a:r>
              <a:rPr lang="fr-FR" sz="1700" dirty="0" err="1">
                <a:solidFill>
                  <a:schemeClr val="tx2"/>
                </a:solidFill>
                <a:latin typeface="Gill Sans MT" panose="020B0502020104020203" pitchFamily="34" charset="0"/>
              </a:rPr>
              <a:t>Mukamurera</a:t>
            </a:r>
            <a:r>
              <a:rPr lang="fr-FR" sz="1700" dirty="0">
                <a:solidFill>
                  <a:schemeClr val="tx2"/>
                </a:solidFill>
                <a:latin typeface="Gill Sans MT" panose="020B0502020104020203" pitchFamily="34" charset="0"/>
              </a:rPr>
              <a:t> et al, 2020). </a:t>
            </a:r>
          </a:p>
          <a:p>
            <a:pPr marL="717550" lvl="1" indent="-268288">
              <a:spcBef>
                <a:spcPts val="700"/>
              </a:spcBef>
              <a:buClr>
                <a:schemeClr val="bg1">
                  <a:lumMod val="50000"/>
                </a:schemeClr>
              </a:buClr>
              <a:buSzPct val="60000"/>
              <a:buFont typeface="Wingdings" charset="2"/>
              <a:buChar char="Ø"/>
            </a:pPr>
            <a:r>
              <a:rPr lang="fr-FR" sz="1700" dirty="0">
                <a:solidFill>
                  <a:schemeClr val="tx2"/>
                </a:solidFill>
                <a:latin typeface="Gill Sans MT" panose="020B0502020104020203" pitchFamily="34" charset="0"/>
              </a:rPr>
              <a:t>Au Québec, pour la période 1992-2011, </a:t>
            </a:r>
            <a:r>
              <a:rPr lang="fr-CA" sz="1700" dirty="0">
                <a:solidFill>
                  <a:schemeClr val="tx2"/>
                </a:solidFill>
                <a:latin typeface="Gill Sans MT" panose="020B0502020104020203" pitchFamily="34" charset="0"/>
              </a:rPr>
              <a:t>le taux d’abandon moyen se situe toujours entre 25 % et 30 % après la première année et entre 40 % et 50 % après cinq ans. (</a:t>
            </a:r>
            <a:r>
              <a:rPr lang="fr-CA" sz="1700" dirty="0" err="1">
                <a:solidFill>
                  <a:schemeClr val="tx2"/>
                </a:solidFill>
                <a:latin typeface="Gill Sans MT" panose="020B0502020104020203" pitchFamily="34" charset="0"/>
              </a:rPr>
              <a:t>Létourneau</a:t>
            </a:r>
            <a:r>
              <a:rPr lang="fr-CA" sz="1700" dirty="0">
                <a:solidFill>
                  <a:schemeClr val="tx2"/>
                </a:solidFill>
                <a:latin typeface="Gill Sans MT" panose="020B0502020104020203" pitchFamily="34" charset="0"/>
              </a:rPr>
              <a:t>, 2014) </a:t>
            </a:r>
            <a:endParaRPr lang="fr-FR" sz="1700" dirty="0">
              <a:solidFill>
                <a:schemeClr val="tx2"/>
              </a:solidFill>
              <a:latin typeface="Gill Sans MT" panose="020B0502020104020203" pitchFamily="34" charset="0"/>
            </a:endParaRPr>
          </a:p>
          <a:p>
            <a:pPr marL="717550" lvl="1" indent="-268288">
              <a:spcBef>
                <a:spcPts val="700"/>
              </a:spcBef>
              <a:buClr>
                <a:schemeClr val="bg1">
                  <a:lumMod val="50000"/>
                </a:schemeClr>
              </a:buClr>
              <a:buSzPct val="60000"/>
              <a:buFont typeface="Wingdings" charset="2"/>
              <a:buChar char="Ø"/>
            </a:pPr>
            <a:r>
              <a:rPr lang="fr-FR" sz="1700" dirty="0">
                <a:solidFill>
                  <a:schemeClr val="tx2"/>
                </a:solidFill>
                <a:latin typeface="Gill Sans MT" panose="020B0502020104020203" pitchFamily="34" charset="0"/>
              </a:rPr>
              <a:t>Causes : insatisfaction au travail, stress professionnel, classes difficiles, iniquité dans la tâche d’enseignement.</a:t>
            </a:r>
          </a:p>
          <a:p>
            <a:pPr marL="454025" indent="-454025">
              <a:spcBef>
                <a:spcPts val="2000"/>
              </a:spcBef>
              <a:buClr>
                <a:schemeClr val="bg1">
                  <a:lumMod val="65000"/>
                </a:schemeClr>
              </a:buClr>
              <a:buSzPct val="90000"/>
              <a:buFont typeface="Wingdings" pitchFamily="2" charset="2"/>
              <a:buChar char=""/>
            </a:pPr>
            <a:r>
              <a:rPr lang="fr-FR" sz="2200" b="1" dirty="0">
                <a:solidFill>
                  <a:schemeClr val="tx1">
                    <a:lumMod val="85000"/>
                    <a:lumOff val="15000"/>
                  </a:schemeClr>
                </a:solidFill>
                <a:latin typeface="Gill Sans MT" panose="020B0502020104020203" pitchFamily="34" charset="0"/>
              </a:rPr>
              <a:t>Départs à la retraite </a:t>
            </a:r>
          </a:p>
          <a:p>
            <a:pPr marL="717550" lvl="1" indent="-268288">
              <a:spcBef>
                <a:spcPts val="700"/>
              </a:spcBef>
              <a:buClr>
                <a:schemeClr val="bg1">
                  <a:lumMod val="50000"/>
                </a:schemeClr>
              </a:buClr>
              <a:buSzPct val="60000"/>
              <a:buFont typeface="Wingdings" charset="2"/>
              <a:buChar char="Ø"/>
            </a:pPr>
            <a:r>
              <a:rPr lang="fr-FR" sz="1700" dirty="0">
                <a:solidFill>
                  <a:schemeClr val="tx2"/>
                </a:solidFill>
                <a:latin typeface="Gill Sans MT" panose="020B0502020104020203" pitchFamily="34" charset="0"/>
              </a:rPr>
              <a:t>Plusieurs départs à la retraite d’enseignants et de directions dans les 5 prochaines années. 68% des CSS soulignent que les départs à la retraite ont des impacts sur les pénuries d’enseignants (4</a:t>
            </a:r>
            <a:r>
              <a:rPr lang="fr-FR" sz="1700" baseline="30000" dirty="0">
                <a:solidFill>
                  <a:schemeClr val="tx2"/>
                </a:solidFill>
                <a:latin typeface="Gill Sans MT" panose="020B0502020104020203" pitchFamily="34" charset="0"/>
              </a:rPr>
              <a:t>e</a:t>
            </a:r>
            <a:r>
              <a:rPr lang="fr-FR" sz="1700" dirty="0">
                <a:solidFill>
                  <a:schemeClr val="tx2"/>
                </a:solidFill>
                <a:latin typeface="Gill Sans MT" panose="020B0502020104020203" pitchFamily="34" charset="0"/>
              </a:rPr>
              <a:t> rang parmi les facteurs de pénurie touchant les CSS) (MEES, 2021).  </a:t>
            </a:r>
          </a:p>
          <a:p>
            <a:pPr marL="717550" lvl="1" indent="-268288">
              <a:spcBef>
                <a:spcPts val="700"/>
              </a:spcBef>
              <a:buClr>
                <a:schemeClr val="bg1">
                  <a:lumMod val="50000"/>
                </a:schemeClr>
              </a:buClr>
              <a:buSzPct val="60000"/>
              <a:buFont typeface="Wingdings" charset="2"/>
              <a:buChar char="Ø"/>
            </a:pPr>
            <a:r>
              <a:rPr lang="fr-FR" sz="1700" dirty="0">
                <a:solidFill>
                  <a:schemeClr val="tx2"/>
                </a:solidFill>
                <a:latin typeface="Gill Sans MT" panose="020B0502020104020203" pitchFamily="34" charset="0"/>
              </a:rPr>
              <a:t>Certains enseignants devancent leur retraite, particulièrement dans le contexte de la pandémie (Bouchard, 2020) </a:t>
            </a:r>
          </a:p>
        </p:txBody>
      </p:sp>
    </p:spTree>
    <p:extLst>
      <p:ext uri="{BB962C8B-B14F-4D97-AF65-F5344CB8AC3E}">
        <p14:creationId xmlns:p14="http://schemas.microsoft.com/office/powerpoint/2010/main" val="122953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6"/>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5"/>
</p:tagLst>
</file>

<file path=ppt/tags/tag17.xml><?xml version="1.0" encoding="utf-8"?>
<p:tagLst xmlns:a="http://schemas.openxmlformats.org/drawingml/2006/main" xmlns:r="http://schemas.openxmlformats.org/officeDocument/2006/relationships" xmlns:p="http://schemas.openxmlformats.org/presentationml/2006/main">
  <p:tag name="NUM" val="7"/>
</p:tagLst>
</file>

<file path=ppt/tags/tag18.xml><?xml version="1.0" encoding="utf-8"?>
<p:tagLst xmlns:a="http://schemas.openxmlformats.org/drawingml/2006/main" xmlns:r="http://schemas.openxmlformats.org/officeDocument/2006/relationships" xmlns:p="http://schemas.openxmlformats.org/presentationml/2006/main">
  <p:tag name="NUM" val="8"/>
</p:tagLst>
</file>

<file path=ppt/tags/tag19.xml><?xml version="1.0" encoding="utf-8"?>
<p:tagLst xmlns:a="http://schemas.openxmlformats.org/drawingml/2006/main" xmlns:r="http://schemas.openxmlformats.org/officeDocument/2006/relationships" xmlns:p="http://schemas.openxmlformats.org/presentationml/2006/main">
  <p:tag name="NUM" val="9"/>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0"/>
</p:tagLst>
</file>

<file path=ppt/tags/tag21.xml><?xml version="1.0" encoding="utf-8"?>
<p:tagLst xmlns:a="http://schemas.openxmlformats.org/drawingml/2006/main" xmlns:r="http://schemas.openxmlformats.org/officeDocument/2006/relationships" xmlns:p="http://schemas.openxmlformats.org/presentationml/2006/main">
  <p:tag name="NUM" val="11"/>
</p:tagLst>
</file>

<file path=ppt/tags/tag22.xml><?xml version="1.0" encoding="utf-8"?>
<p:tagLst xmlns:a="http://schemas.openxmlformats.org/drawingml/2006/main" xmlns:r="http://schemas.openxmlformats.org/officeDocument/2006/relationships" xmlns:p="http://schemas.openxmlformats.org/presentationml/2006/main">
  <p:tag name="NUM" val="12"/>
</p:tagLst>
</file>

<file path=ppt/tags/tag23.xml><?xml version="1.0" encoding="utf-8"?>
<p:tagLst xmlns:a="http://schemas.openxmlformats.org/drawingml/2006/main" xmlns:r="http://schemas.openxmlformats.org/officeDocument/2006/relationships" xmlns:p="http://schemas.openxmlformats.org/presentationml/2006/main">
  <p:tag name="NUM" val="1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5"/>
</p:tagLst>
</file>

<file path=ppt/tags/tag28.xml><?xml version="1.0" encoding="utf-8"?>
<p:tagLst xmlns:a="http://schemas.openxmlformats.org/drawingml/2006/main" xmlns:r="http://schemas.openxmlformats.org/officeDocument/2006/relationships" xmlns:p="http://schemas.openxmlformats.org/presentationml/2006/main">
  <p:tag name="NUM" val="6"/>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5"/>
</p:tagLst>
</file>

<file path=ppt/tags/tag31.xml><?xml version="1.0" encoding="utf-8"?>
<p:tagLst xmlns:a="http://schemas.openxmlformats.org/drawingml/2006/main" xmlns:r="http://schemas.openxmlformats.org/officeDocument/2006/relationships" xmlns:p="http://schemas.openxmlformats.org/presentationml/2006/main">
  <p:tag name="NUM" val="6"/>
</p:tagLst>
</file>

<file path=ppt/tags/tag32.xml><?xml version="1.0" encoding="utf-8"?>
<p:tagLst xmlns:a="http://schemas.openxmlformats.org/drawingml/2006/main" xmlns:r="http://schemas.openxmlformats.org/officeDocument/2006/relationships" xmlns:p="http://schemas.openxmlformats.org/presentationml/2006/main">
  <p:tag name="NUM" val="7"/>
</p:tagLst>
</file>

<file path=ppt/tags/tag33.xml><?xml version="1.0" encoding="utf-8"?>
<p:tagLst xmlns:a="http://schemas.openxmlformats.org/drawingml/2006/main" xmlns:r="http://schemas.openxmlformats.org/officeDocument/2006/relationships" xmlns:p="http://schemas.openxmlformats.org/presentationml/2006/main">
  <p:tag name="NUM" val="8"/>
</p:tagLst>
</file>

<file path=ppt/tags/tag34.xml><?xml version="1.0" encoding="utf-8"?>
<p:tagLst xmlns:a="http://schemas.openxmlformats.org/drawingml/2006/main" xmlns:r="http://schemas.openxmlformats.org/officeDocument/2006/relationships" xmlns:p="http://schemas.openxmlformats.org/presentationml/2006/main">
  <p:tag name="NUM" val="9"/>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6"/>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7"/>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Crop</Template>
  <TotalTime>33946</TotalTime>
  <Words>4475</Words>
  <Application>Microsoft Macintosh PowerPoint</Application>
  <PresentationFormat>Affichage à l'écran (4:3)</PresentationFormat>
  <Paragraphs>541</Paragraphs>
  <Slides>33</Slides>
  <Notes>32</Notes>
  <HiddenSlides>6</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33</vt:i4>
      </vt:variant>
    </vt:vector>
  </HeadingPairs>
  <TitlesOfParts>
    <vt:vector size="43" baseType="lpstr">
      <vt:lpstr>-apple-system</vt:lpstr>
      <vt:lpstr>Arial</vt:lpstr>
      <vt:lpstr>Calibri</vt:lpstr>
      <vt:lpstr>Corbel</vt:lpstr>
      <vt:lpstr>Crique Grotesk</vt:lpstr>
      <vt:lpstr>FontAwesome</vt:lpstr>
      <vt:lpstr>Gill Sans MT</vt:lpstr>
      <vt:lpstr>Wingdings</vt:lpstr>
      <vt:lpstr>Spectrum</vt:lpstr>
      <vt:lpstr>1_Spectrum</vt:lpstr>
      <vt:lpstr> Pénuries d’enseignant.e.s : un portrait du phénomène au Québec  </vt:lpstr>
      <vt:lpstr>Sommaire</vt:lpstr>
      <vt:lpstr>Clarification conceptuelle</vt:lpstr>
      <vt:lpstr>Clarification conceptuelle (2)</vt:lpstr>
      <vt:lpstr>Clarification conceptuelle (2a)</vt:lpstr>
      <vt:lpstr>Clarification conceptuelle (2b)</vt:lpstr>
      <vt:lpstr>Clarification conceptuelle (3)</vt:lpstr>
      <vt:lpstr>Les causes de la pénurie au Québec</vt:lpstr>
      <vt:lpstr>Les causes de la pénurie au Québec (2)</vt:lpstr>
      <vt:lpstr>Les causes de la pénurie au Québec (3)</vt:lpstr>
      <vt:lpstr>Étude de cas</vt:lpstr>
      <vt:lpstr>Particularités du contexte  Abitibi-Témiscamingue et Nord-du-Québec</vt:lpstr>
      <vt:lpstr>Particularités du contexte  Abitibi-Témiscamingue et Nord-du-Québec</vt:lpstr>
      <vt:lpstr>Méthodologie du projet</vt:lpstr>
      <vt:lpstr>Projection de l’offre et la demande d’enseignants </vt:lpstr>
      <vt:lpstr>Projection de l’offre et la demande d’enseignants </vt:lpstr>
      <vt:lpstr>Projection de l’offre et la demande d’enseignants </vt:lpstr>
      <vt:lpstr>Projection de l’offre et la demande d’enseignants </vt:lpstr>
      <vt:lpstr>Formation initiale et continue </vt:lpstr>
      <vt:lpstr>Formation initiale et continue </vt:lpstr>
      <vt:lpstr>Statut d’emploi et insertion professionnelle</vt:lpstr>
      <vt:lpstr>RÉSULTATS - Mobilité des enseignants</vt:lpstr>
      <vt:lpstr>Satisfaction au travail</vt:lpstr>
      <vt:lpstr>Attraction et rétention des enseignants</vt:lpstr>
      <vt:lpstr>Attraction et rétention dans la profession enseignante</vt:lpstr>
      <vt:lpstr>Attraction et rétention dans la profession enseignante</vt:lpstr>
      <vt:lpstr>Attraction et rétention dans la profession enseignante</vt:lpstr>
      <vt:lpstr>RÉSULTATS - Attraction et rétention dans la profession enseignante</vt:lpstr>
      <vt:lpstr>RÉSULTATS - Attraction et rétention dans la profession enseignante</vt:lpstr>
      <vt:lpstr>Principaux constats et pistes de solutions  </vt:lpstr>
      <vt:lpstr>En guise de conclusion</vt:lpstr>
      <vt:lpstr>Références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Attirer, recruter et retenir des enseignants de qualité en zones rurales en Afrique subsaharienne: une revue de littérature</dc:title>
  <dc:creator>Genevieve Sirois</dc:creator>
  <cp:lastModifiedBy>Sirois, Geneviève</cp:lastModifiedBy>
  <cp:revision>795</cp:revision>
  <cp:lastPrinted>2013-05-03T02:57:21Z</cp:lastPrinted>
  <dcterms:created xsi:type="dcterms:W3CDTF">2012-05-14T01:57:22Z</dcterms:created>
  <dcterms:modified xsi:type="dcterms:W3CDTF">2021-04-07T17:23:50Z</dcterms:modified>
</cp:coreProperties>
</file>