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sldIdLst>
    <p:sldId id="256" r:id="rId2"/>
    <p:sldId id="280" r:id="rId3"/>
    <p:sldId id="264" r:id="rId4"/>
    <p:sldId id="287" r:id="rId5"/>
    <p:sldId id="260" r:id="rId6"/>
    <p:sldId id="292" r:id="rId7"/>
    <p:sldId id="265" r:id="rId8"/>
    <p:sldId id="266" r:id="rId9"/>
    <p:sldId id="290" r:id="rId10"/>
    <p:sldId id="281" r:id="rId11"/>
    <p:sldId id="282" r:id="rId12"/>
    <p:sldId id="283" r:id="rId13"/>
    <p:sldId id="284" r:id="rId14"/>
    <p:sldId id="285" r:id="rId15"/>
    <p:sldId id="286" r:id="rId16"/>
    <p:sldId id="261" r:id="rId17"/>
    <p:sldId id="268" r:id="rId18"/>
    <p:sldId id="29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6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0997B-B3B2-4AAA-8908-B1A1008EF498}" type="datetimeFigureOut">
              <a:rPr lang="fr-CA" smtClean="0"/>
              <a:t>2020-09-09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9A61F-8A94-4703-9E64-954A809B185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71463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9A61F-8A94-4703-9E64-954A809B1851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57420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Rectangle 105"/>
          <p:cNvSpPr/>
          <p:nvPr/>
        </p:nvSpPr>
        <p:spPr>
          <a:xfrm rot="2700000">
            <a:off x="7446946" y="993285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09" name="Group 408"/>
          <p:cNvGrpSpPr/>
          <p:nvPr/>
        </p:nvGrpSpPr>
        <p:grpSpPr>
          <a:xfrm>
            <a:off x="0" y="420256"/>
            <a:ext cx="9144000" cy="3795497"/>
            <a:chOff x="0" y="420256"/>
            <a:chExt cx="12188952" cy="3795497"/>
          </a:xfrm>
        </p:grpSpPr>
        <p:cxnSp>
          <p:nvCxnSpPr>
            <p:cNvPr id="410" name="Straight Connector 409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0" name="Rectangle 379"/>
          <p:cNvSpPr/>
          <p:nvPr/>
        </p:nvSpPr>
        <p:spPr>
          <a:xfrm rot="18900000" flipV="1">
            <a:off x="8146056" y="-427079"/>
            <a:ext cx="13716" cy="2816931"/>
          </a:xfrm>
          <a:custGeom>
            <a:avLst/>
            <a:gdLst/>
            <a:ahLst/>
            <a:cxnLst/>
            <a:rect l="l" t="t" r="r" b="b"/>
            <a:pathLst>
              <a:path w="13716" h="2816931">
                <a:moveTo>
                  <a:pt x="0" y="2816931"/>
                </a:moveTo>
                <a:lnTo>
                  <a:pt x="13716" y="28032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" name="Rectangle 56"/>
          <p:cNvSpPr/>
          <p:nvPr/>
        </p:nvSpPr>
        <p:spPr>
          <a:xfrm>
            <a:off x="1" y="0"/>
            <a:ext cx="8865825" cy="4572004"/>
          </a:xfrm>
          <a:custGeom>
            <a:avLst/>
            <a:gdLst/>
            <a:ahLst/>
            <a:cxnLst/>
            <a:rect l="l" t="t" r="r" b="b"/>
            <a:pathLst>
              <a:path w="8865825" h="4572004"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" name="Rectangle 93"/>
          <p:cNvSpPr/>
          <p:nvPr/>
        </p:nvSpPr>
        <p:spPr>
          <a:xfrm rot="2700000">
            <a:off x="7126799" y="-278554"/>
            <a:ext cx="13716" cy="5699824"/>
          </a:xfrm>
          <a:custGeom>
            <a:avLst/>
            <a:gdLst/>
            <a:ahLst/>
            <a:cxnLst/>
            <a:rect l="l" t="t" r="r" b="b"/>
            <a:pathLst>
              <a:path w="13716" h="5699824">
                <a:moveTo>
                  <a:pt x="0" y="0"/>
                </a:moveTo>
                <a:lnTo>
                  <a:pt x="13716" y="13717"/>
                </a:lnTo>
                <a:lnTo>
                  <a:pt x="13716" y="5686109"/>
                </a:lnTo>
                <a:lnTo>
                  <a:pt x="1" y="569982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" name="Rectangle 95"/>
          <p:cNvSpPr/>
          <p:nvPr/>
        </p:nvSpPr>
        <p:spPr>
          <a:xfrm rot="2700000">
            <a:off x="7969986" y="1747381"/>
            <a:ext cx="13716" cy="3314931"/>
          </a:xfrm>
          <a:custGeom>
            <a:avLst/>
            <a:gdLst/>
            <a:ahLst/>
            <a:cxnLst/>
            <a:rect l="l" t="t" r="r" b="b"/>
            <a:pathLst>
              <a:path w="13716" h="3314931">
                <a:moveTo>
                  <a:pt x="0" y="0"/>
                </a:moveTo>
                <a:lnTo>
                  <a:pt x="13716" y="13716"/>
                </a:lnTo>
                <a:lnTo>
                  <a:pt x="13716" y="3301215"/>
                </a:lnTo>
                <a:lnTo>
                  <a:pt x="0" y="331493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" name="Rectangle 96"/>
          <p:cNvSpPr/>
          <p:nvPr/>
        </p:nvSpPr>
        <p:spPr>
          <a:xfrm rot="2700000">
            <a:off x="8391577" y="2765192"/>
            <a:ext cx="13716" cy="2122490"/>
          </a:xfrm>
          <a:custGeom>
            <a:avLst/>
            <a:gdLst/>
            <a:ahLst/>
            <a:cxnLst/>
            <a:rect l="l" t="t" r="r" b="b"/>
            <a:pathLst>
              <a:path w="13716" h="2122490">
                <a:moveTo>
                  <a:pt x="0" y="0"/>
                </a:moveTo>
                <a:lnTo>
                  <a:pt x="13716" y="13716"/>
                </a:lnTo>
                <a:lnTo>
                  <a:pt x="13716" y="2108774"/>
                </a:lnTo>
                <a:lnTo>
                  <a:pt x="0" y="212249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" name="Rectangle 97"/>
          <p:cNvSpPr/>
          <p:nvPr/>
        </p:nvSpPr>
        <p:spPr>
          <a:xfrm rot="2700000">
            <a:off x="8813172" y="3783010"/>
            <a:ext cx="13717" cy="930041"/>
          </a:xfrm>
          <a:custGeom>
            <a:avLst/>
            <a:gdLst/>
            <a:ahLst/>
            <a:cxnLst/>
            <a:rect l="l" t="t" r="r" b="b"/>
            <a:pathLst>
              <a:path w="13717" h="930041">
                <a:moveTo>
                  <a:pt x="0" y="0"/>
                </a:moveTo>
                <a:lnTo>
                  <a:pt x="13717" y="13717"/>
                </a:lnTo>
                <a:lnTo>
                  <a:pt x="13717" y="916324"/>
                </a:lnTo>
                <a:lnTo>
                  <a:pt x="1" y="93004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" name="Rectangle 376"/>
          <p:cNvSpPr/>
          <p:nvPr/>
        </p:nvSpPr>
        <p:spPr>
          <a:xfrm rot="18900000" flipV="1">
            <a:off x="6881278" y="-950966"/>
            <a:ext cx="13716" cy="6394268"/>
          </a:xfrm>
          <a:custGeom>
            <a:avLst/>
            <a:gdLst/>
            <a:ahLst/>
            <a:cxnLst/>
            <a:rect l="l" t="t" r="r" b="b"/>
            <a:pathLst>
              <a:path w="13716" h="6394268">
                <a:moveTo>
                  <a:pt x="13716" y="6380553"/>
                </a:moveTo>
                <a:lnTo>
                  <a:pt x="13716" y="13716"/>
                </a:lnTo>
                <a:lnTo>
                  <a:pt x="0" y="0"/>
                </a:lnTo>
                <a:lnTo>
                  <a:pt x="0" y="639426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" name="Rectangle 377"/>
          <p:cNvSpPr/>
          <p:nvPr/>
        </p:nvSpPr>
        <p:spPr>
          <a:xfrm rot="18900000" flipV="1">
            <a:off x="7302869" y="-776336"/>
            <a:ext cx="13717" cy="5201823"/>
          </a:xfrm>
          <a:custGeom>
            <a:avLst/>
            <a:gdLst/>
            <a:ahLst/>
            <a:cxnLst/>
            <a:rect l="l" t="t" r="r" b="b"/>
            <a:pathLst>
              <a:path w="13717" h="5201823">
                <a:moveTo>
                  <a:pt x="1" y="5201823"/>
                </a:moveTo>
                <a:lnTo>
                  <a:pt x="13717" y="5188106"/>
                </a:lnTo>
                <a:lnTo>
                  <a:pt x="13717" y="137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" name="Rectangle 378"/>
          <p:cNvSpPr/>
          <p:nvPr/>
        </p:nvSpPr>
        <p:spPr>
          <a:xfrm rot="18900000" flipV="1">
            <a:off x="7742935" y="-582310"/>
            <a:ext cx="13716" cy="4009378"/>
          </a:xfrm>
          <a:custGeom>
            <a:avLst/>
            <a:gdLst/>
            <a:ahLst/>
            <a:cxnLst/>
            <a:rect l="l" t="t" r="r" b="b"/>
            <a:pathLst>
              <a:path w="13716" h="4009378">
                <a:moveTo>
                  <a:pt x="13716" y="3995663"/>
                </a:moveTo>
                <a:lnTo>
                  <a:pt x="13716" y="13717"/>
                </a:lnTo>
                <a:lnTo>
                  <a:pt x="0" y="0"/>
                </a:lnTo>
                <a:lnTo>
                  <a:pt x="0" y="400937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" name="Rectangle 138"/>
          <p:cNvSpPr/>
          <p:nvPr/>
        </p:nvSpPr>
        <p:spPr>
          <a:xfrm rot="18900000" flipV="1">
            <a:off x="8567649" y="-252451"/>
            <a:ext cx="13715" cy="1624488"/>
          </a:xfrm>
          <a:custGeom>
            <a:avLst/>
            <a:gdLst/>
            <a:ahLst/>
            <a:cxnLst/>
            <a:rect l="l" t="t" r="r" b="b"/>
            <a:pathLst>
              <a:path w="13715" h="1624488">
                <a:moveTo>
                  <a:pt x="0" y="1624488"/>
                </a:moveTo>
                <a:lnTo>
                  <a:pt x="13715" y="1610773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" name="Freeform 448"/>
          <p:cNvSpPr/>
          <p:nvPr/>
        </p:nvSpPr>
        <p:spPr>
          <a:xfrm rot="18900000" flipV="1">
            <a:off x="8989243" y="-77819"/>
            <a:ext cx="13715" cy="432040"/>
          </a:xfrm>
          <a:custGeom>
            <a:avLst/>
            <a:gdLst/>
            <a:ahLst/>
            <a:cxnLst/>
            <a:rect l="l" t="t" r="r" b="b"/>
            <a:pathLst>
              <a:path w="13715" h="432040">
                <a:moveTo>
                  <a:pt x="0" y="432040"/>
                </a:moveTo>
                <a:lnTo>
                  <a:pt x="13715" y="418325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" name="Teardrop 3"/>
          <p:cNvSpPr/>
          <p:nvPr/>
        </p:nvSpPr>
        <p:spPr>
          <a:xfrm rot="5400000" flipH="1" flipV="1">
            <a:off x="8812306" y="329061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8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" name="Oval 463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" name="Oval 465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" name="Oval 466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" name="Oval 467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" name="Oval 468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" name="Oval 469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" name="Oval 470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" name="Oval 471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" name="Oval 472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" name="Oval 473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2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6" name="Oval 485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" name="Oval 486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" name="Oval 487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9" name="Oval 488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0" name="Oval 489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" name="Oval 490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2" name="Oval 491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3" name="Oval 492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" name="Oval 493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5" name="Oval 494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" name="Oval 495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7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8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0" name="Oval 883"/>
          <p:cNvSpPr/>
          <p:nvPr/>
        </p:nvSpPr>
        <p:spPr>
          <a:xfrm>
            <a:off x="2031413" y="-10245"/>
            <a:ext cx="6910072" cy="84875"/>
          </a:xfrm>
          <a:custGeom>
            <a:avLst/>
            <a:gdLst/>
            <a:ahLst/>
            <a:cxnLst/>
            <a:rect l="l" t="t" r="r" b="b"/>
            <a:pathLst>
              <a:path w="6910072" h="84875"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1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4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5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" name="Teardrop 3"/>
          <p:cNvSpPr/>
          <p:nvPr/>
        </p:nvSpPr>
        <p:spPr>
          <a:xfrm rot="5400000" flipH="1" flipV="1">
            <a:off x="8812306" y="117455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Oval 522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Oval 523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" name="Oval 524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" name="Oval 525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Oval 526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Oval 527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9" name="Oval 528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" name="Oval 529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" name="Oval 530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" name="Oval 531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Oval 543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Oval 544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Oval 545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Oval 546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Oval 547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Oval 548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Oval 549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Oval 550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Oval 551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Oval 552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Oval 553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Teardrop 3"/>
          <p:cNvSpPr/>
          <p:nvPr/>
        </p:nvSpPr>
        <p:spPr>
          <a:xfrm rot="5400000" flipH="1" flipV="1">
            <a:off x="8812306" y="2017156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Oval 566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Oval 567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Oval 568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Oval 569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Oval 570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Oval 571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Oval 572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Oval 573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Oval 574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Oval 575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Oval 587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Oval 588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Oval 589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Oval 590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592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8812306" y="286582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Oval 610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Oval 611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Oval 612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Oval 613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Oval 614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Oval 615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Oval 616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Oval 617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Oval 618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Oval 619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63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Oval 63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Oval 63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Oval 63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Oval 63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Oval 64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Oval 64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Teardrop 3"/>
          <p:cNvSpPr/>
          <p:nvPr/>
        </p:nvSpPr>
        <p:spPr>
          <a:xfrm rot="5400000" flipH="1" flipV="1">
            <a:off x="8812306" y="3710008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Oval 65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Oval 65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Oval 65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Oval 65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Oval 65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Oval 65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Oval 66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Oval 66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Oval 66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Oval 66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Oval 683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Oval 684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Oval 685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8991444" y="4419445"/>
            <a:ext cx="171406" cy="133705"/>
          </a:xfrm>
          <a:custGeom>
            <a:avLst/>
            <a:gdLst/>
            <a:ahLst/>
            <a:cxnLst/>
            <a:rect l="l" t="t" r="r" b="b"/>
            <a:pathLst>
              <a:path w="171406" h="133705">
                <a:moveTo>
                  <a:pt x="171406" y="123429"/>
                </a:moveTo>
                <a:lnTo>
                  <a:pt x="168564" y="133705"/>
                </a:lnTo>
                <a:lnTo>
                  <a:pt x="157460" y="133705"/>
                </a:lnTo>
                <a:cubicBezTo>
                  <a:pt x="159382" y="130353"/>
                  <a:pt x="159597" y="126761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62756" y="133705"/>
                </a:lnTo>
                <a:lnTo>
                  <a:pt x="62665" y="133705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1651"/>
          <p:cNvSpPr/>
          <p:nvPr/>
        </p:nvSpPr>
        <p:spPr>
          <a:xfrm>
            <a:off x="812619" y="4561319"/>
            <a:ext cx="7660836" cy="10682"/>
          </a:xfrm>
          <a:custGeom>
            <a:avLst/>
            <a:gdLst/>
            <a:ahLst/>
            <a:cxnLst/>
            <a:rect l="l" t="t" r="r" b="b"/>
            <a:pathLst>
              <a:path w="7660836" h="10682"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1" name="Oval 70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2" name="Oval 701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3" name="Oval 702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4" name="Oval 703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5" name="Oval 704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6" name="Oval 705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7" name="Oval 706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8" name="Oval 707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9" name="Oval 708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0" name="Oval 709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1" name="Oval 71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2" name="Oval 711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3" name="Oval 712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4" name="Oval 713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5" name="Oval 714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6" name="Oval 715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7" name="Oval 716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8" name="Oval 717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9" name="Oval 718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0" name="Oval 719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1" name="Oval 720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2" name="Oval 721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3" name="Oval 722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4" name="Oval 723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5" name="Oval 724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6" name="Oval 725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7" name="Oval 726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8" name="Oval 727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9" name="Oval 728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0" name="Oval 729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1" name="Oval 730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2" name="Oval 73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3" name="Oval 732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4" name="Oval 733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5" name="Oval 734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6" name="Oval 735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7" name="Oval 736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8" name="Oval 737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9" name="Oval 738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0" name="Oval 739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1" name="Oval 740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2" name="Oval 74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3" name="Oval 742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4" name="Oval 743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5" name="Oval 744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6" name="Oval 74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7" name="Oval 74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8" name="Oval 74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9" name="Oval 74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0" name="Oval 74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1" name="Oval 75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2" name="Oval 75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3" name="Oval 752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4" name="Oval 753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760F470-77D4-4B71-840D-B366C98A852D}" type="datetimeFigureOut">
              <a:rPr lang="fr-CA" smtClean="0"/>
              <a:t>2020-09-09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2453-2829-4175-A986-51EA9D27D74D}" type="slidenum">
              <a:rPr lang="fr-CA" smtClean="0"/>
              <a:t>‹N°›</a:t>
            </a:fld>
            <a:endParaRPr lang="fr-C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783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F470-77D4-4B71-840D-B366C98A852D}" type="datetimeFigureOut">
              <a:rPr lang="fr-CA" smtClean="0"/>
              <a:t>2020-09-09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2453-2829-4175-A986-51EA9D27D74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19149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762000"/>
            <a:ext cx="5686425" cy="541020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F470-77D4-4B71-840D-B366C98A852D}" type="datetimeFigureOut">
              <a:rPr lang="fr-CA" smtClean="0"/>
              <a:t>2020-09-09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2453-2829-4175-A986-51EA9D27D74D}" type="slidenum">
              <a:rPr lang="fr-CA" smtClean="0"/>
              <a:t>‹N°›</a:t>
            </a:fld>
            <a:endParaRPr lang="fr-CA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69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F470-77D4-4B71-840D-B366C98A852D}" type="datetimeFigureOut">
              <a:rPr lang="fr-CA" smtClean="0"/>
              <a:t>2020-09-09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2453-2829-4175-A986-51EA9D27D74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4340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420256"/>
            <a:ext cx="9144000" cy="3795497"/>
            <a:chOff x="0" y="420256"/>
            <a:chExt cx="12188952" cy="3795497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379"/>
          <p:cNvSpPr/>
          <p:nvPr/>
        </p:nvSpPr>
        <p:spPr>
          <a:xfrm rot="18900000" flipV="1">
            <a:off x="8146056" y="-427079"/>
            <a:ext cx="13716" cy="2816931"/>
          </a:xfrm>
          <a:custGeom>
            <a:avLst/>
            <a:gdLst/>
            <a:ahLst/>
            <a:cxnLst/>
            <a:rect l="l" t="t" r="r" b="b"/>
            <a:pathLst>
              <a:path w="13716" h="2816931">
                <a:moveTo>
                  <a:pt x="0" y="2816931"/>
                </a:moveTo>
                <a:lnTo>
                  <a:pt x="13716" y="28032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56"/>
          <p:cNvSpPr/>
          <p:nvPr/>
        </p:nvSpPr>
        <p:spPr>
          <a:xfrm>
            <a:off x="1" y="0"/>
            <a:ext cx="8865825" cy="4572004"/>
          </a:xfrm>
          <a:custGeom>
            <a:avLst/>
            <a:gdLst/>
            <a:ahLst/>
            <a:cxnLst/>
            <a:rect l="l" t="t" r="r" b="b"/>
            <a:pathLst>
              <a:path w="8865825" h="4572004"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93"/>
          <p:cNvSpPr/>
          <p:nvPr/>
        </p:nvSpPr>
        <p:spPr>
          <a:xfrm rot="2700000">
            <a:off x="7126799" y="-278554"/>
            <a:ext cx="13716" cy="5699824"/>
          </a:xfrm>
          <a:custGeom>
            <a:avLst/>
            <a:gdLst/>
            <a:ahLst/>
            <a:cxnLst/>
            <a:rect l="l" t="t" r="r" b="b"/>
            <a:pathLst>
              <a:path w="13716" h="5699824">
                <a:moveTo>
                  <a:pt x="0" y="0"/>
                </a:moveTo>
                <a:lnTo>
                  <a:pt x="13716" y="13717"/>
                </a:lnTo>
                <a:lnTo>
                  <a:pt x="13716" y="5686109"/>
                </a:lnTo>
                <a:lnTo>
                  <a:pt x="1" y="569982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95"/>
          <p:cNvSpPr/>
          <p:nvPr/>
        </p:nvSpPr>
        <p:spPr>
          <a:xfrm rot="2700000">
            <a:off x="7969986" y="1747381"/>
            <a:ext cx="13716" cy="3314931"/>
          </a:xfrm>
          <a:custGeom>
            <a:avLst/>
            <a:gdLst/>
            <a:ahLst/>
            <a:cxnLst/>
            <a:rect l="l" t="t" r="r" b="b"/>
            <a:pathLst>
              <a:path w="13716" h="3314931">
                <a:moveTo>
                  <a:pt x="0" y="0"/>
                </a:moveTo>
                <a:lnTo>
                  <a:pt x="13716" y="13716"/>
                </a:lnTo>
                <a:lnTo>
                  <a:pt x="13716" y="3301215"/>
                </a:lnTo>
                <a:lnTo>
                  <a:pt x="0" y="331493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96"/>
          <p:cNvSpPr/>
          <p:nvPr/>
        </p:nvSpPr>
        <p:spPr>
          <a:xfrm rot="2700000">
            <a:off x="8391577" y="2765192"/>
            <a:ext cx="13716" cy="2122490"/>
          </a:xfrm>
          <a:custGeom>
            <a:avLst/>
            <a:gdLst/>
            <a:ahLst/>
            <a:cxnLst/>
            <a:rect l="l" t="t" r="r" b="b"/>
            <a:pathLst>
              <a:path w="13716" h="2122490">
                <a:moveTo>
                  <a:pt x="0" y="0"/>
                </a:moveTo>
                <a:lnTo>
                  <a:pt x="13716" y="13716"/>
                </a:lnTo>
                <a:lnTo>
                  <a:pt x="13716" y="2108774"/>
                </a:lnTo>
                <a:lnTo>
                  <a:pt x="0" y="212249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97"/>
          <p:cNvSpPr/>
          <p:nvPr/>
        </p:nvSpPr>
        <p:spPr>
          <a:xfrm rot="2700000">
            <a:off x="8813172" y="3783010"/>
            <a:ext cx="13717" cy="930041"/>
          </a:xfrm>
          <a:custGeom>
            <a:avLst/>
            <a:gdLst/>
            <a:ahLst/>
            <a:cxnLst/>
            <a:rect l="l" t="t" r="r" b="b"/>
            <a:pathLst>
              <a:path w="13717" h="930041">
                <a:moveTo>
                  <a:pt x="0" y="0"/>
                </a:moveTo>
                <a:lnTo>
                  <a:pt x="13717" y="13717"/>
                </a:lnTo>
                <a:lnTo>
                  <a:pt x="13717" y="916324"/>
                </a:lnTo>
                <a:lnTo>
                  <a:pt x="1" y="93004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376"/>
          <p:cNvSpPr/>
          <p:nvPr/>
        </p:nvSpPr>
        <p:spPr>
          <a:xfrm rot="18900000" flipV="1">
            <a:off x="6881278" y="-950966"/>
            <a:ext cx="13716" cy="6394268"/>
          </a:xfrm>
          <a:custGeom>
            <a:avLst/>
            <a:gdLst/>
            <a:ahLst/>
            <a:cxnLst/>
            <a:rect l="l" t="t" r="r" b="b"/>
            <a:pathLst>
              <a:path w="13716" h="6394268">
                <a:moveTo>
                  <a:pt x="13716" y="6380553"/>
                </a:moveTo>
                <a:lnTo>
                  <a:pt x="13716" y="13716"/>
                </a:lnTo>
                <a:lnTo>
                  <a:pt x="0" y="0"/>
                </a:lnTo>
                <a:lnTo>
                  <a:pt x="0" y="639426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Rectangle 377"/>
          <p:cNvSpPr/>
          <p:nvPr/>
        </p:nvSpPr>
        <p:spPr>
          <a:xfrm rot="18900000" flipV="1">
            <a:off x="7302869" y="-776336"/>
            <a:ext cx="13717" cy="5201823"/>
          </a:xfrm>
          <a:custGeom>
            <a:avLst/>
            <a:gdLst/>
            <a:ahLst/>
            <a:cxnLst/>
            <a:rect l="l" t="t" r="r" b="b"/>
            <a:pathLst>
              <a:path w="13717" h="5201823">
                <a:moveTo>
                  <a:pt x="1" y="5201823"/>
                </a:moveTo>
                <a:lnTo>
                  <a:pt x="13717" y="5188106"/>
                </a:lnTo>
                <a:lnTo>
                  <a:pt x="13717" y="137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378"/>
          <p:cNvSpPr/>
          <p:nvPr/>
        </p:nvSpPr>
        <p:spPr>
          <a:xfrm rot="18900000" flipV="1">
            <a:off x="7742935" y="-582310"/>
            <a:ext cx="13716" cy="4009378"/>
          </a:xfrm>
          <a:custGeom>
            <a:avLst/>
            <a:gdLst/>
            <a:ahLst/>
            <a:cxnLst/>
            <a:rect l="l" t="t" r="r" b="b"/>
            <a:pathLst>
              <a:path w="13716" h="4009378">
                <a:moveTo>
                  <a:pt x="13716" y="3995663"/>
                </a:moveTo>
                <a:lnTo>
                  <a:pt x="13716" y="13717"/>
                </a:lnTo>
                <a:lnTo>
                  <a:pt x="0" y="0"/>
                </a:lnTo>
                <a:lnTo>
                  <a:pt x="0" y="400937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Rectangle 138"/>
          <p:cNvSpPr/>
          <p:nvPr/>
        </p:nvSpPr>
        <p:spPr>
          <a:xfrm rot="18900000" flipV="1">
            <a:off x="8567649" y="-252451"/>
            <a:ext cx="13715" cy="1624488"/>
          </a:xfrm>
          <a:custGeom>
            <a:avLst/>
            <a:gdLst/>
            <a:ahLst/>
            <a:cxnLst/>
            <a:rect l="l" t="t" r="r" b="b"/>
            <a:pathLst>
              <a:path w="13715" h="1624488">
                <a:moveTo>
                  <a:pt x="0" y="1624488"/>
                </a:moveTo>
                <a:lnTo>
                  <a:pt x="13715" y="1610773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Freeform 48"/>
          <p:cNvSpPr/>
          <p:nvPr/>
        </p:nvSpPr>
        <p:spPr>
          <a:xfrm rot="18900000" flipV="1">
            <a:off x="8989243" y="-77819"/>
            <a:ext cx="13715" cy="432040"/>
          </a:xfrm>
          <a:custGeom>
            <a:avLst/>
            <a:gdLst/>
            <a:ahLst/>
            <a:cxnLst/>
            <a:rect l="l" t="t" r="r" b="b"/>
            <a:pathLst>
              <a:path w="13715" h="432040">
                <a:moveTo>
                  <a:pt x="0" y="432040"/>
                </a:moveTo>
                <a:lnTo>
                  <a:pt x="13715" y="418325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Teardrop 3"/>
          <p:cNvSpPr/>
          <p:nvPr/>
        </p:nvSpPr>
        <p:spPr>
          <a:xfrm rot="5400000" flipH="1" flipV="1">
            <a:off x="8812306" y="329061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8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" name="Teardrop 3"/>
          <p:cNvSpPr/>
          <p:nvPr/>
        </p:nvSpPr>
        <p:spPr>
          <a:xfrm rot="5400000" flipH="1" flipV="1">
            <a:off x="8812306" y="117455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" name="Teardrop 3"/>
          <p:cNvSpPr/>
          <p:nvPr/>
        </p:nvSpPr>
        <p:spPr>
          <a:xfrm rot="5400000" flipH="1" flipV="1">
            <a:off x="8812306" y="2017156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Teardrop 3"/>
          <p:cNvSpPr/>
          <p:nvPr/>
        </p:nvSpPr>
        <p:spPr>
          <a:xfrm rot="5400000" flipH="1" flipV="1">
            <a:off x="8812306" y="286582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" name="Teardrop 3"/>
          <p:cNvSpPr/>
          <p:nvPr/>
        </p:nvSpPr>
        <p:spPr>
          <a:xfrm rot="5400000" flipH="1" flipV="1">
            <a:off x="8812306" y="3710008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" name="Teardrop 3"/>
          <p:cNvSpPr/>
          <p:nvPr/>
        </p:nvSpPr>
        <p:spPr>
          <a:xfrm rot="5400000" flipH="1" flipV="1">
            <a:off x="8991444" y="4419445"/>
            <a:ext cx="171406" cy="133705"/>
          </a:xfrm>
          <a:custGeom>
            <a:avLst/>
            <a:gdLst/>
            <a:ahLst/>
            <a:cxnLst/>
            <a:rect l="l" t="t" r="r" b="b"/>
            <a:pathLst>
              <a:path w="171406" h="133705">
                <a:moveTo>
                  <a:pt x="171406" y="123429"/>
                </a:moveTo>
                <a:lnTo>
                  <a:pt x="168564" y="133705"/>
                </a:lnTo>
                <a:lnTo>
                  <a:pt x="157460" y="133705"/>
                </a:lnTo>
                <a:cubicBezTo>
                  <a:pt x="159382" y="130353"/>
                  <a:pt x="159597" y="126761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62756" y="133705"/>
                </a:lnTo>
                <a:lnTo>
                  <a:pt x="62665" y="133705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" name="Oval 189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" name="Oval 191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Oval 192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Oval 193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Oval 194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Oval 195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" name="Oval 196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" name="Oval 197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" name="Oval 198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" name="Oval 199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" name="Oval 200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" name="Oval 201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" name="Oval 202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" name="Oval 203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" name="Oval 204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Oval 205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Oval 206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Oval 207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Oval 208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Oval 209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Oval 210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Oval 883"/>
          <p:cNvSpPr/>
          <p:nvPr/>
        </p:nvSpPr>
        <p:spPr>
          <a:xfrm>
            <a:off x="2031413" y="-10245"/>
            <a:ext cx="6910072" cy="84875"/>
          </a:xfrm>
          <a:custGeom>
            <a:avLst/>
            <a:gdLst/>
            <a:ahLst/>
            <a:cxnLst/>
            <a:rect l="l" t="t" r="r" b="b"/>
            <a:pathLst>
              <a:path w="6910072" h="84875"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Oval 214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" name="Oval 215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Oval 216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Oval 217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" name="Oval 218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" name="Oval 219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" name="Oval 220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" name="Oval 221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" name="Oval 222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" name="Oval 223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" name="Oval 224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" name="Oval 225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" name="Oval 226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" name="Oval 227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" name="Oval 228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" name="Oval 229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" name="Oval 230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" name="Oval 231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" name="Oval 232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" name="Oval 233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" name="Oval 234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" name="Oval 235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" name="Oval 236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" name="Oval 237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" name="Oval 238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" name="Oval 239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" name="Oval 240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" name="Oval 241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" name="Oval 242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" name="Oval 243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" name="Oval 244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" name="Oval 245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" name="Oval 246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" name="Oval 247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" name="Oval 248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" name="Oval 249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" name="Oval 250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" name="Oval 251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" name="Oval 252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" name="Oval 253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" name="Oval 254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Oval 255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Oval 256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Oval 257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Oval 258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" name="Oval 259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" name="Oval 260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Oval 261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Oval 262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" name="Oval 263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" name="Oval 264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" name="Oval 265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" name="Oval 266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" name="Oval 267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" name="Oval 268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" name="Oval 269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" name="Oval 270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" name="Oval 271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" name="Oval 272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" name="Oval 273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" name="Oval 274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" name="Oval 275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" name="Oval 276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" name="Oval 277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" name="Oval 278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" name="Oval 279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" name="Oval 280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" name="Oval 281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" name="Oval 282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" name="Oval 283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" name="Oval 284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" name="Oval 285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" name="Oval 286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" name="Oval 287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" name="Oval 288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" name="Oval 289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" name="Oval 290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" name="Oval 291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" name="Oval 292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" name="Oval 293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" name="Oval 294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" name="Oval 295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" name="Oval 296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" name="Oval 297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" name="Oval 1651"/>
          <p:cNvSpPr/>
          <p:nvPr/>
        </p:nvSpPr>
        <p:spPr>
          <a:xfrm>
            <a:off x="812619" y="4561319"/>
            <a:ext cx="7660836" cy="10682"/>
          </a:xfrm>
          <a:custGeom>
            <a:avLst/>
            <a:gdLst/>
            <a:ahLst/>
            <a:cxnLst/>
            <a:rect l="l" t="t" r="r" b="b"/>
            <a:pathLst>
              <a:path w="7660836" h="10682"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" name="Oval 299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1" name="Oval 30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2" name="Oval 301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3" name="Oval 302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4" name="Oval 303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5" name="Oval 304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6" name="Oval 305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7" name="Oval 306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8" name="Oval 307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9" name="Oval 308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0" name="Oval 309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1" name="Oval 31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2" name="Oval 311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3" name="Oval 312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4" name="Oval 313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5" name="Oval 314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6" name="Oval 315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7" name="Oval 316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8" name="Oval 317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9" name="Oval 318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0" name="Oval 319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1" name="Oval 320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2" name="Oval 321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3" name="Oval 322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4" name="Oval 323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5" name="Oval 324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6" name="Oval 325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7" name="Oval 326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8" name="Oval 327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9" name="Oval 328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0" name="Oval 329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1" name="Oval 330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2" name="Oval 33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3" name="Oval 332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4" name="Oval 333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5" name="Oval 334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6" name="Oval 335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7" name="Oval 336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8" name="Oval 337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9" name="Oval 338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0" name="Oval 339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1" name="Oval 340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2" name="Oval 34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3" name="Oval 342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4" name="Oval 343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5" name="Oval 344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6" name="Oval 34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7" name="Oval 34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8" name="Oval 34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9" name="Oval 34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0" name="Oval 34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1" name="Oval 35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2" name="Oval 35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3" name="Oval 352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4" name="Oval 353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F470-77D4-4B71-840D-B366C98A852D}" type="datetimeFigureOut">
              <a:rPr lang="fr-CA" smtClean="0"/>
              <a:t>2020-09-09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2453-2829-4175-A986-51EA9D27D74D}" type="slidenum">
              <a:rPr lang="fr-CA" smtClean="0"/>
              <a:t>‹N°›</a:t>
            </a:fld>
            <a:endParaRPr lang="fr-C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286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F470-77D4-4B71-840D-B366C98A852D}" type="datetimeFigureOut">
              <a:rPr lang="fr-CA" smtClean="0"/>
              <a:t>2020-09-09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2453-2829-4175-A986-51EA9D27D74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8887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F470-77D4-4B71-840D-B366C98A852D}" type="datetimeFigureOut">
              <a:rPr lang="fr-CA" smtClean="0"/>
              <a:t>2020-09-09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2453-2829-4175-A986-51EA9D27D74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0196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F470-77D4-4B71-840D-B366C98A852D}" type="datetimeFigureOut">
              <a:rPr lang="fr-CA" smtClean="0"/>
              <a:t>2020-09-09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2453-2829-4175-A986-51EA9D27D74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52326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F470-77D4-4B71-840D-B366C98A852D}" type="datetimeFigureOut">
              <a:rPr lang="fr-CA" smtClean="0"/>
              <a:t>2020-09-09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2453-2829-4175-A986-51EA9D27D74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3011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F470-77D4-4B71-840D-B366C98A852D}" type="datetimeFigureOut">
              <a:rPr lang="fr-CA" smtClean="0"/>
              <a:t>2020-09-09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2453-2829-4175-A986-51EA9D27D74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06310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0F470-77D4-4B71-840D-B366C98A852D}" type="datetimeFigureOut">
              <a:rPr lang="fr-CA" smtClean="0"/>
              <a:t>2020-09-09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2453-2829-4175-A986-51EA9D27D74D}" type="slidenum">
              <a:rPr lang="fr-CA" smtClean="0"/>
              <a:t>‹N°›</a:t>
            </a:fld>
            <a:endParaRPr lang="fr-CA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01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4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6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760F470-77D4-4B71-840D-B366C98A852D}" type="datetimeFigureOut">
              <a:rPr lang="fr-CA" smtClean="0"/>
              <a:t>2020-09-09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199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AAC2453-2829-4175-A986-51EA9D27D74D}" type="slidenum">
              <a:rPr lang="fr-CA" smtClean="0"/>
              <a:t>‹N°›</a:t>
            </a:fld>
            <a:endParaRPr lang="fr-CA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22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u1quebec.ca/" TargetMode="External"/><Relationship Id="rId2" Type="http://schemas.openxmlformats.org/officeDocument/2006/relationships/hyperlink" Target="mailto:Yves.Couturier@usherbrooke.ca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3" y="980728"/>
            <a:ext cx="8220978" cy="1219201"/>
          </a:xfrm>
        </p:spPr>
        <p:txBody>
          <a:bodyPr>
            <a:normAutofit fontScale="90000"/>
          </a:bodyPr>
          <a:lstStyle/>
          <a:p>
            <a:pPr algn="ctr"/>
            <a:br>
              <a:rPr lang="fr-CA" dirty="0"/>
            </a:br>
            <a:br>
              <a:rPr lang="fr-CA" dirty="0"/>
            </a:br>
            <a:r>
              <a:rPr lang="fr-CA" sz="7300" b="1" dirty="0"/>
              <a:t>rédaction d’une demande de subvention</a:t>
            </a:r>
            <a:br>
              <a:rPr lang="fr-CA" sz="7300" dirty="0"/>
            </a:br>
            <a:r>
              <a:rPr lang="fr-CA" sz="4000" dirty="0"/>
              <a:t>CRIFPE</a:t>
            </a:r>
            <a:endParaRPr lang="fr-CA" sz="49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7658" y="4437112"/>
            <a:ext cx="7848872" cy="1728192"/>
          </a:xfrm>
        </p:spPr>
        <p:txBody>
          <a:bodyPr>
            <a:normAutofit/>
          </a:bodyPr>
          <a:lstStyle/>
          <a:p>
            <a:pPr algn="ctr"/>
            <a:r>
              <a:rPr lang="fr-CA" sz="1500" b="1" dirty="0">
                <a:solidFill>
                  <a:schemeClr val="tx1"/>
                </a:solidFill>
              </a:rPr>
              <a:t>Yves Couturier, </a:t>
            </a:r>
            <a:r>
              <a:rPr lang="fr-CA" sz="1500" b="1" dirty="0" err="1">
                <a:solidFill>
                  <a:schemeClr val="tx1"/>
                </a:solidFill>
              </a:rPr>
              <a:t>Ph.D</a:t>
            </a:r>
            <a:r>
              <a:rPr lang="fr-CA" sz="1500" b="1" dirty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fr-CA" sz="1500" dirty="0">
                <a:solidFill>
                  <a:schemeClr val="tx1"/>
                </a:solidFill>
                <a:hlinkClick r:id="rId2"/>
              </a:rPr>
              <a:t>Yves.Couturier@usherbrooke.ca</a:t>
            </a:r>
            <a:endParaRPr lang="fr-CA" sz="15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CA" sz="1500" b="1" dirty="0">
                <a:solidFill>
                  <a:schemeClr val="tx1"/>
                </a:solidFill>
              </a:rPr>
              <a:t>Directeur scientifique du Réseau de connaissances en services et soins de santé intégrés de première ligne  </a:t>
            </a:r>
            <a:r>
              <a:rPr lang="fr-CA" sz="1500" b="1" u="sng" dirty="0">
                <a:solidFill>
                  <a:schemeClr val="tx1"/>
                </a:solidFill>
                <a:hlinkClick r:id="rId3"/>
              </a:rPr>
              <a:t>http://reseau1quebec.ca/</a:t>
            </a:r>
            <a:endParaRPr lang="fr-CA" sz="1500" b="1" dirty="0">
              <a:solidFill>
                <a:schemeClr val="tx1"/>
              </a:solidFill>
            </a:endParaRPr>
          </a:p>
          <a:p>
            <a:endParaRPr lang="fr-CA" dirty="0"/>
          </a:p>
        </p:txBody>
      </p:sp>
      <p:pic>
        <p:nvPicPr>
          <p:cNvPr id="4" name="Picture 2" descr="http://reseau1quebec.ca/wp-content/themes/reseau/img/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811164"/>
            <a:ext cx="3960440" cy="103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logo_couleur_500dp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6047350"/>
            <a:ext cx="4136721" cy="81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386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fr-CA" sz="3200" b="1" dirty="0"/>
              <a:t>Clair et incluant une pertinence social</a:t>
            </a:r>
          </a:p>
          <a:p>
            <a:r>
              <a:rPr lang="fr-CA" sz="3200" b="1" i="1" dirty="0"/>
              <a:t>Usage approprié des antipsychotiques en centre d’hébergement de soins de longue durée chez les résidents ayant des symptômes comportementaux et psychologiques de la démence– un projet panquébécois concerté et intégré. </a:t>
            </a:r>
            <a:endParaRPr lang="fr-CA" sz="3200" b="1" dirty="0"/>
          </a:p>
          <a:p>
            <a:pPr>
              <a:buFont typeface="Wingdings" panose="05000000000000000000" pitchFamily="2" charset="2"/>
              <a:buChar char="v"/>
            </a:pPr>
            <a:endParaRPr lang="fr-CA" dirty="0"/>
          </a:p>
        </p:txBody>
      </p:sp>
      <p:pic>
        <p:nvPicPr>
          <p:cNvPr id="4" name="Picture 4" descr="HiRes-1020x3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6632"/>
            <a:ext cx="6336704" cy="216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91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11C6A8B-A366-461C-80A4-C6BC6D3F62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8" r="2" b="1863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FFFFFF"/>
                </a:solidFill>
              </a:rPr>
              <a:t>Problématique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C1F6092-7151-4260-936B-DFFA3C1BC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8096" y="2286000"/>
            <a:ext cx="7290053" cy="4023360"/>
          </a:xfrm>
        </p:spPr>
        <p:txBody>
          <a:bodyPr>
            <a:normAutofit/>
          </a:bodyPr>
          <a:lstStyle/>
          <a:p>
            <a:r>
              <a:rPr lang="fr-CA" b="1" dirty="0">
                <a:solidFill>
                  <a:srgbClr val="FFFFFF"/>
                </a:solidFill>
              </a:rPr>
              <a:t>Pas que narrative</a:t>
            </a:r>
          </a:p>
          <a:p>
            <a:r>
              <a:rPr lang="fr-CA" b="1" dirty="0">
                <a:solidFill>
                  <a:srgbClr val="FFFFFF"/>
                </a:solidFill>
              </a:rPr>
              <a:t>Elle doit comporter un état des connaissances</a:t>
            </a:r>
          </a:p>
          <a:p>
            <a:r>
              <a:rPr lang="fr-CA" b="1" dirty="0">
                <a:solidFill>
                  <a:srgbClr val="FFFFFF"/>
                </a:solidFill>
              </a:rPr>
              <a:t>Elle doit énoncer la pertinence sociale</a:t>
            </a:r>
          </a:p>
          <a:p>
            <a:r>
              <a:rPr lang="fr-CA" b="1" dirty="0">
                <a:solidFill>
                  <a:srgbClr val="FFFFFF"/>
                </a:solidFill>
              </a:rPr>
              <a:t>Pas un exercice académique, mais un exercice scientifique</a:t>
            </a:r>
          </a:p>
          <a:p>
            <a:r>
              <a:rPr lang="fr-CA" b="1" dirty="0">
                <a:solidFill>
                  <a:srgbClr val="FFFFFF"/>
                </a:solidFill>
              </a:rPr>
              <a:t>Structure et non liste d’objectifs</a:t>
            </a:r>
          </a:p>
          <a:p>
            <a:pPr lvl="1"/>
            <a:r>
              <a:rPr lang="fr-CA" b="1" dirty="0">
                <a:solidFill>
                  <a:srgbClr val="FFFFFF"/>
                </a:solidFill>
              </a:rPr>
              <a:t>À réutiliser pour les collectes de données</a:t>
            </a:r>
          </a:p>
          <a:p>
            <a:pPr lvl="1"/>
            <a:r>
              <a:rPr lang="fr-CA" b="1" dirty="0">
                <a:solidFill>
                  <a:srgbClr val="FFFFFF"/>
                </a:solidFill>
              </a:rPr>
              <a:t>Stabilité parfaire des libellés</a:t>
            </a:r>
          </a:p>
          <a:p>
            <a:r>
              <a:rPr lang="fr-CA" b="1" dirty="0">
                <a:solidFill>
                  <a:srgbClr val="FFFFFF"/>
                </a:solidFill>
              </a:rPr>
              <a:t>Attention aux hypothèses qui n’en sont pas</a:t>
            </a:r>
          </a:p>
        </p:txBody>
      </p:sp>
    </p:spTree>
    <p:extLst>
      <p:ext uri="{BB962C8B-B14F-4D97-AF65-F5344CB8AC3E}">
        <p14:creationId xmlns:p14="http://schemas.microsoft.com/office/powerpoint/2010/main" val="471388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Cadre théorique et conceptuel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800" b="1" dirty="0"/>
              <a:t>Éviter les mantras généraux («je suis post-moderne» «méthodologie phénoménologique» «théorisation ancrée»)</a:t>
            </a:r>
          </a:p>
          <a:p>
            <a:r>
              <a:rPr lang="fr-CA" sz="2800" b="1" dirty="0"/>
              <a:t>Attention aux postures d’écoles</a:t>
            </a:r>
          </a:p>
          <a:p>
            <a:pPr lvl="1"/>
            <a:r>
              <a:rPr lang="fr-CA" sz="2000" b="1" dirty="0"/>
              <a:t>Éviter les phrases inutilement polémiques (La psychanalyse ne vaut rien)</a:t>
            </a:r>
          </a:p>
          <a:p>
            <a:r>
              <a:rPr lang="fr-CA" sz="2800" b="1" dirty="0"/>
              <a:t>Tous les concepts du titre et des objectifs sont définis opérationnellement</a:t>
            </a:r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5A906EEC-6DFA-46D5-B094-0658DCC7E1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96" t="4319" r="8539" b="5469"/>
          <a:stretch/>
        </p:blipFill>
        <p:spPr>
          <a:xfrm rot="16200000">
            <a:off x="4013200" y="1599855"/>
            <a:ext cx="1117600" cy="94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65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Méthodologie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sz="2400" b="1" dirty="0"/>
              <a:t>Principe général : l’évaluateur qui n’y connait rien (la majorité) se replis sur la </a:t>
            </a:r>
            <a:r>
              <a:rPr lang="fr-CA" sz="2400" b="1" dirty="0" err="1"/>
              <a:t>métho</a:t>
            </a:r>
            <a:endParaRPr lang="fr-CA" sz="2400" b="1" dirty="0"/>
          </a:p>
          <a:p>
            <a:r>
              <a:rPr lang="fr-CA" sz="2400" b="1" dirty="0"/>
              <a:t>Mettre des références</a:t>
            </a:r>
          </a:p>
          <a:p>
            <a:r>
              <a:rPr lang="fr-CA" sz="2400" b="1" dirty="0"/>
              <a:t>Justifier les n</a:t>
            </a:r>
          </a:p>
          <a:p>
            <a:r>
              <a:rPr lang="fr-CA" sz="2400" b="1" dirty="0"/>
              <a:t>Expliquer la faisabilité (ex.: recherche sur des groupes rares)</a:t>
            </a:r>
          </a:p>
          <a:p>
            <a:r>
              <a:rPr lang="fr-CA" sz="2400" b="1" dirty="0"/>
              <a:t>Expliciter les liens entre les objectifs et la </a:t>
            </a:r>
            <a:r>
              <a:rPr lang="fr-CA" sz="2400" b="1" dirty="0" err="1"/>
              <a:t>métho</a:t>
            </a:r>
            <a:endParaRPr lang="fr-CA" sz="2400" b="1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65093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Pertinence sociale et KT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Souvent bâclée</a:t>
            </a:r>
          </a:p>
          <a:p>
            <a:r>
              <a:rPr lang="fr-CA" sz="3200" b="1" dirty="0"/>
              <a:t>La pertinence doit être concrète </a:t>
            </a:r>
          </a:p>
          <a:p>
            <a:r>
              <a:rPr lang="fr-CA" sz="3200" b="1" dirty="0"/>
              <a:t>KT opérationnel et actuel (trop souvent un énoncé de principe)</a:t>
            </a:r>
          </a:p>
          <a:p>
            <a:r>
              <a:rPr lang="fr-CA" sz="3200" b="1" dirty="0"/>
              <a:t>Montrer la contribution réelle des étudiants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4168" y="613845"/>
            <a:ext cx="2374274" cy="242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Budget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8096" y="2084832"/>
            <a:ext cx="7290054" cy="4023360"/>
          </a:xfrm>
        </p:spPr>
        <p:txBody>
          <a:bodyPr>
            <a:normAutofit/>
          </a:bodyPr>
          <a:lstStyle/>
          <a:p>
            <a:r>
              <a:rPr lang="fr-CA" sz="2800" b="1" dirty="0"/>
              <a:t>Directement lié aux opérations</a:t>
            </a:r>
          </a:p>
          <a:p>
            <a:r>
              <a:rPr lang="fr-CA" sz="2800" b="1" dirty="0"/>
              <a:t>Éviter de faire trop pour votre budget (enjeu de faisabilité)</a:t>
            </a:r>
          </a:p>
          <a:p>
            <a:r>
              <a:rPr lang="fr-CA" sz="2800" b="1" dirty="0"/>
              <a:t>Reprendre le canevas imposé</a:t>
            </a:r>
          </a:p>
          <a:p>
            <a:r>
              <a:rPr lang="fr-CA" sz="2800" b="1" dirty="0"/>
              <a:t>Pas de % pour les voyages, mais le but de la subvention n’est pas le voyage</a:t>
            </a:r>
          </a:p>
          <a:p>
            <a:r>
              <a:rPr lang="fr-CA" sz="2800" b="1" dirty="0"/>
              <a:t>Valoriser vos fonds complémentaires.</a:t>
            </a:r>
          </a:p>
        </p:txBody>
      </p:sp>
    </p:spTree>
    <p:extLst>
      <p:ext uri="{BB962C8B-B14F-4D97-AF65-F5344CB8AC3E}">
        <p14:creationId xmlns:p14="http://schemas.microsoft.com/office/powerpoint/2010/main" val="3441879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Quelques trucs pour le CV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b="1" dirty="0"/>
              <a:t>Tout mettre…ce qui est en lien avec la performance.</a:t>
            </a:r>
          </a:p>
          <a:p>
            <a:pPr lvl="1"/>
            <a:r>
              <a:rPr lang="fr-CA" sz="1800" b="1" dirty="0"/>
              <a:t>L’expérience professionnelle pertinente un atout, mais ne remplace pas la performance scientifique</a:t>
            </a:r>
          </a:p>
          <a:p>
            <a:pPr lvl="1"/>
            <a:r>
              <a:rPr lang="fr-CA" sz="1800" b="1" dirty="0"/>
              <a:t>Parfois indice de mal-focalisation</a:t>
            </a:r>
          </a:p>
          <a:p>
            <a:r>
              <a:rPr lang="fr-CA" sz="2400" b="1" dirty="0"/>
              <a:t>Expliquer toute particularité de votre CV (ex.: notes françaises)</a:t>
            </a:r>
          </a:p>
          <a:p>
            <a:pPr lvl="1"/>
            <a:endParaRPr lang="fr-CA" dirty="0"/>
          </a:p>
          <a:p>
            <a:endParaRPr lang="fr-CA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7111"/>
            <a:ext cx="9252520" cy="243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13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b="1" dirty="0"/>
              <a:t>Pour se monter un CV </a:t>
            </a:r>
            <a:br>
              <a:rPr lang="fr-CA" b="1" dirty="0"/>
            </a:br>
            <a:endParaRPr lang="fr-CA" sz="1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L’écrit vaut plus que l’oral</a:t>
            </a:r>
          </a:p>
          <a:p>
            <a:pPr lvl="1"/>
            <a:r>
              <a:rPr lang="fr-CA" sz="2400" b="1" dirty="0"/>
              <a:t>L’oral doit servir à préparer un écrit</a:t>
            </a:r>
          </a:p>
          <a:p>
            <a:r>
              <a:rPr lang="fr-CA" sz="3200" b="1" dirty="0"/>
              <a:t>Privilégier les facteurs d’impact au nombre d’articles</a:t>
            </a:r>
          </a:p>
          <a:p>
            <a:pPr lvl="1"/>
            <a:endParaRPr lang="fr-CA" b="1" dirty="0"/>
          </a:p>
          <a:p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499979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B678755-787B-804A-A874-4F1175477E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15461" r="13275"/>
          <a:stretch/>
        </p:blipFill>
        <p:spPr>
          <a:xfrm>
            <a:off x="457398" y="1645444"/>
            <a:ext cx="6118081" cy="572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83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504" y="7906"/>
            <a:ext cx="7290054" cy="1499616"/>
          </a:xfrm>
        </p:spPr>
        <p:txBody>
          <a:bodyPr/>
          <a:lstStyle/>
          <a:p>
            <a:r>
              <a:rPr lang="fr-CA" dirty="0"/>
              <a:t>Avant de commencer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171" y="1052736"/>
            <a:ext cx="8820472" cy="46796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CA" sz="2400" b="1" dirty="0">
                <a:solidFill>
                  <a:schemeClr val="tx1"/>
                </a:solidFill>
              </a:rPr>
              <a:t>La demande de subvention est l’aboutissement d’un long processus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CA" sz="2000" b="1" dirty="0">
                <a:solidFill>
                  <a:schemeClr val="tx1"/>
                </a:solidFill>
              </a:rPr>
              <a:t>État des connaissances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CA" sz="2000" b="1" dirty="0">
                <a:solidFill>
                  <a:schemeClr val="tx1"/>
                </a:solidFill>
              </a:rPr>
              <a:t>Ne pas dire : Je vais faire un état des connaissances (sauf exception)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CA" sz="2000" b="1" dirty="0">
                <a:solidFill>
                  <a:schemeClr val="tx1"/>
                </a:solidFill>
              </a:rPr>
              <a:t>Établissement d’un partenariat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CA" sz="1600" b="1" dirty="0">
                <a:solidFill>
                  <a:schemeClr val="tx1"/>
                </a:solidFill>
              </a:rPr>
              <a:t>Avec chercheurs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CA" sz="1600" b="1" dirty="0">
                <a:solidFill>
                  <a:schemeClr val="tx1"/>
                </a:solidFill>
              </a:rPr>
              <a:t>Avec partenaires de terrain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CA" sz="1600" b="1" dirty="0">
                <a:solidFill>
                  <a:schemeClr val="tx1"/>
                </a:solidFill>
              </a:rPr>
              <a:t>Avec utilisateurs de connaissances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CA" sz="2000" b="1" dirty="0">
                <a:solidFill>
                  <a:schemeClr val="tx1"/>
                </a:solidFill>
              </a:rPr>
              <a:t>Idéalement fondée sur un projet-pilote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CA" sz="1600" b="1" dirty="0">
                <a:solidFill>
                  <a:schemeClr val="tx1"/>
                </a:solidFill>
              </a:rPr>
              <a:t>Importance du </a:t>
            </a:r>
            <a:r>
              <a:rPr lang="fr-CA" sz="1600" b="1" dirty="0" err="1">
                <a:solidFill>
                  <a:schemeClr val="tx1"/>
                </a:solidFill>
              </a:rPr>
              <a:t>seed</a:t>
            </a:r>
            <a:r>
              <a:rPr lang="fr-CA" sz="1600" b="1" dirty="0">
                <a:solidFill>
                  <a:schemeClr val="tx1"/>
                </a:solidFill>
              </a:rPr>
              <a:t>-money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CA" sz="2000" b="1" dirty="0">
                <a:solidFill>
                  <a:schemeClr val="tx1"/>
                </a:solidFill>
              </a:rPr>
              <a:t>Gradation des programmes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CA" sz="1600" b="1" dirty="0">
                <a:solidFill>
                  <a:schemeClr val="tx1"/>
                </a:solidFill>
              </a:rPr>
              <a:t>Développement de savoir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fr-CA" sz="1600" b="1" dirty="0">
                <a:solidFill>
                  <a:schemeClr val="tx1"/>
                </a:solidFill>
              </a:rPr>
              <a:t>Fonds relève (pas une option)</a:t>
            </a:r>
          </a:p>
          <a:p>
            <a:endParaRPr lang="fr-CA" b="1" dirty="0">
              <a:solidFill>
                <a:schemeClr val="tx1"/>
              </a:solidFill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89458C5D-E614-5A47-8DDE-3AF6425CF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05064"/>
            <a:ext cx="6686550" cy="30749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38609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Qui vous </a:t>
            </a:r>
            <a:br>
              <a:rPr lang="fr-CA" b="1" dirty="0"/>
            </a:br>
            <a:r>
              <a:rPr lang="fr-CA" b="1" dirty="0"/>
              <a:t>évaluera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4333" y="2757100"/>
            <a:ext cx="7620328" cy="4608552"/>
          </a:xfrm>
        </p:spPr>
        <p:txBody>
          <a:bodyPr>
            <a:normAutofit/>
          </a:bodyPr>
          <a:lstStyle/>
          <a:p>
            <a:r>
              <a:rPr lang="fr-CA" sz="2800" b="1" dirty="0"/>
              <a:t>Un groupe de chercheurs expérimentés, mais généralement pas spécialistes de votre sujet en particulier</a:t>
            </a:r>
          </a:p>
          <a:p>
            <a:pPr lvl="1"/>
            <a:r>
              <a:rPr lang="fr-CA" sz="2000" b="1" dirty="0"/>
              <a:t>Pas toujours dans une perspective disciplinaire</a:t>
            </a:r>
          </a:p>
          <a:p>
            <a:pPr lvl="1"/>
            <a:r>
              <a:rPr lang="fr-CA" sz="2000" b="1" dirty="0"/>
              <a:t>Ex.: Éducation et Travail social</a:t>
            </a:r>
          </a:p>
          <a:p>
            <a:r>
              <a:rPr lang="fr-CA" sz="2800" b="1" dirty="0"/>
              <a:t>L’évaluateur a plusieurs demandes à lire</a:t>
            </a:r>
          </a:p>
          <a:p>
            <a:pPr lvl="1"/>
            <a:r>
              <a:rPr lang="fr-CA" sz="2000" b="1" dirty="0"/>
              <a:t>Il pourrait vous lire rapidement dans un avion…</a:t>
            </a:r>
          </a:p>
          <a:p>
            <a:r>
              <a:rPr lang="fr-CA" sz="2800" b="1" dirty="0"/>
              <a:t>Acceptez les invitations de révision pour apprendre votre métier  de chercheur</a:t>
            </a:r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-27344"/>
            <a:ext cx="5436096" cy="280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96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692336" cy="1499616"/>
          </a:xfrm>
        </p:spPr>
        <p:txBody>
          <a:bodyPr/>
          <a:lstStyle/>
          <a:p>
            <a:r>
              <a:rPr lang="fr-CA" dirty="0"/>
              <a:t>Faut-il avoir confiance au processus d’évaluation?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8096" y="2286000"/>
            <a:ext cx="4307960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CA" sz="3200" b="1" dirty="0"/>
              <a:t>Oui, absolument, mais…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CA" sz="2400" b="1" dirty="0"/>
              <a:t>Enjeux d’écoles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CA" sz="3200" b="1" dirty="0"/>
              <a:t>Les commentaires sont à prendre au sérieux, même les commentaires contradictoires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CA" sz="3200" b="1" dirty="0"/>
              <a:t>Mais faible mémoire des comités</a:t>
            </a:r>
          </a:p>
        </p:txBody>
      </p:sp>
      <p:pic>
        <p:nvPicPr>
          <p:cNvPr id="4" name="Espace réservé du contenu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0" y="1844824"/>
            <a:ext cx="3683000" cy="489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03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Écriture de </a:t>
            </a:r>
            <a:br>
              <a:rPr lang="fr-CA" b="1" dirty="0"/>
            </a:br>
            <a:r>
              <a:rPr lang="fr-CA" b="1" dirty="0"/>
              <a:t>la demande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844824"/>
            <a:ext cx="7734622" cy="4752528"/>
          </a:xfrm>
        </p:spPr>
        <p:txBody>
          <a:bodyPr>
            <a:normAutofit fontScale="55000" lnSpcReduction="20000"/>
          </a:bodyPr>
          <a:lstStyle/>
          <a:p>
            <a:r>
              <a:rPr lang="fr-CA" sz="3300" b="1" dirty="0"/>
              <a:t>Avant d’écrire : lire profondément les critères et normes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CA" sz="3300" b="1" dirty="0"/>
              <a:t>Les critères peuvent être écrits dans une langue étrange (le français fédéral que personne ne parle)</a:t>
            </a:r>
          </a:p>
          <a:p>
            <a:pPr marL="114300" indent="0">
              <a:buNone/>
            </a:pPr>
            <a:r>
              <a:rPr lang="fr-CA" sz="3300" b="1" dirty="0"/>
              <a:t>Distinguer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CA" sz="3300" b="1" dirty="0"/>
              <a:t>Critères de qualification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fr-CA" sz="3300" b="1" dirty="0"/>
              <a:t>Critères d’évaluation</a:t>
            </a:r>
          </a:p>
          <a:p>
            <a:pPr lvl="2"/>
            <a:r>
              <a:rPr lang="fr-CA" sz="3300" b="1" dirty="0"/>
              <a:t>Répondre formellement aux critères, dans leur lexique et dans le même ordre</a:t>
            </a:r>
          </a:p>
          <a:p>
            <a:r>
              <a:rPr lang="fr-CA" sz="3300" b="1" dirty="0"/>
              <a:t>Écrire comme un chercheur, pas comme un étudiant ou un intellectuel</a:t>
            </a:r>
          </a:p>
          <a:p>
            <a:r>
              <a:rPr lang="fr-CA" sz="3300" b="1" dirty="0"/>
              <a:t>Écrire pour se faire comprendre</a:t>
            </a:r>
          </a:p>
          <a:p>
            <a:r>
              <a:rPr lang="fr-CA" sz="3300" b="1" dirty="0"/>
              <a:t>Attention aux inférences de la forme sur le fond</a:t>
            </a:r>
          </a:p>
          <a:p>
            <a:r>
              <a:rPr lang="fr-CA" sz="3300" b="1" dirty="0"/>
              <a:t>Vous faire relire par un senior (utilité d’un centre de recherche) qui a participé à de la révision</a:t>
            </a:r>
          </a:p>
          <a:p>
            <a:r>
              <a:rPr lang="fr-CA" sz="3300" b="1" dirty="0"/>
              <a:t>Reprendre le libellé et la forme narrative imposée par le bailleurs de fonds</a:t>
            </a:r>
          </a:p>
          <a:p>
            <a:pPr lvl="1"/>
            <a:r>
              <a:rPr lang="fr-CA" sz="3300" b="1" dirty="0"/>
              <a:t>Ne pas innover sur la forme</a:t>
            </a:r>
          </a:p>
          <a:p>
            <a:endParaRPr lang="fr-CA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343" y="-2783"/>
            <a:ext cx="4152071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11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75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4804A33-C818-4DD7-8064-536BCDCF1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fr-CA">
                <a:solidFill>
                  <a:srgbClr val="FFFFFF"/>
                </a:solidFill>
              </a:rPr>
              <a:t>Y aller ou pas?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823C7DD8-B5FB-40AC-BC5B-1E1B7ECBFD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3" r="5898" b="-2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AA8F18-35BB-451A-8709-C927FE563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989" y="917725"/>
            <a:ext cx="2568554" cy="4852362"/>
          </a:xfrm>
        </p:spPr>
        <p:txBody>
          <a:bodyPr anchor="ctr">
            <a:normAutofit/>
          </a:bodyPr>
          <a:lstStyle/>
          <a:p>
            <a:r>
              <a:rPr lang="fr-CA" b="1">
                <a:solidFill>
                  <a:srgbClr val="FFFFFF"/>
                </a:solidFill>
              </a:rPr>
              <a:t>Concourrez à tout ce qui est pertinent</a:t>
            </a:r>
          </a:p>
          <a:p>
            <a:pPr lvl="1"/>
            <a:r>
              <a:rPr lang="fr-CA" b="1">
                <a:solidFill>
                  <a:srgbClr val="FFFFFF"/>
                </a:solidFill>
              </a:rPr>
              <a:t>La loi des grands nombres</a:t>
            </a:r>
          </a:p>
          <a:p>
            <a:pPr lvl="1"/>
            <a:r>
              <a:rPr lang="fr-CA" b="1">
                <a:solidFill>
                  <a:srgbClr val="FFFFFF"/>
                </a:solidFill>
              </a:rPr>
              <a:t>Vous apprenez votre métier</a:t>
            </a:r>
          </a:p>
          <a:p>
            <a:pPr lvl="1"/>
            <a:r>
              <a:rPr lang="fr-CA" b="1">
                <a:solidFill>
                  <a:srgbClr val="FFFFFF"/>
                </a:solidFill>
              </a:rPr>
              <a:t>Tâche quotidienne</a:t>
            </a:r>
          </a:p>
          <a:p>
            <a:pPr lvl="1"/>
            <a:r>
              <a:rPr lang="fr-CA" b="1">
                <a:solidFill>
                  <a:srgbClr val="FFFFFF"/>
                </a:solidFill>
              </a:rPr>
              <a:t>Réemploi</a:t>
            </a:r>
          </a:p>
          <a:p>
            <a:endParaRPr lang="fr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080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44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fr-CA" b="1">
                <a:solidFill>
                  <a:srgbClr val="FFFFFF"/>
                </a:solidFill>
              </a:rPr>
              <a:t>Écriture de la demande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E310074-0131-4F81-B08C-F20EF12392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48" b="-1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21989" y="917725"/>
            <a:ext cx="2568554" cy="4852362"/>
          </a:xfrm>
        </p:spPr>
        <p:txBody>
          <a:bodyPr anchor="ctr">
            <a:normAutofit/>
          </a:bodyPr>
          <a:lstStyle/>
          <a:p>
            <a:r>
              <a:rPr lang="fr-CA" sz="1600" b="1">
                <a:solidFill>
                  <a:srgbClr val="FFFFFF"/>
                </a:solidFill>
              </a:rPr>
              <a:t>Les schémas et tableaux attirent l’œil, donc ils doivent être parfaits</a:t>
            </a:r>
          </a:p>
          <a:p>
            <a:r>
              <a:rPr lang="fr-CA" sz="1600" b="1">
                <a:solidFill>
                  <a:srgbClr val="FFFFFF"/>
                </a:solidFill>
              </a:rPr>
              <a:t>Peu importe la longueur (qui n’est jamais un facteur explicatif du résultat), avoir des repères scientifiques (objectifs, problématique et état des connaissances, méthodologie, etc.)</a:t>
            </a:r>
          </a:p>
          <a:p>
            <a:r>
              <a:rPr lang="fr-CA" sz="1600" b="1">
                <a:solidFill>
                  <a:srgbClr val="FFFFFF"/>
                </a:solidFill>
              </a:rPr>
              <a:t>Mettre des références</a:t>
            </a:r>
          </a:p>
          <a:p>
            <a:r>
              <a:rPr lang="fr-CA" sz="1600" b="1">
                <a:solidFill>
                  <a:srgbClr val="FFFFFF"/>
                </a:solidFill>
              </a:rPr>
              <a:t>Stabilité des libellés</a:t>
            </a:r>
          </a:p>
          <a:p>
            <a:r>
              <a:rPr lang="fr-CA" sz="1600" b="1">
                <a:solidFill>
                  <a:srgbClr val="FFFFFF"/>
                </a:solidFill>
              </a:rPr>
              <a:t>Repérage dans la métho des objectifs</a:t>
            </a:r>
          </a:p>
          <a:p>
            <a:r>
              <a:rPr lang="fr-CA" sz="1600" b="1">
                <a:solidFill>
                  <a:srgbClr val="FFFFFF"/>
                </a:solidFill>
              </a:rPr>
              <a:t>Repérage dans le budget des opérations</a:t>
            </a:r>
          </a:p>
        </p:txBody>
      </p:sp>
    </p:spTree>
    <p:extLst>
      <p:ext uri="{BB962C8B-B14F-4D97-AF65-F5344CB8AC3E}">
        <p14:creationId xmlns:p14="http://schemas.microsoft.com/office/powerpoint/2010/main" val="2563076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Écriture de la demande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772816"/>
            <a:ext cx="9073008" cy="4536544"/>
          </a:xfrm>
        </p:spPr>
        <p:txBody>
          <a:bodyPr>
            <a:normAutofit lnSpcReduction="10000"/>
          </a:bodyPr>
          <a:lstStyle/>
          <a:p>
            <a:r>
              <a:rPr lang="fr-CA" sz="2400" b="1" dirty="0"/>
              <a:t>L’évaluateur recherche avant tout les indices du potentiel d’avancement des connaissances</a:t>
            </a:r>
          </a:p>
          <a:p>
            <a:r>
              <a:rPr lang="fr-CA" sz="2400" b="1" dirty="0"/>
              <a:t>Pas un concours littéraire ou académique</a:t>
            </a:r>
          </a:p>
          <a:p>
            <a:pPr lvl="1"/>
            <a:r>
              <a:rPr lang="fr-CA" sz="1800" b="1" dirty="0"/>
              <a:t>Originalité</a:t>
            </a:r>
          </a:p>
          <a:p>
            <a:pPr lvl="1"/>
            <a:r>
              <a:rPr lang="fr-CA" sz="1800" b="1" dirty="0"/>
              <a:t>Spécificité (pas un discours brillant sur le sens de l’univers)</a:t>
            </a:r>
          </a:p>
          <a:p>
            <a:r>
              <a:rPr lang="fr-CA" sz="2400" b="1" dirty="0"/>
              <a:t>Prendre le temps de justifier les aspects particuliers</a:t>
            </a:r>
          </a:p>
          <a:p>
            <a:r>
              <a:rPr lang="fr-CA" sz="2400" b="1" dirty="0"/>
              <a:t>Bien justifier la faisabilité, avec des indices objectifs</a:t>
            </a:r>
          </a:p>
          <a:p>
            <a:r>
              <a:rPr lang="fr-CA" sz="2400" b="1" dirty="0"/>
              <a:t>Faire attention aux «petits points»</a:t>
            </a:r>
          </a:p>
          <a:p>
            <a:r>
              <a:rPr lang="fr-CA" sz="2400" b="1" dirty="0"/>
              <a:t>Rédiger en anglais? </a:t>
            </a:r>
          </a:p>
          <a:p>
            <a:pPr lvl="1"/>
            <a:r>
              <a:rPr lang="fr-CA" sz="1800" b="1" dirty="0"/>
              <a:t>Non au CRSH</a:t>
            </a:r>
          </a:p>
          <a:p>
            <a:pPr lvl="1"/>
            <a:r>
              <a:rPr lang="fr-CA" sz="1800" b="1" dirty="0"/>
              <a:t>Plutôt oui aux IRSC</a:t>
            </a:r>
          </a:p>
          <a:p>
            <a:endParaRPr lang="fr-CA" b="1" dirty="0"/>
          </a:p>
          <a:p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4047706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478100"/>
          </a:xfrm>
        </p:spPr>
        <p:txBody>
          <a:bodyPr>
            <a:normAutofit fontScale="90000"/>
          </a:bodyPr>
          <a:lstStyle/>
          <a:p>
            <a:r>
              <a:rPr lang="fr-CA" b="1" dirty="0"/>
              <a:t>Écriture de la demande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2959" y="1737361"/>
            <a:ext cx="2164865" cy="4131733"/>
          </a:xfrm>
        </p:spPr>
        <p:txBody>
          <a:bodyPr>
            <a:normAutofit fontScale="92500" lnSpcReduction="10000"/>
          </a:bodyPr>
          <a:lstStyle/>
          <a:p>
            <a:r>
              <a:rPr lang="fr-CA" sz="3200" b="1" dirty="0"/>
              <a:t>Avoir une structure d’objectifs, pas une liste d’objectifs</a:t>
            </a:r>
          </a:p>
          <a:p>
            <a:pPr lvl="1"/>
            <a:r>
              <a:rPr lang="fr-CA" sz="2400" b="1" dirty="0"/>
              <a:t>Le lecteur accorde beaucoup d’importance à cette structure</a:t>
            </a:r>
          </a:p>
          <a:p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35589" t="20023" r="33777" b="4049"/>
          <a:stretch/>
        </p:blipFill>
        <p:spPr>
          <a:xfrm>
            <a:off x="3491880" y="692696"/>
            <a:ext cx="565212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504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Inté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819</Words>
  <Application>Microsoft Office PowerPoint</Application>
  <PresentationFormat>Affichage à l'écran (4:3)</PresentationFormat>
  <Paragraphs>113</Paragraphs>
  <Slides>18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Calibri</vt:lpstr>
      <vt:lpstr>Tw Cen MT</vt:lpstr>
      <vt:lpstr>Tw Cen MT Condensed</vt:lpstr>
      <vt:lpstr>Wingdings</vt:lpstr>
      <vt:lpstr>Wingdings 3</vt:lpstr>
      <vt:lpstr>Intégral</vt:lpstr>
      <vt:lpstr>  rédaction d’une demande de subvention CRIFPE</vt:lpstr>
      <vt:lpstr>Avant de commencer</vt:lpstr>
      <vt:lpstr>Qui vous  évaluera ?</vt:lpstr>
      <vt:lpstr>Faut-il avoir confiance au processus d’évaluation?</vt:lpstr>
      <vt:lpstr>Écriture de  la demande</vt:lpstr>
      <vt:lpstr>Y aller ou pas?</vt:lpstr>
      <vt:lpstr>Écriture de la demande</vt:lpstr>
      <vt:lpstr>Écriture de la demande</vt:lpstr>
      <vt:lpstr>Écriture de la demande</vt:lpstr>
      <vt:lpstr>Titre</vt:lpstr>
      <vt:lpstr>Problématique</vt:lpstr>
      <vt:lpstr>Cadre théorique et conceptuel</vt:lpstr>
      <vt:lpstr>Méthodologie</vt:lpstr>
      <vt:lpstr>Pertinence sociale et KT</vt:lpstr>
      <vt:lpstr>Budget</vt:lpstr>
      <vt:lpstr>Quelques trucs pour le CV</vt:lpstr>
      <vt:lpstr>Pour se monter un CV 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rédaction d’une demande de subvention CRIFPE</dc:title>
  <dc:creator>Yves Couturier</dc:creator>
  <cp:lastModifiedBy>Yves Couturier</cp:lastModifiedBy>
  <cp:revision>1</cp:revision>
  <dcterms:created xsi:type="dcterms:W3CDTF">2020-09-09T17:04:50Z</dcterms:created>
  <dcterms:modified xsi:type="dcterms:W3CDTF">2020-09-09T17:06:06Z</dcterms:modified>
</cp:coreProperties>
</file>