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0" r:id="rId1"/>
  </p:sldMasterIdLst>
  <p:notesMasterIdLst>
    <p:notesMasterId r:id="rId21"/>
  </p:notesMasterIdLst>
  <p:sldIdLst>
    <p:sldId id="256" r:id="rId2"/>
    <p:sldId id="258" r:id="rId3"/>
    <p:sldId id="332" r:id="rId4"/>
    <p:sldId id="262" r:id="rId5"/>
    <p:sldId id="265" r:id="rId6"/>
    <p:sldId id="320" r:id="rId7"/>
    <p:sldId id="314" r:id="rId8"/>
    <p:sldId id="321" r:id="rId9"/>
    <p:sldId id="337" r:id="rId10"/>
    <p:sldId id="324" r:id="rId11"/>
    <p:sldId id="334" r:id="rId12"/>
    <p:sldId id="335" r:id="rId13"/>
    <p:sldId id="336" r:id="rId14"/>
    <p:sldId id="286" r:id="rId15"/>
    <p:sldId id="322" r:id="rId16"/>
    <p:sldId id="264" r:id="rId17"/>
    <p:sldId id="290" r:id="rId18"/>
    <p:sldId id="318" r:id="rId19"/>
    <p:sldId id="31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E42EDF8-4DF0-4FA2-8C13-F55556C8120C}">
  <a:tblStyle styleId="{3E42EDF8-4DF0-4FA2-8C13-F55556C812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52669" autoAdjust="0"/>
  </p:normalViewPr>
  <p:slideViewPr>
    <p:cSldViewPr>
      <p:cViewPr varScale="1">
        <p:scale>
          <a:sx n="49" d="100"/>
          <a:sy n="49" d="100"/>
        </p:scale>
        <p:origin x="-198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CF1CF-9D04-438E-9396-D82E2E19A6A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C835FD9-9C1B-4686-9D86-CA12C0EAEB51}">
      <dgm:prSet phldrT="[Texte]"/>
      <dgm:spPr/>
      <dgm:t>
        <a:bodyPr/>
        <a:lstStyle/>
        <a:p>
          <a:r>
            <a:rPr lang="fr-CA" dirty="0" smtClean="0"/>
            <a:t>2 réflexions</a:t>
          </a:r>
          <a:endParaRPr lang="fr-CA" dirty="0"/>
        </a:p>
      </dgm:t>
    </dgm:pt>
    <dgm:pt modelId="{1D3616F7-4D16-489A-A65B-631D5AA51A0E}" type="parTrans" cxnId="{5DD3FE88-E03E-41B5-A0F7-AE6BE16AD860}">
      <dgm:prSet/>
      <dgm:spPr/>
      <dgm:t>
        <a:bodyPr/>
        <a:lstStyle/>
        <a:p>
          <a:endParaRPr lang="fr-CA"/>
        </a:p>
      </dgm:t>
    </dgm:pt>
    <dgm:pt modelId="{6A231355-5ED6-4D24-A2DC-4696C082E8C8}" type="sibTrans" cxnId="{5DD3FE88-E03E-41B5-A0F7-AE6BE16AD860}">
      <dgm:prSet/>
      <dgm:spPr/>
      <dgm:t>
        <a:bodyPr/>
        <a:lstStyle/>
        <a:p>
          <a:endParaRPr lang="fr-CA"/>
        </a:p>
      </dgm:t>
    </dgm:pt>
    <dgm:pt modelId="{5A9C08E8-D3FE-441F-94A4-71A01245047F}">
      <dgm:prSet phldrT="[Texte]"/>
      <dgm:spPr/>
      <dgm:t>
        <a:bodyPr/>
        <a:lstStyle/>
        <a:p>
          <a:r>
            <a:rPr lang="fr-CA" dirty="0" smtClean="0"/>
            <a:t>3 défis</a:t>
          </a:r>
          <a:endParaRPr lang="fr-CA" dirty="0"/>
        </a:p>
      </dgm:t>
    </dgm:pt>
    <dgm:pt modelId="{88C11209-D02C-4F0E-82F1-9FE33BF7020A}" type="parTrans" cxnId="{CF1EDC8A-01CE-4E8F-B56C-A5B1BDD99D77}">
      <dgm:prSet/>
      <dgm:spPr/>
      <dgm:t>
        <a:bodyPr/>
        <a:lstStyle/>
        <a:p>
          <a:endParaRPr lang="fr-CA"/>
        </a:p>
      </dgm:t>
    </dgm:pt>
    <dgm:pt modelId="{0670A046-3C58-4E56-8A38-04F23FD082A5}" type="sibTrans" cxnId="{CF1EDC8A-01CE-4E8F-B56C-A5B1BDD99D77}">
      <dgm:prSet/>
      <dgm:spPr/>
      <dgm:t>
        <a:bodyPr/>
        <a:lstStyle/>
        <a:p>
          <a:endParaRPr lang="fr-CA"/>
        </a:p>
      </dgm:t>
    </dgm:pt>
    <dgm:pt modelId="{C204F650-33F1-4CB3-97F0-D64689B19F72}">
      <dgm:prSet phldrT="[Texte]"/>
      <dgm:spPr/>
      <dgm:t>
        <a:bodyPr/>
        <a:lstStyle/>
        <a:p>
          <a:r>
            <a:rPr lang="fr-CA" dirty="0" smtClean="0"/>
            <a:t>Balises</a:t>
          </a:r>
          <a:endParaRPr lang="fr-CA" dirty="0"/>
        </a:p>
      </dgm:t>
    </dgm:pt>
    <dgm:pt modelId="{EDECC4A7-0E3E-4BCD-9988-0AC8A5FBAD45}" type="parTrans" cxnId="{2E21FBA9-ACEB-46A6-B65D-C9EDCFA32E0C}">
      <dgm:prSet/>
      <dgm:spPr/>
      <dgm:t>
        <a:bodyPr/>
        <a:lstStyle/>
        <a:p>
          <a:endParaRPr lang="fr-CA"/>
        </a:p>
      </dgm:t>
    </dgm:pt>
    <dgm:pt modelId="{224C7B1F-896C-4087-8928-731B71B1F1D6}" type="sibTrans" cxnId="{2E21FBA9-ACEB-46A6-B65D-C9EDCFA32E0C}">
      <dgm:prSet/>
      <dgm:spPr/>
      <dgm:t>
        <a:bodyPr/>
        <a:lstStyle/>
        <a:p>
          <a:endParaRPr lang="fr-CA"/>
        </a:p>
      </dgm:t>
    </dgm:pt>
    <dgm:pt modelId="{B9C567B0-477A-4C46-AC73-11C1484FA5EA}" type="pres">
      <dgm:prSet presAssocID="{88CCF1CF-9D04-438E-9396-D82E2E19A6AD}" presName="CompostProcess" presStyleCnt="0">
        <dgm:presLayoutVars>
          <dgm:dir/>
          <dgm:resizeHandles val="exact"/>
        </dgm:presLayoutVars>
      </dgm:prSet>
      <dgm:spPr/>
    </dgm:pt>
    <dgm:pt modelId="{72C0CF1A-DA3B-49A8-B654-30B453933494}" type="pres">
      <dgm:prSet presAssocID="{88CCF1CF-9D04-438E-9396-D82E2E19A6AD}" presName="arrow" presStyleLbl="bgShp" presStyleIdx="0" presStyleCnt="1"/>
      <dgm:spPr/>
    </dgm:pt>
    <dgm:pt modelId="{87CA0694-1F27-4459-AA25-43D3885C4493}" type="pres">
      <dgm:prSet presAssocID="{88CCF1CF-9D04-438E-9396-D82E2E19A6AD}" presName="linearProcess" presStyleCnt="0"/>
      <dgm:spPr/>
    </dgm:pt>
    <dgm:pt modelId="{76F073C3-A149-43D0-817D-EF27A03F08DA}" type="pres">
      <dgm:prSet presAssocID="{1C835FD9-9C1B-4686-9D86-CA12C0EAEB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92D440F-3EF0-4CB9-AE74-8DF791FA860E}" type="pres">
      <dgm:prSet presAssocID="{6A231355-5ED6-4D24-A2DC-4696C082E8C8}" presName="sibTrans" presStyleCnt="0"/>
      <dgm:spPr/>
    </dgm:pt>
    <dgm:pt modelId="{D44432D6-BFC1-4F30-A537-EBD62AF6EDA2}" type="pres">
      <dgm:prSet presAssocID="{5A9C08E8-D3FE-441F-94A4-71A0124504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51A8BE8-85D5-46F3-B8C2-B87D09BEBDC5}" type="pres">
      <dgm:prSet presAssocID="{0670A046-3C58-4E56-8A38-04F23FD082A5}" presName="sibTrans" presStyleCnt="0"/>
      <dgm:spPr/>
    </dgm:pt>
    <dgm:pt modelId="{38410C0B-6EEF-4997-BF47-40214FF9E63A}" type="pres">
      <dgm:prSet presAssocID="{C204F650-33F1-4CB3-97F0-D64689B19F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E7C54F9F-EB85-4B20-AE54-4A60766D33DF}" type="presOf" srcId="{5A9C08E8-D3FE-441F-94A4-71A01245047F}" destId="{D44432D6-BFC1-4F30-A537-EBD62AF6EDA2}" srcOrd="0" destOrd="0" presId="urn:microsoft.com/office/officeart/2005/8/layout/hProcess9"/>
    <dgm:cxn modelId="{47E25F86-37C9-4026-8A88-861C05B918B5}" type="presOf" srcId="{C204F650-33F1-4CB3-97F0-D64689B19F72}" destId="{38410C0B-6EEF-4997-BF47-40214FF9E63A}" srcOrd="0" destOrd="0" presId="urn:microsoft.com/office/officeart/2005/8/layout/hProcess9"/>
    <dgm:cxn modelId="{D661E7E1-B527-4643-A73F-808D579BAED4}" type="presOf" srcId="{88CCF1CF-9D04-438E-9396-D82E2E19A6AD}" destId="{B9C567B0-477A-4C46-AC73-11C1484FA5EA}" srcOrd="0" destOrd="0" presId="urn:microsoft.com/office/officeart/2005/8/layout/hProcess9"/>
    <dgm:cxn modelId="{CB86B3A2-87A0-45F1-BE99-2DE533632C74}" type="presOf" srcId="{1C835FD9-9C1B-4686-9D86-CA12C0EAEB51}" destId="{76F073C3-A149-43D0-817D-EF27A03F08DA}" srcOrd="0" destOrd="0" presId="urn:microsoft.com/office/officeart/2005/8/layout/hProcess9"/>
    <dgm:cxn modelId="{CF1EDC8A-01CE-4E8F-B56C-A5B1BDD99D77}" srcId="{88CCF1CF-9D04-438E-9396-D82E2E19A6AD}" destId="{5A9C08E8-D3FE-441F-94A4-71A01245047F}" srcOrd="1" destOrd="0" parTransId="{88C11209-D02C-4F0E-82F1-9FE33BF7020A}" sibTransId="{0670A046-3C58-4E56-8A38-04F23FD082A5}"/>
    <dgm:cxn modelId="{2E21FBA9-ACEB-46A6-B65D-C9EDCFA32E0C}" srcId="{88CCF1CF-9D04-438E-9396-D82E2E19A6AD}" destId="{C204F650-33F1-4CB3-97F0-D64689B19F72}" srcOrd="2" destOrd="0" parTransId="{EDECC4A7-0E3E-4BCD-9988-0AC8A5FBAD45}" sibTransId="{224C7B1F-896C-4087-8928-731B71B1F1D6}"/>
    <dgm:cxn modelId="{5DD3FE88-E03E-41B5-A0F7-AE6BE16AD860}" srcId="{88CCF1CF-9D04-438E-9396-D82E2E19A6AD}" destId="{1C835FD9-9C1B-4686-9D86-CA12C0EAEB51}" srcOrd="0" destOrd="0" parTransId="{1D3616F7-4D16-489A-A65B-631D5AA51A0E}" sibTransId="{6A231355-5ED6-4D24-A2DC-4696C082E8C8}"/>
    <dgm:cxn modelId="{FD814B0F-D3D8-4FA4-8227-10BC258A19D1}" type="presParOf" srcId="{B9C567B0-477A-4C46-AC73-11C1484FA5EA}" destId="{72C0CF1A-DA3B-49A8-B654-30B453933494}" srcOrd="0" destOrd="0" presId="urn:microsoft.com/office/officeart/2005/8/layout/hProcess9"/>
    <dgm:cxn modelId="{BC5A667E-ABDC-42C3-AFEA-34F6B1FE33B4}" type="presParOf" srcId="{B9C567B0-477A-4C46-AC73-11C1484FA5EA}" destId="{87CA0694-1F27-4459-AA25-43D3885C4493}" srcOrd="1" destOrd="0" presId="urn:microsoft.com/office/officeart/2005/8/layout/hProcess9"/>
    <dgm:cxn modelId="{4B339A04-9285-4EA0-B054-9EF6691E917F}" type="presParOf" srcId="{87CA0694-1F27-4459-AA25-43D3885C4493}" destId="{76F073C3-A149-43D0-817D-EF27A03F08DA}" srcOrd="0" destOrd="0" presId="urn:microsoft.com/office/officeart/2005/8/layout/hProcess9"/>
    <dgm:cxn modelId="{C352AEB5-3484-4818-AC99-A8301E81B829}" type="presParOf" srcId="{87CA0694-1F27-4459-AA25-43D3885C4493}" destId="{992D440F-3EF0-4CB9-AE74-8DF791FA860E}" srcOrd="1" destOrd="0" presId="urn:microsoft.com/office/officeart/2005/8/layout/hProcess9"/>
    <dgm:cxn modelId="{89C7468F-8763-4F54-A6B3-5EBF8FAC3DF8}" type="presParOf" srcId="{87CA0694-1F27-4459-AA25-43D3885C4493}" destId="{D44432D6-BFC1-4F30-A537-EBD62AF6EDA2}" srcOrd="2" destOrd="0" presId="urn:microsoft.com/office/officeart/2005/8/layout/hProcess9"/>
    <dgm:cxn modelId="{533770DD-E8D8-4CBF-B254-62E24B015AC3}" type="presParOf" srcId="{87CA0694-1F27-4459-AA25-43D3885C4493}" destId="{451A8BE8-85D5-46F3-B8C2-B87D09BEBDC5}" srcOrd="3" destOrd="0" presId="urn:microsoft.com/office/officeart/2005/8/layout/hProcess9"/>
    <dgm:cxn modelId="{D9C95F3B-6C6A-4D32-A0CA-C3FDE56E0E24}" type="presParOf" srcId="{87CA0694-1F27-4459-AA25-43D3885C4493}" destId="{38410C0B-6EEF-4997-BF47-40214FF9E6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5FE02-F4C5-4162-8964-131E6D3F73FF}" type="doc">
      <dgm:prSet loTypeId="urn:microsoft.com/office/officeart/2005/8/layout/matrix2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CA"/>
        </a:p>
      </dgm:t>
    </dgm:pt>
    <dgm:pt modelId="{E5FD5D35-23D7-4321-ADD4-97C5725E2849}">
      <dgm:prSet phldrT="[Texte]"/>
      <dgm:spPr>
        <a:xfrm>
          <a:off x="2727414" y="1712214"/>
          <a:ext cx="1280160" cy="1280160"/>
        </a:xfrm>
      </dgm:spPr>
      <dgm:t>
        <a:bodyPr/>
        <a:lstStyle/>
        <a:p>
          <a:pPr>
            <a:buNone/>
          </a:pPr>
          <a:r>
            <a:rPr lang="fr-CA" b="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Directorial</a:t>
          </a:r>
          <a:endParaRPr lang="fr-CA" b="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B00FD529-7320-4D6D-A401-26328E05B995}" type="parTrans" cxnId="{31102F39-74A6-45EE-8771-27BB2FA6501E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69E1D1-AB6D-4793-8981-24E7358C41CC}" type="sibTrans" cxnId="{31102F39-74A6-45EE-8771-27BB2FA6501E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E6FD5A8-82C6-4CAB-9411-B5E6DF138B79}">
      <dgm:prSet phldrT="[Texte]"/>
      <dgm:spPr>
        <a:xfrm>
          <a:off x="1223226" y="208026"/>
          <a:ext cx="1280160" cy="1280160"/>
        </a:xfrm>
      </dgm:spPr>
      <dgm:t>
        <a:bodyPr/>
        <a:lstStyle/>
        <a:p>
          <a:pPr>
            <a:buNone/>
          </a:pPr>
          <a:r>
            <a:rPr lang="fr-CA" b="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Pastoral</a:t>
          </a:r>
          <a:endParaRPr lang="fr-CA" b="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1F30FB6-A775-4776-B8F0-644293E42242}" type="sibTrans" cxnId="{53CFC608-22CC-4AD3-AD7D-82E20566D6D1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FC4026-87A9-465A-8C0D-BB67A26D04C3}" type="parTrans" cxnId="{53CFC608-22CC-4AD3-AD7D-82E20566D6D1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2C5157-8A35-4695-BA52-55F686E7C9D4}">
      <dgm:prSet phldrT="[Texte]"/>
      <dgm:spPr>
        <a:xfrm>
          <a:off x="2727414" y="208026"/>
          <a:ext cx="1280160" cy="1280160"/>
        </a:xfrm>
      </dgm:spPr>
      <dgm:t>
        <a:bodyPr/>
        <a:lstStyle/>
        <a:p>
          <a:pPr>
            <a:buNone/>
          </a:pPr>
          <a:r>
            <a:rPr lang="fr-CA" b="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Contractuel</a:t>
          </a:r>
          <a:endParaRPr lang="fr-CA" b="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085A06F7-55BC-432B-928F-E724B725AB76}" type="sibTrans" cxnId="{846F9D54-0094-4365-B951-61AAD2292971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4147C6-F8A8-4CB0-BA2A-B2CC6620CB34}" type="parTrans" cxnId="{846F9D54-0094-4365-B951-61AAD2292971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C0199F-7516-4A12-9C01-ECAAD9FC25A5}">
      <dgm:prSet phldrT="[Texte]"/>
      <dgm:spPr>
        <a:xfrm>
          <a:off x="1223226" y="1712214"/>
          <a:ext cx="1280160" cy="1280160"/>
        </a:xfrm>
      </dgm:spPr>
      <dgm:t>
        <a:bodyPr/>
        <a:lstStyle/>
        <a:p>
          <a:pPr>
            <a:buNone/>
          </a:pPr>
          <a:r>
            <a:rPr lang="fr-CA" b="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Laisser-faire</a:t>
          </a:r>
          <a:endParaRPr lang="fr-CA" b="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05E6399-D343-42FF-AEB8-A53FCA992A84}" type="sibTrans" cxnId="{F70CCEB4-8E72-4A1E-A42D-D93939EC6EAA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E414D55-B404-4D24-B86D-F3194785DB93}" type="parTrans" cxnId="{F70CCEB4-8E72-4A1E-A42D-D93939EC6EAA}">
      <dgm:prSet/>
      <dgm:spPr/>
      <dgm:t>
        <a:bodyPr/>
        <a:lstStyle/>
        <a:p>
          <a:endParaRPr lang="fr-CA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EDC3A8-6737-4961-AFC4-16B7297197CC}" type="pres">
      <dgm:prSet presAssocID="{23A5FE02-F4C5-4162-8964-131E6D3F73F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35DCD21-1F18-4918-9F63-6A71D618E00B}" type="pres">
      <dgm:prSet presAssocID="{23A5FE02-F4C5-4162-8964-131E6D3F73FF}" presName="axisShape" presStyleLbl="bgShp" presStyleIdx="0" presStyleCnt="1"/>
      <dgm:spPr>
        <a:xfrm>
          <a:off x="10152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</dgm:spPr>
      <dgm:t>
        <a:bodyPr/>
        <a:lstStyle/>
        <a:p>
          <a:endParaRPr lang="fr-CA"/>
        </a:p>
      </dgm:t>
    </dgm:pt>
    <dgm:pt modelId="{E95A87E7-2A64-4CF3-80F7-75E09FAFCD28}" type="pres">
      <dgm:prSet presAssocID="{23A5FE02-F4C5-4162-8964-131E6D3F73FF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08632F32-FF8F-4077-AAB0-5173F4570D5E}" type="pres">
      <dgm:prSet presAssocID="{23A5FE02-F4C5-4162-8964-131E6D3F73FF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5322D009-5220-47EF-BCFC-6EF0BB7FD061}" type="pres">
      <dgm:prSet presAssocID="{23A5FE02-F4C5-4162-8964-131E6D3F73FF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  <dgm:pt modelId="{FE2AD603-B167-45CF-AB65-1CDC4FB0774A}" type="pres">
      <dgm:prSet presAssocID="{23A5FE02-F4C5-4162-8964-131E6D3F73FF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CA"/>
        </a:p>
      </dgm:t>
    </dgm:pt>
  </dgm:ptLst>
  <dgm:cxnLst>
    <dgm:cxn modelId="{13A14BE9-55FB-4135-ACD5-FE807EA5BF94}" type="presOf" srcId="{D02C5157-8A35-4695-BA52-55F686E7C9D4}" destId="{08632F32-FF8F-4077-AAB0-5173F4570D5E}" srcOrd="0" destOrd="0" presId="urn:microsoft.com/office/officeart/2005/8/layout/matrix2"/>
    <dgm:cxn modelId="{1EBAB086-D90F-46A7-9892-3947F24B99E2}" type="presOf" srcId="{9E6FD5A8-82C6-4CAB-9411-B5E6DF138B79}" destId="{E95A87E7-2A64-4CF3-80F7-75E09FAFCD28}" srcOrd="0" destOrd="0" presId="urn:microsoft.com/office/officeart/2005/8/layout/matrix2"/>
    <dgm:cxn modelId="{F70CCEB4-8E72-4A1E-A42D-D93939EC6EAA}" srcId="{23A5FE02-F4C5-4162-8964-131E6D3F73FF}" destId="{A5C0199F-7516-4A12-9C01-ECAAD9FC25A5}" srcOrd="2" destOrd="0" parTransId="{FE414D55-B404-4D24-B86D-F3194785DB93}" sibTransId="{805E6399-D343-42FF-AEB8-A53FCA992A84}"/>
    <dgm:cxn modelId="{31102F39-74A6-45EE-8771-27BB2FA6501E}" srcId="{23A5FE02-F4C5-4162-8964-131E6D3F73FF}" destId="{E5FD5D35-23D7-4321-ADD4-97C5725E2849}" srcOrd="3" destOrd="0" parTransId="{B00FD529-7320-4D6D-A401-26328E05B995}" sibTransId="{0A69E1D1-AB6D-4793-8981-24E7358C41CC}"/>
    <dgm:cxn modelId="{846F9D54-0094-4365-B951-61AAD2292971}" srcId="{23A5FE02-F4C5-4162-8964-131E6D3F73FF}" destId="{D02C5157-8A35-4695-BA52-55F686E7C9D4}" srcOrd="1" destOrd="0" parTransId="{254147C6-F8A8-4CB0-BA2A-B2CC6620CB34}" sibTransId="{085A06F7-55BC-432B-928F-E724B725AB76}"/>
    <dgm:cxn modelId="{2947D89E-9E35-4868-BCEC-76F10D544A18}" type="presOf" srcId="{A5C0199F-7516-4A12-9C01-ECAAD9FC25A5}" destId="{5322D009-5220-47EF-BCFC-6EF0BB7FD061}" srcOrd="0" destOrd="0" presId="urn:microsoft.com/office/officeart/2005/8/layout/matrix2"/>
    <dgm:cxn modelId="{05C6BDD0-230F-4D36-8A20-A3ECE704B5A0}" type="presOf" srcId="{23A5FE02-F4C5-4162-8964-131E6D3F73FF}" destId="{21EDC3A8-6737-4961-AFC4-16B7297197CC}" srcOrd="0" destOrd="0" presId="urn:microsoft.com/office/officeart/2005/8/layout/matrix2"/>
    <dgm:cxn modelId="{53CFC608-22CC-4AD3-AD7D-82E20566D6D1}" srcId="{23A5FE02-F4C5-4162-8964-131E6D3F73FF}" destId="{9E6FD5A8-82C6-4CAB-9411-B5E6DF138B79}" srcOrd="0" destOrd="0" parTransId="{6FFC4026-87A9-465A-8C0D-BB67A26D04C3}" sibTransId="{41F30FB6-A775-4776-B8F0-644293E42242}"/>
    <dgm:cxn modelId="{BAC0149F-D296-4A09-98FF-DE3D7B1A5AB9}" type="presOf" srcId="{E5FD5D35-23D7-4321-ADD4-97C5725E2849}" destId="{FE2AD603-B167-45CF-AB65-1CDC4FB0774A}" srcOrd="0" destOrd="0" presId="urn:microsoft.com/office/officeart/2005/8/layout/matrix2"/>
    <dgm:cxn modelId="{0161ABA2-EB5D-4FB7-9324-0EC0780AB840}" type="presParOf" srcId="{21EDC3A8-6737-4961-AFC4-16B7297197CC}" destId="{935DCD21-1F18-4918-9F63-6A71D618E00B}" srcOrd="0" destOrd="0" presId="urn:microsoft.com/office/officeart/2005/8/layout/matrix2"/>
    <dgm:cxn modelId="{F8264B3D-294A-48D6-B3C8-8CA65F94953E}" type="presParOf" srcId="{21EDC3A8-6737-4961-AFC4-16B7297197CC}" destId="{E95A87E7-2A64-4CF3-80F7-75E09FAFCD28}" srcOrd="1" destOrd="0" presId="urn:microsoft.com/office/officeart/2005/8/layout/matrix2"/>
    <dgm:cxn modelId="{F5F85E1C-E429-4918-BA1E-EB8ECC6DE422}" type="presParOf" srcId="{21EDC3A8-6737-4961-AFC4-16B7297197CC}" destId="{08632F32-FF8F-4077-AAB0-5173F4570D5E}" srcOrd="2" destOrd="0" presId="urn:microsoft.com/office/officeart/2005/8/layout/matrix2"/>
    <dgm:cxn modelId="{E36E0898-194A-420A-BE35-8F9A131CDDBA}" type="presParOf" srcId="{21EDC3A8-6737-4961-AFC4-16B7297197CC}" destId="{5322D009-5220-47EF-BCFC-6EF0BB7FD061}" srcOrd="3" destOrd="0" presId="urn:microsoft.com/office/officeart/2005/8/layout/matrix2"/>
    <dgm:cxn modelId="{A9F4381C-63C9-411C-ABC1-F54A6F7EAFF1}" type="presParOf" srcId="{21EDC3A8-6737-4961-AFC4-16B7297197CC}" destId="{FE2AD603-B167-45CF-AB65-1CDC4FB0774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BAF8C-049D-407B-B9B6-8E6EA0A0155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FF7B89A-3390-4C3B-8CFF-5E655FF8072C}">
      <dgm:prSet phldrT="[Texte]"/>
      <dgm:spPr/>
      <dgm:t>
        <a:bodyPr/>
        <a:lstStyle/>
        <a:p>
          <a:r>
            <a:rPr lang="fr-CA" dirty="0" smtClean="0"/>
            <a:t>Formation « à » la recherche « par » la recherche</a:t>
          </a:r>
          <a:endParaRPr lang="fr-CA" dirty="0"/>
        </a:p>
      </dgm:t>
    </dgm:pt>
    <dgm:pt modelId="{88D45054-2612-49A2-A00D-6311BD435A8F}" type="parTrans" cxnId="{3A3D21F8-E003-46B0-8CF7-11D9ED7BFD03}">
      <dgm:prSet/>
      <dgm:spPr/>
      <dgm:t>
        <a:bodyPr/>
        <a:lstStyle/>
        <a:p>
          <a:endParaRPr lang="fr-CA"/>
        </a:p>
      </dgm:t>
    </dgm:pt>
    <dgm:pt modelId="{F18064FA-FBB5-4217-81D2-378DC81DAEA4}" type="sibTrans" cxnId="{3A3D21F8-E003-46B0-8CF7-11D9ED7BFD03}">
      <dgm:prSet/>
      <dgm:spPr/>
      <dgm:t>
        <a:bodyPr/>
        <a:lstStyle/>
        <a:p>
          <a:endParaRPr lang="fr-CA"/>
        </a:p>
      </dgm:t>
    </dgm:pt>
    <dgm:pt modelId="{B1FAEEC5-49B7-487A-AFD0-2BCB8ADB0BC0}">
      <dgm:prSet phldrT="[Texte]"/>
      <dgm:spPr/>
      <dgm:t>
        <a:bodyPr/>
        <a:lstStyle/>
        <a:p>
          <a:r>
            <a:rPr lang="fr-CA" dirty="0" smtClean="0"/>
            <a:t>Incluant une visée d’émancipation et d’enculturation</a:t>
          </a:r>
          <a:endParaRPr lang="fr-CA" dirty="0"/>
        </a:p>
      </dgm:t>
    </dgm:pt>
    <dgm:pt modelId="{956C4852-5F40-49A3-9493-679931EEBC66}" type="parTrans" cxnId="{718FD7C0-4EFB-4123-BC94-E792C5872626}">
      <dgm:prSet/>
      <dgm:spPr/>
      <dgm:t>
        <a:bodyPr/>
        <a:lstStyle/>
        <a:p>
          <a:endParaRPr lang="fr-CA"/>
        </a:p>
      </dgm:t>
    </dgm:pt>
    <dgm:pt modelId="{C6281A78-E94A-4B72-B0DC-6E552EEDD008}" type="sibTrans" cxnId="{718FD7C0-4EFB-4123-BC94-E792C5872626}">
      <dgm:prSet/>
      <dgm:spPr/>
      <dgm:t>
        <a:bodyPr/>
        <a:lstStyle/>
        <a:p>
          <a:endParaRPr lang="fr-CA"/>
        </a:p>
      </dgm:t>
    </dgm:pt>
    <dgm:pt modelId="{41F06670-2B4C-4290-BE5D-7C72621CFA1C}">
      <dgm:prSet phldrT="[Texte]"/>
      <dgm:spPr/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Contribution originale à l’avancement d’un domaine ciblé</a:t>
          </a:r>
          <a:endParaRPr lang="fr-CA" dirty="0">
            <a:solidFill>
              <a:schemeClr val="tx1"/>
            </a:solidFill>
          </a:endParaRPr>
        </a:p>
      </dgm:t>
    </dgm:pt>
    <dgm:pt modelId="{08187C57-9277-4B16-84C4-C8B8A0B421D9}" type="parTrans" cxnId="{85EDD6D7-0702-4485-A379-9C814DF2A3E9}">
      <dgm:prSet/>
      <dgm:spPr/>
      <dgm:t>
        <a:bodyPr/>
        <a:lstStyle/>
        <a:p>
          <a:endParaRPr lang="fr-CA"/>
        </a:p>
      </dgm:t>
    </dgm:pt>
    <dgm:pt modelId="{0F2640CF-5CB3-4310-B209-8AA9BB522836}" type="sibTrans" cxnId="{85EDD6D7-0702-4485-A379-9C814DF2A3E9}">
      <dgm:prSet/>
      <dgm:spPr/>
      <dgm:t>
        <a:bodyPr/>
        <a:lstStyle/>
        <a:p>
          <a:endParaRPr lang="fr-CA"/>
        </a:p>
      </dgm:t>
    </dgm:pt>
    <dgm:pt modelId="{960660A3-7BAB-4B83-AC82-F31FEE9B3123}">
      <dgm:prSet phldrT="[Texte]"/>
      <dgm:spPr/>
      <dgm:t>
        <a:bodyPr/>
        <a:lstStyle/>
        <a:p>
          <a:r>
            <a:rPr lang="fr-CA" dirty="0" smtClean="0"/>
            <a:t>Avec l’accompagnement d’experts</a:t>
          </a:r>
          <a:endParaRPr lang="fr-CA" dirty="0"/>
        </a:p>
      </dgm:t>
    </dgm:pt>
    <dgm:pt modelId="{0653DB38-D788-4F28-8135-CAF360A538CB}" type="parTrans" cxnId="{F6FEBE46-C1C0-4EB8-A35C-AB778B555D87}">
      <dgm:prSet/>
      <dgm:spPr/>
      <dgm:t>
        <a:bodyPr/>
        <a:lstStyle/>
        <a:p>
          <a:endParaRPr lang="fr-CA"/>
        </a:p>
      </dgm:t>
    </dgm:pt>
    <dgm:pt modelId="{C828E3D7-2EBA-447F-8F26-EA4F80813095}" type="sibTrans" cxnId="{F6FEBE46-C1C0-4EB8-A35C-AB778B555D87}">
      <dgm:prSet/>
      <dgm:spPr/>
      <dgm:t>
        <a:bodyPr/>
        <a:lstStyle/>
        <a:p>
          <a:endParaRPr lang="fr-CA"/>
        </a:p>
      </dgm:t>
    </dgm:pt>
    <dgm:pt modelId="{614DD3FD-3C02-4130-895C-E99B65F433D9}" type="pres">
      <dgm:prSet presAssocID="{107BAF8C-049D-407B-B9B6-8E6EA0A0155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88E90F21-9A57-487F-9DDA-19A5A7A38373}" type="pres">
      <dgm:prSet presAssocID="{3FF7B89A-3390-4C3B-8CFF-5E655FF8072C}" presName="chaos" presStyleCnt="0"/>
      <dgm:spPr/>
    </dgm:pt>
    <dgm:pt modelId="{AB4DF820-87BC-4E4B-895C-BE5FD7E659C3}" type="pres">
      <dgm:prSet presAssocID="{3FF7B89A-3390-4C3B-8CFF-5E655FF8072C}" presName="parTx1" presStyleLbl="revTx" presStyleIdx="0" presStyleCnt="3"/>
      <dgm:spPr/>
      <dgm:t>
        <a:bodyPr/>
        <a:lstStyle/>
        <a:p>
          <a:endParaRPr lang="fr-CA"/>
        </a:p>
      </dgm:t>
    </dgm:pt>
    <dgm:pt modelId="{89D30DC7-FDCC-4AB3-A587-1CB2D53EEF86}" type="pres">
      <dgm:prSet presAssocID="{3FF7B89A-3390-4C3B-8CFF-5E655FF8072C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BF3535-4A63-401E-AD2D-C4CFF0004C60}" type="pres">
      <dgm:prSet presAssocID="{3FF7B89A-3390-4C3B-8CFF-5E655FF8072C}" presName="c1" presStyleLbl="node1" presStyleIdx="0" presStyleCnt="19"/>
      <dgm:spPr/>
    </dgm:pt>
    <dgm:pt modelId="{FC820294-88FF-4CC3-898D-1861BAB7CCC8}" type="pres">
      <dgm:prSet presAssocID="{3FF7B89A-3390-4C3B-8CFF-5E655FF8072C}" presName="c2" presStyleLbl="node1" presStyleIdx="1" presStyleCnt="19"/>
      <dgm:spPr/>
    </dgm:pt>
    <dgm:pt modelId="{07DC4060-C1F0-4AA4-B4DF-4D6261355620}" type="pres">
      <dgm:prSet presAssocID="{3FF7B89A-3390-4C3B-8CFF-5E655FF8072C}" presName="c3" presStyleLbl="node1" presStyleIdx="2" presStyleCnt="19"/>
      <dgm:spPr/>
    </dgm:pt>
    <dgm:pt modelId="{F6536838-5352-46F4-B3A5-59C310773394}" type="pres">
      <dgm:prSet presAssocID="{3FF7B89A-3390-4C3B-8CFF-5E655FF8072C}" presName="c4" presStyleLbl="node1" presStyleIdx="3" presStyleCnt="19"/>
      <dgm:spPr/>
    </dgm:pt>
    <dgm:pt modelId="{D8091820-8A74-4E6D-90CB-50D42FA55E54}" type="pres">
      <dgm:prSet presAssocID="{3FF7B89A-3390-4C3B-8CFF-5E655FF8072C}" presName="c5" presStyleLbl="node1" presStyleIdx="4" presStyleCnt="19"/>
      <dgm:spPr/>
    </dgm:pt>
    <dgm:pt modelId="{CF25FDCB-B435-4A37-A5A2-625A208FE4D2}" type="pres">
      <dgm:prSet presAssocID="{3FF7B89A-3390-4C3B-8CFF-5E655FF8072C}" presName="c6" presStyleLbl="node1" presStyleIdx="5" presStyleCnt="19"/>
      <dgm:spPr/>
    </dgm:pt>
    <dgm:pt modelId="{9EA9E005-CE19-43AA-9566-AF1EA7CF074D}" type="pres">
      <dgm:prSet presAssocID="{3FF7B89A-3390-4C3B-8CFF-5E655FF8072C}" presName="c7" presStyleLbl="node1" presStyleIdx="6" presStyleCnt="19"/>
      <dgm:spPr/>
    </dgm:pt>
    <dgm:pt modelId="{48F95C1B-CD14-494B-AD8D-E5E4A7070ACE}" type="pres">
      <dgm:prSet presAssocID="{3FF7B89A-3390-4C3B-8CFF-5E655FF8072C}" presName="c8" presStyleLbl="node1" presStyleIdx="7" presStyleCnt="19"/>
      <dgm:spPr/>
    </dgm:pt>
    <dgm:pt modelId="{E37F2946-D52C-4F17-872C-C8FF5EB6F440}" type="pres">
      <dgm:prSet presAssocID="{3FF7B89A-3390-4C3B-8CFF-5E655FF8072C}" presName="c9" presStyleLbl="node1" presStyleIdx="8" presStyleCnt="19"/>
      <dgm:spPr/>
    </dgm:pt>
    <dgm:pt modelId="{94674CF2-62E6-4592-8140-930ABD4EDD6A}" type="pres">
      <dgm:prSet presAssocID="{3FF7B89A-3390-4C3B-8CFF-5E655FF8072C}" presName="c10" presStyleLbl="node1" presStyleIdx="9" presStyleCnt="19"/>
      <dgm:spPr/>
    </dgm:pt>
    <dgm:pt modelId="{5284F3AF-C460-404F-AB49-AEF644C369FC}" type="pres">
      <dgm:prSet presAssocID="{3FF7B89A-3390-4C3B-8CFF-5E655FF8072C}" presName="c11" presStyleLbl="node1" presStyleIdx="10" presStyleCnt="19"/>
      <dgm:spPr/>
    </dgm:pt>
    <dgm:pt modelId="{13B9D20E-CF4B-4169-B50B-E52C5E43B17C}" type="pres">
      <dgm:prSet presAssocID="{3FF7B89A-3390-4C3B-8CFF-5E655FF8072C}" presName="c12" presStyleLbl="node1" presStyleIdx="11" presStyleCnt="19"/>
      <dgm:spPr/>
    </dgm:pt>
    <dgm:pt modelId="{29549862-6F43-4FC3-9F36-83BC56A1C9C9}" type="pres">
      <dgm:prSet presAssocID="{3FF7B89A-3390-4C3B-8CFF-5E655FF8072C}" presName="c13" presStyleLbl="node1" presStyleIdx="12" presStyleCnt="19"/>
      <dgm:spPr/>
    </dgm:pt>
    <dgm:pt modelId="{234EFBFD-A860-4EDA-BD61-6C84A614EADA}" type="pres">
      <dgm:prSet presAssocID="{3FF7B89A-3390-4C3B-8CFF-5E655FF8072C}" presName="c14" presStyleLbl="node1" presStyleIdx="13" presStyleCnt="19"/>
      <dgm:spPr/>
    </dgm:pt>
    <dgm:pt modelId="{2F8E5F2E-C661-48EF-A3E2-C31F5C0147DB}" type="pres">
      <dgm:prSet presAssocID="{3FF7B89A-3390-4C3B-8CFF-5E655FF8072C}" presName="c15" presStyleLbl="node1" presStyleIdx="14" presStyleCnt="19"/>
      <dgm:spPr/>
    </dgm:pt>
    <dgm:pt modelId="{45CD8BAE-EE02-4D12-9E1C-66A1592DB87C}" type="pres">
      <dgm:prSet presAssocID="{3FF7B89A-3390-4C3B-8CFF-5E655FF8072C}" presName="c16" presStyleLbl="node1" presStyleIdx="15" presStyleCnt="19"/>
      <dgm:spPr/>
    </dgm:pt>
    <dgm:pt modelId="{BCC3B20B-D137-48C4-B971-F7981CEA7AFF}" type="pres">
      <dgm:prSet presAssocID="{3FF7B89A-3390-4C3B-8CFF-5E655FF8072C}" presName="c17" presStyleLbl="node1" presStyleIdx="16" presStyleCnt="19"/>
      <dgm:spPr/>
    </dgm:pt>
    <dgm:pt modelId="{9A1FC0B6-EA81-4C16-9864-7618F23BD660}" type="pres">
      <dgm:prSet presAssocID="{3FF7B89A-3390-4C3B-8CFF-5E655FF8072C}" presName="c18" presStyleLbl="node1" presStyleIdx="17" presStyleCnt="19"/>
      <dgm:spPr/>
    </dgm:pt>
    <dgm:pt modelId="{1BEC72FA-B7A4-400D-9B5A-5699FDA7B6C9}" type="pres">
      <dgm:prSet presAssocID="{F18064FA-FBB5-4217-81D2-378DC81DAEA4}" presName="chevronComposite1" presStyleCnt="0"/>
      <dgm:spPr/>
    </dgm:pt>
    <dgm:pt modelId="{AA12753C-69ED-4F76-91C1-E9A4BB8440E4}" type="pres">
      <dgm:prSet presAssocID="{F18064FA-FBB5-4217-81D2-378DC81DAEA4}" presName="chevron1" presStyleLbl="sibTrans2D1" presStyleIdx="0" presStyleCnt="2"/>
      <dgm:spPr/>
    </dgm:pt>
    <dgm:pt modelId="{13C0F613-EF9B-436E-AD74-F436C74B8F5C}" type="pres">
      <dgm:prSet presAssocID="{F18064FA-FBB5-4217-81D2-378DC81DAEA4}" presName="spChevron1" presStyleCnt="0"/>
      <dgm:spPr/>
    </dgm:pt>
    <dgm:pt modelId="{4A898BA7-568C-4160-86D6-43F72FF99961}" type="pres">
      <dgm:prSet presAssocID="{F18064FA-FBB5-4217-81D2-378DC81DAEA4}" presName="overlap" presStyleCnt="0"/>
      <dgm:spPr/>
    </dgm:pt>
    <dgm:pt modelId="{A1EEA6EB-40FF-4324-9965-F8E48F8379B2}" type="pres">
      <dgm:prSet presAssocID="{F18064FA-FBB5-4217-81D2-378DC81DAEA4}" presName="chevronComposite2" presStyleCnt="0"/>
      <dgm:spPr/>
    </dgm:pt>
    <dgm:pt modelId="{4BA8A4A2-C6D7-489C-AAE3-25A6FD9CD117}" type="pres">
      <dgm:prSet presAssocID="{F18064FA-FBB5-4217-81D2-378DC81DAEA4}" presName="chevron2" presStyleLbl="sibTrans2D1" presStyleIdx="1" presStyleCnt="2"/>
      <dgm:spPr/>
    </dgm:pt>
    <dgm:pt modelId="{060ABEFD-121A-4A46-BF5A-79A947B95CBD}" type="pres">
      <dgm:prSet presAssocID="{F18064FA-FBB5-4217-81D2-378DC81DAEA4}" presName="spChevron2" presStyleCnt="0"/>
      <dgm:spPr/>
    </dgm:pt>
    <dgm:pt modelId="{CD817B94-EAF1-4F73-BE93-753B863C2DE6}" type="pres">
      <dgm:prSet presAssocID="{41F06670-2B4C-4290-BE5D-7C72621CFA1C}" presName="last" presStyleCnt="0"/>
      <dgm:spPr/>
    </dgm:pt>
    <dgm:pt modelId="{6D9C8AA6-7724-4EE6-860B-4468F8ABED5B}" type="pres">
      <dgm:prSet presAssocID="{41F06670-2B4C-4290-BE5D-7C72621CFA1C}" presName="circleTx" presStyleLbl="node1" presStyleIdx="18" presStyleCnt="19"/>
      <dgm:spPr/>
      <dgm:t>
        <a:bodyPr/>
        <a:lstStyle/>
        <a:p>
          <a:endParaRPr lang="fr-CA"/>
        </a:p>
      </dgm:t>
    </dgm:pt>
    <dgm:pt modelId="{53A5A01A-97C7-41D9-808D-9E16E5CA137B}" type="pres">
      <dgm:prSet presAssocID="{41F06670-2B4C-4290-BE5D-7C72621CFA1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8C7F667-2CC4-4698-8295-DA4F4812596E}" type="pres">
      <dgm:prSet presAssocID="{41F06670-2B4C-4290-BE5D-7C72621CFA1C}" presName="spN" presStyleCnt="0"/>
      <dgm:spPr/>
    </dgm:pt>
  </dgm:ptLst>
  <dgm:cxnLst>
    <dgm:cxn modelId="{3A3D21F8-E003-46B0-8CF7-11D9ED7BFD03}" srcId="{107BAF8C-049D-407B-B9B6-8E6EA0A01553}" destId="{3FF7B89A-3390-4C3B-8CFF-5E655FF8072C}" srcOrd="0" destOrd="0" parTransId="{88D45054-2612-49A2-A00D-6311BD435A8F}" sibTransId="{F18064FA-FBB5-4217-81D2-378DC81DAEA4}"/>
    <dgm:cxn modelId="{635BF7F8-D776-4C93-AD68-43114B9A5A62}" type="presOf" srcId="{B1FAEEC5-49B7-487A-AFD0-2BCB8ADB0BC0}" destId="{89D30DC7-FDCC-4AB3-A587-1CB2D53EEF86}" srcOrd="0" destOrd="0" presId="urn:microsoft.com/office/officeart/2009/3/layout/RandomtoResultProcess"/>
    <dgm:cxn modelId="{89B284E9-0F0F-45AC-BFCD-4A096453EE48}" type="presOf" srcId="{107BAF8C-049D-407B-B9B6-8E6EA0A01553}" destId="{614DD3FD-3C02-4130-895C-E99B65F433D9}" srcOrd="0" destOrd="0" presId="urn:microsoft.com/office/officeart/2009/3/layout/RandomtoResultProcess"/>
    <dgm:cxn modelId="{85EDD6D7-0702-4485-A379-9C814DF2A3E9}" srcId="{107BAF8C-049D-407B-B9B6-8E6EA0A01553}" destId="{41F06670-2B4C-4290-BE5D-7C72621CFA1C}" srcOrd="1" destOrd="0" parTransId="{08187C57-9277-4B16-84C4-C8B8A0B421D9}" sibTransId="{0F2640CF-5CB3-4310-B209-8AA9BB522836}"/>
    <dgm:cxn modelId="{E3EBD099-00D0-4E10-A363-D0EE0BA36EEE}" type="presOf" srcId="{3FF7B89A-3390-4C3B-8CFF-5E655FF8072C}" destId="{AB4DF820-87BC-4E4B-895C-BE5FD7E659C3}" srcOrd="0" destOrd="0" presId="urn:microsoft.com/office/officeart/2009/3/layout/RandomtoResultProcess"/>
    <dgm:cxn modelId="{DC26A397-3644-437D-9B88-E3B27FDCFDE8}" type="presOf" srcId="{960660A3-7BAB-4B83-AC82-F31FEE9B3123}" destId="{53A5A01A-97C7-41D9-808D-9E16E5CA137B}" srcOrd="0" destOrd="0" presId="urn:microsoft.com/office/officeart/2009/3/layout/RandomtoResultProcess"/>
    <dgm:cxn modelId="{EF383969-0D2F-4DC6-B408-59B23982F841}" type="presOf" srcId="{41F06670-2B4C-4290-BE5D-7C72621CFA1C}" destId="{6D9C8AA6-7724-4EE6-860B-4468F8ABED5B}" srcOrd="0" destOrd="0" presId="urn:microsoft.com/office/officeart/2009/3/layout/RandomtoResultProcess"/>
    <dgm:cxn modelId="{F6FEBE46-C1C0-4EB8-A35C-AB778B555D87}" srcId="{41F06670-2B4C-4290-BE5D-7C72621CFA1C}" destId="{960660A3-7BAB-4B83-AC82-F31FEE9B3123}" srcOrd="0" destOrd="0" parTransId="{0653DB38-D788-4F28-8135-CAF360A538CB}" sibTransId="{C828E3D7-2EBA-447F-8F26-EA4F80813095}"/>
    <dgm:cxn modelId="{718FD7C0-4EFB-4123-BC94-E792C5872626}" srcId="{3FF7B89A-3390-4C3B-8CFF-5E655FF8072C}" destId="{B1FAEEC5-49B7-487A-AFD0-2BCB8ADB0BC0}" srcOrd="0" destOrd="0" parTransId="{956C4852-5F40-49A3-9493-679931EEBC66}" sibTransId="{C6281A78-E94A-4B72-B0DC-6E552EEDD008}"/>
    <dgm:cxn modelId="{283DA2AA-7F02-49A0-8C65-4343018AE034}" type="presParOf" srcId="{614DD3FD-3C02-4130-895C-E99B65F433D9}" destId="{88E90F21-9A57-487F-9DDA-19A5A7A38373}" srcOrd="0" destOrd="0" presId="urn:microsoft.com/office/officeart/2009/3/layout/RandomtoResultProcess"/>
    <dgm:cxn modelId="{65F015BB-D15F-4D4F-9318-371787A94310}" type="presParOf" srcId="{88E90F21-9A57-487F-9DDA-19A5A7A38373}" destId="{AB4DF820-87BC-4E4B-895C-BE5FD7E659C3}" srcOrd="0" destOrd="0" presId="urn:microsoft.com/office/officeart/2009/3/layout/RandomtoResultProcess"/>
    <dgm:cxn modelId="{33C4CE6C-9FEE-40B2-8F0F-7ED97121E1F4}" type="presParOf" srcId="{88E90F21-9A57-487F-9DDA-19A5A7A38373}" destId="{89D30DC7-FDCC-4AB3-A587-1CB2D53EEF86}" srcOrd="1" destOrd="0" presId="urn:microsoft.com/office/officeart/2009/3/layout/RandomtoResultProcess"/>
    <dgm:cxn modelId="{B2AFE8F6-F774-4CA9-8656-BB7ED3F3BB5F}" type="presParOf" srcId="{88E90F21-9A57-487F-9DDA-19A5A7A38373}" destId="{73BF3535-4A63-401E-AD2D-C4CFF0004C60}" srcOrd="2" destOrd="0" presId="urn:microsoft.com/office/officeart/2009/3/layout/RandomtoResultProcess"/>
    <dgm:cxn modelId="{3403EE90-5295-42C1-9818-ED4E2C5071B2}" type="presParOf" srcId="{88E90F21-9A57-487F-9DDA-19A5A7A38373}" destId="{FC820294-88FF-4CC3-898D-1861BAB7CCC8}" srcOrd="3" destOrd="0" presId="urn:microsoft.com/office/officeart/2009/3/layout/RandomtoResultProcess"/>
    <dgm:cxn modelId="{7A764EE1-3114-48EE-AAFE-A8C507C8FF28}" type="presParOf" srcId="{88E90F21-9A57-487F-9DDA-19A5A7A38373}" destId="{07DC4060-C1F0-4AA4-B4DF-4D6261355620}" srcOrd="4" destOrd="0" presId="urn:microsoft.com/office/officeart/2009/3/layout/RandomtoResultProcess"/>
    <dgm:cxn modelId="{C7C16C7C-E2CB-4F14-AE3E-38D1BADAA63B}" type="presParOf" srcId="{88E90F21-9A57-487F-9DDA-19A5A7A38373}" destId="{F6536838-5352-46F4-B3A5-59C310773394}" srcOrd="5" destOrd="0" presId="urn:microsoft.com/office/officeart/2009/3/layout/RandomtoResultProcess"/>
    <dgm:cxn modelId="{F4F5279D-23C5-45B1-BC4C-1DA0A0F12C81}" type="presParOf" srcId="{88E90F21-9A57-487F-9DDA-19A5A7A38373}" destId="{D8091820-8A74-4E6D-90CB-50D42FA55E54}" srcOrd="6" destOrd="0" presId="urn:microsoft.com/office/officeart/2009/3/layout/RandomtoResultProcess"/>
    <dgm:cxn modelId="{02331FE6-F1E3-49B0-AC5C-01EC4E4D54A9}" type="presParOf" srcId="{88E90F21-9A57-487F-9DDA-19A5A7A38373}" destId="{CF25FDCB-B435-4A37-A5A2-625A208FE4D2}" srcOrd="7" destOrd="0" presId="urn:microsoft.com/office/officeart/2009/3/layout/RandomtoResultProcess"/>
    <dgm:cxn modelId="{6F0AB6F8-1C18-4C56-8DE3-F67ED0FD0437}" type="presParOf" srcId="{88E90F21-9A57-487F-9DDA-19A5A7A38373}" destId="{9EA9E005-CE19-43AA-9566-AF1EA7CF074D}" srcOrd="8" destOrd="0" presId="urn:microsoft.com/office/officeart/2009/3/layout/RandomtoResultProcess"/>
    <dgm:cxn modelId="{CC68D93B-E51A-4128-B740-9FAB9C8FB366}" type="presParOf" srcId="{88E90F21-9A57-487F-9DDA-19A5A7A38373}" destId="{48F95C1B-CD14-494B-AD8D-E5E4A7070ACE}" srcOrd="9" destOrd="0" presId="urn:microsoft.com/office/officeart/2009/3/layout/RandomtoResultProcess"/>
    <dgm:cxn modelId="{B1C2573F-9010-4D89-92AE-6082DA04A3CA}" type="presParOf" srcId="{88E90F21-9A57-487F-9DDA-19A5A7A38373}" destId="{E37F2946-D52C-4F17-872C-C8FF5EB6F440}" srcOrd="10" destOrd="0" presId="urn:microsoft.com/office/officeart/2009/3/layout/RandomtoResultProcess"/>
    <dgm:cxn modelId="{9B655172-AF89-4601-A46E-8EBD09E38EE8}" type="presParOf" srcId="{88E90F21-9A57-487F-9DDA-19A5A7A38373}" destId="{94674CF2-62E6-4592-8140-930ABD4EDD6A}" srcOrd="11" destOrd="0" presId="urn:microsoft.com/office/officeart/2009/3/layout/RandomtoResultProcess"/>
    <dgm:cxn modelId="{C0E6A24D-987E-4297-95ED-148C54B3E4D3}" type="presParOf" srcId="{88E90F21-9A57-487F-9DDA-19A5A7A38373}" destId="{5284F3AF-C460-404F-AB49-AEF644C369FC}" srcOrd="12" destOrd="0" presId="urn:microsoft.com/office/officeart/2009/3/layout/RandomtoResultProcess"/>
    <dgm:cxn modelId="{DFB95421-C3DF-4396-BBA3-535C6FBEDA9F}" type="presParOf" srcId="{88E90F21-9A57-487F-9DDA-19A5A7A38373}" destId="{13B9D20E-CF4B-4169-B50B-E52C5E43B17C}" srcOrd="13" destOrd="0" presId="urn:microsoft.com/office/officeart/2009/3/layout/RandomtoResultProcess"/>
    <dgm:cxn modelId="{52DB4CA9-8352-467C-9BB0-05C6CB767888}" type="presParOf" srcId="{88E90F21-9A57-487F-9DDA-19A5A7A38373}" destId="{29549862-6F43-4FC3-9F36-83BC56A1C9C9}" srcOrd="14" destOrd="0" presId="urn:microsoft.com/office/officeart/2009/3/layout/RandomtoResultProcess"/>
    <dgm:cxn modelId="{7099457C-A5D5-4976-BA04-97414613518D}" type="presParOf" srcId="{88E90F21-9A57-487F-9DDA-19A5A7A38373}" destId="{234EFBFD-A860-4EDA-BD61-6C84A614EADA}" srcOrd="15" destOrd="0" presId="urn:microsoft.com/office/officeart/2009/3/layout/RandomtoResultProcess"/>
    <dgm:cxn modelId="{0E0DFE4F-AADC-4D70-9334-3DE95257A728}" type="presParOf" srcId="{88E90F21-9A57-487F-9DDA-19A5A7A38373}" destId="{2F8E5F2E-C661-48EF-A3E2-C31F5C0147DB}" srcOrd="16" destOrd="0" presId="urn:microsoft.com/office/officeart/2009/3/layout/RandomtoResultProcess"/>
    <dgm:cxn modelId="{3346CDE1-FA1D-4B1E-B28B-9F7DB7708C99}" type="presParOf" srcId="{88E90F21-9A57-487F-9DDA-19A5A7A38373}" destId="{45CD8BAE-EE02-4D12-9E1C-66A1592DB87C}" srcOrd="17" destOrd="0" presId="urn:microsoft.com/office/officeart/2009/3/layout/RandomtoResultProcess"/>
    <dgm:cxn modelId="{8A6E1CF2-F321-4397-B855-F7BC062B274B}" type="presParOf" srcId="{88E90F21-9A57-487F-9DDA-19A5A7A38373}" destId="{BCC3B20B-D137-48C4-B971-F7981CEA7AFF}" srcOrd="18" destOrd="0" presId="urn:microsoft.com/office/officeart/2009/3/layout/RandomtoResultProcess"/>
    <dgm:cxn modelId="{4A05EF3D-011D-4042-8AA8-548705D0E648}" type="presParOf" srcId="{88E90F21-9A57-487F-9DDA-19A5A7A38373}" destId="{9A1FC0B6-EA81-4C16-9864-7618F23BD660}" srcOrd="19" destOrd="0" presId="urn:microsoft.com/office/officeart/2009/3/layout/RandomtoResultProcess"/>
    <dgm:cxn modelId="{D59557B0-E5BA-45C4-878B-F47150E1E39C}" type="presParOf" srcId="{614DD3FD-3C02-4130-895C-E99B65F433D9}" destId="{1BEC72FA-B7A4-400D-9B5A-5699FDA7B6C9}" srcOrd="1" destOrd="0" presId="urn:microsoft.com/office/officeart/2009/3/layout/RandomtoResultProcess"/>
    <dgm:cxn modelId="{3905294F-FD44-46A8-BA25-E82BD9B92DEE}" type="presParOf" srcId="{1BEC72FA-B7A4-400D-9B5A-5699FDA7B6C9}" destId="{AA12753C-69ED-4F76-91C1-E9A4BB8440E4}" srcOrd="0" destOrd="0" presId="urn:microsoft.com/office/officeart/2009/3/layout/RandomtoResultProcess"/>
    <dgm:cxn modelId="{F144931C-6CE9-4622-B684-4676E71DA038}" type="presParOf" srcId="{1BEC72FA-B7A4-400D-9B5A-5699FDA7B6C9}" destId="{13C0F613-EF9B-436E-AD74-F436C74B8F5C}" srcOrd="1" destOrd="0" presId="urn:microsoft.com/office/officeart/2009/3/layout/RandomtoResultProcess"/>
    <dgm:cxn modelId="{0976C609-B104-4BDA-A824-6E18E7BC1755}" type="presParOf" srcId="{614DD3FD-3C02-4130-895C-E99B65F433D9}" destId="{4A898BA7-568C-4160-86D6-43F72FF99961}" srcOrd="2" destOrd="0" presId="urn:microsoft.com/office/officeart/2009/3/layout/RandomtoResultProcess"/>
    <dgm:cxn modelId="{7079E7FB-CDF6-4B9C-A563-6C49630321B8}" type="presParOf" srcId="{614DD3FD-3C02-4130-895C-E99B65F433D9}" destId="{A1EEA6EB-40FF-4324-9965-F8E48F8379B2}" srcOrd="3" destOrd="0" presId="urn:microsoft.com/office/officeart/2009/3/layout/RandomtoResultProcess"/>
    <dgm:cxn modelId="{CFEC5549-8746-42E0-B7A7-B4DF82213839}" type="presParOf" srcId="{A1EEA6EB-40FF-4324-9965-F8E48F8379B2}" destId="{4BA8A4A2-C6D7-489C-AAE3-25A6FD9CD117}" srcOrd="0" destOrd="0" presId="urn:microsoft.com/office/officeart/2009/3/layout/RandomtoResultProcess"/>
    <dgm:cxn modelId="{2A0F3050-DE0A-4600-B91C-B148D5578E6C}" type="presParOf" srcId="{A1EEA6EB-40FF-4324-9965-F8E48F8379B2}" destId="{060ABEFD-121A-4A46-BF5A-79A947B95CBD}" srcOrd="1" destOrd="0" presId="urn:microsoft.com/office/officeart/2009/3/layout/RandomtoResultProcess"/>
    <dgm:cxn modelId="{0F7DEE71-3ECE-4F94-82E5-24846D94889A}" type="presParOf" srcId="{614DD3FD-3C02-4130-895C-E99B65F433D9}" destId="{CD817B94-EAF1-4F73-BE93-753B863C2DE6}" srcOrd="4" destOrd="0" presId="urn:microsoft.com/office/officeart/2009/3/layout/RandomtoResultProcess"/>
    <dgm:cxn modelId="{39C09E16-F4BD-4AA1-9394-52497EE8404E}" type="presParOf" srcId="{CD817B94-EAF1-4F73-BE93-753B863C2DE6}" destId="{6D9C8AA6-7724-4EE6-860B-4468F8ABED5B}" srcOrd="0" destOrd="0" presId="urn:microsoft.com/office/officeart/2009/3/layout/RandomtoResultProcess"/>
    <dgm:cxn modelId="{3EFCB8F2-5144-413D-A382-44A8E4D1F241}" type="presParOf" srcId="{CD817B94-EAF1-4F73-BE93-753B863C2DE6}" destId="{53A5A01A-97C7-41D9-808D-9E16E5CA137B}" srcOrd="1" destOrd="0" presId="urn:microsoft.com/office/officeart/2009/3/layout/RandomtoResultProcess"/>
    <dgm:cxn modelId="{E8AFDA29-A9DB-472B-8AFC-AA8137BCD477}" type="presParOf" srcId="{CD817B94-EAF1-4F73-BE93-753B863C2DE6}" destId="{48C7F667-2CC4-4698-8295-DA4F4812596E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57EC4-5ABB-4553-95AE-7416FC5896A9}" type="doc">
      <dgm:prSet loTypeId="urn:microsoft.com/office/officeart/2005/8/layout/venn1" loCatId="relationship" qsTypeId="urn:microsoft.com/office/officeart/2005/8/quickstyle/simple2" qsCatId="simple" csTypeId="urn:microsoft.com/office/officeart/2005/8/colors/accent5_1" csCatId="accent5" phldr="1"/>
      <dgm:spPr/>
    </dgm:pt>
    <dgm:pt modelId="{E0367F16-D773-48D3-B2AF-0D899D46EB11}">
      <dgm:prSet phldrT="[Texte]"/>
      <dgm:spPr/>
      <dgm:t>
        <a:bodyPr/>
        <a:lstStyle/>
        <a:p>
          <a:r>
            <a:rPr lang="fr-CA" dirty="0" smtClean="0"/>
            <a:t>Institution</a:t>
          </a:r>
          <a:endParaRPr lang="fr-CA" dirty="0"/>
        </a:p>
      </dgm:t>
    </dgm:pt>
    <dgm:pt modelId="{A9384BC1-4A2D-4AE6-8CA1-EF8258FB6E35}" type="parTrans" cxnId="{8ABD237F-82B3-47F9-BEAC-446046388793}">
      <dgm:prSet/>
      <dgm:spPr/>
      <dgm:t>
        <a:bodyPr/>
        <a:lstStyle/>
        <a:p>
          <a:endParaRPr lang="fr-CA"/>
        </a:p>
      </dgm:t>
    </dgm:pt>
    <dgm:pt modelId="{0093C69F-D51C-4E93-A95F-4D6601804984}" type="sibTrans" cxnId="{8ABD237F-82B3-47F9-BEAC-446046388793}">
      <dgm:prSet/>
      <dgm:spPr/>
      <dgm:t>
        <a:bodyPr/>
        <a:lstStyle/>
        <a:p>
          <a:endParaRPr lang="fr-CA"/>
        </a:p>
      </dgm:t>
    </dgm:pt>
    <dgm:pt modelId="{E18128FF-7094-4445-A551-F52C2736933C}">
      <dgm:prSet phldrT="[Texte]"/>
      <dgm:spPr/>
      <dgm:t>
        <a:bodyPr/>
        <a:lstStyle/>
        <a:p>
          <a:r>
            <a:rPr lang="fr-CA" dirty="0" smtClean="0"/>
            <a:t>Doctorant</a:t>
          </a:r>
          <a:endParaRPr lang="fr-CA" dirty="0"/>
        </a:p>
      </dgm:t>
    </dgm:pt>
    <dgm:pt modelId="{21D9ABBD-1103-4635-840C-361BCA8D8897}" type="parTrans" cxnId="{DEE9F708-8134-433C-A392-FFD331943C18}">
      <dgm:prSet/>
      <dgm:spPr/>
      <dgm:t>
        <a:bodyPr/>
        <a:lstStyle/>
        <a:p>
          <a:endParaRPr lang="fr-CA"/>
        </a:p>
      </dgm:t>
    </dgm:pt>
    <dgm:pt modelId="{D47E7022-C0FE-499E-B7C1-21FFC92C3718}" type="sibTrans" cxnId="{DEE9F708-8134-433C-A392-FFD331943C18}">
      <dgm:prSet/>
      <dgm:spPr/>
      <dgm:t>
        <a:bodyPr/>
        <a:lstStyle/>
        <a:p>
          <a:endParaRPr lang="fr-CA"/>
        </a:p>
      </dgm:t>
    </dgm:pt>
    <dgm:pt modelId="{032433CC-3E99-47BF-A056-4EEEAF10B4C0}">
      <dgm:prSet phldrT="[Texte]"/>
      <dgm:spPr/>
      <dgm:t>
        <a:bodyPr/>
        <a:lstStyle/>
        <a:p>
          <a:r>
            <a:rPr lang="fr-CA" smtClean="0"/>
            <a:t>Directeur de recherche</a:t>
          </a:r>
          <a:endParaRPr lang="fr-CA" dirty="0"/>
        </a:p>
      </dgm:t>
    </dgm:pt>
    <dgm:pt modelId="{D51AE344-4FB9-4ECC-8F65-520DF66FB564}" type="parTrans" cxnId="{AC4F0149-9D2A-4DE4-B7F9-0387453DC95D}">
      <dgm:prSet/>
      <dgm:spPr/>
      <dgm:t>
        <a:bodyPr/>
        <a:lstStyle/>
        <a:p>
          <a:endParaRPr lang="fr-CA"/>
        </a:p>
      </dgm:t>
    </dgm:pt>
    <dgm:pt modelId="{AB045B67-9A98-4C84-9ADE-49AF360D854A}" type="sibTrans" cxnId="{AC4F0149-9D2A-4DE4-B7F9-0387453DC95D}">
      <dgm:prSet/>
      <dgm:spPr/>
      <dgm:t>
        <a:bodyPr/>
        <a:lstStyle/>
        <a:p>
          <a:endParaRPr lang="fr-CA"/>
        </a:p>
      </dgm:t>
    </dgm:pt>
    <dgm:pt modelId="{4A7D1EBA-557A-47CF-A05E-F9F428E4DA40}" type="pres">
      <dgm:prSet presAssocID="{6FC57EC4-5ABB-4553-95AE-7416FC5896A9}" presName="compositeShape" presStyleCnt="0">
        <dgm:presLayoutVars>
          <dgm:chMax val="7"/>
          <dgm:dir/>
          <dgm:resizeHandles val="exact"/>
        </dgm:presLayoutVars>
      </dgm:prSet>
      <dgm:spPr/>
    </dgm:pt>
    <dgm:pt modelId="{E1BF6284-CE6C-46CB-81B4-0A714C89BAA2}" type="pres">
      <dgm:prSet presAssocID="{E0367F16-D773-48D3-B2AF-0D899D46EB11}" presName="circ1" presStyleLbl="vennNode1" presStyleIdx="0" presStyleCnt="3"/>
      <dgm:spPr/>
      <dgm:t>
        <a:bodyPr/>
        <a:lstStyle/>
        <a:p>
          <a:endParaRPr lang="fr-CA"/>
        </a:p>
      </dgm:t>
    </dgm:pt>
    <dgm:pt modelId="{8556132E-0450-49DA-9969-FD3BA56281F4}" type="pres">
      <dgm:prSet presAssocID="{E0367F16-D773-48D3-B2AF-0D899D46EB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1B72309-1748-4170-8DD0-A369ADFC0833}" type="pres">
      <dgm:prSet presAssocID="{E18128FF-7094-4445-A551-F52C2736933C}" presName="circ2" presStyleLbl="vennNode1" presStyleIdx="1" presStyleCnt="3"/>
      <dgm:spPr/>
      <dgm:t>
        <a:bodyPr/>
        <a:lstStyle/>
        <a:p>
          <a:endParaRPr lang="fr-CA"/>
        </a:p>
      </dgm:t>
    </dgm:pt>
    <dgm:pt modelId="{ED02D9D2-C44A-4243-9676-6A71C59EB311}" type="pres">
      <dgm:prSet presAssocID="{E18128FF-7094-4445-A551-F52C273693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9BF173C-E814-403B-A69F-2B7EC13538D2}" type="pres">
      <dgm:prSet presAssocID="{032433CC-3E99-47BF-A056-4EEEAF10B4C0}" presName="circ3" presStyleLbl="vennNode1" presStyleIdx="2" presStyleCnt="3"/>
      <dgm:spPr/>
      <dgm:t>
        <a:bodyPr/>
        <a:lstStyle/>
        <a:p>
          <a:endParaRPr lang="fr-CA"/>
        </a:p>
      </dgm:t>
    </dgm:pt>
    <dgm:pt modelId="{12FF3E7C-7E59-4613-B901-18801FE587C9}" type="pres">
      <dgm:prSet presAssocID="{032433CC-3E99-47BF-A056-4EEEAF10B4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B12806F-BDF9-4680-81DA-690E204F4D8C}" type="presOf" srcId="{E0367F16-D773-48D3-B2AF-0D899D46EB11}" destId="{E1BF6284-CE6C-46CB-81B4-0A714C89BAA2}" srcOrd="0" destOrd="0" presId="urn:microsoft.com/office/officeart/2005/8/layout/venn1"/>
    <dgm:cxn modelId="{4C56AE0F-E7D6-4371-97C0-391C69BA5E2F}" type="presOf" srcId="{E18128FF-7094-4445-A551-F52C2736933C}" destId="{41B72309-1748-4170-8DD0-A369ADFC0833}" srcOrd="0" destOrd="0" presId="urn:microsoft.com/office/officeart/2005/8/layout/venn1"/>
    <dgm:cxn modelId="{AC4F0149-9D2A-4DE4-B7F9-0387453DC95D}" srcId="{6FC57EC4-5ABB-4553-95AE-7416FC5896A9}" destId="{032433CC-3E99-47BF-A056-4EEEAF10B4C0}" srcOrd="2" destOrd="0" parTransId="{D51AE344-4FB9-4ECC-8F65-520DF66FB564}" sibTransId="{AB045B67-9A98-4C84-9ADE-49AF360D854A}"/>
    <dgm:cxn modelId="{2623AA92-4AFD-40AB-B430-D703180291C2}" type="presOf" srcId="{E18128FF-7094-4445-A551-F52C2736933C}" destId="{ED02D9D2-C44A-4243-9676-6A71C59EB311}" srcOrd="1" destOrd="0" presId="urn:microsoft.com/office/officeart/2005/8/layout/venn1"/>
    <dgm:cxn modelId="{FE1EA014-9C2B-4D4B-B6C5-CF271B265261}" type="presOf" srcId="{032433CC-3E99-47BF-A056-4EEEAF10B4C0}" destId="{29BF173C-E814-403B-A69F-2B7EC13538D2}" srcOrd="0" destOrd="0" presId="urn:microsoft.com/office/officeart/2005/8/layout/venn1"/>
    <dgm:cxn modelId="{8ABD237F-82B3-47F9-BEAC-446046388793}" srcId="{6FC57EC4-5ABB-4553-95AE-7416FC5896A9}" destId="{E0367F16-D773-48D3-B2AF-0D899D46EB11}" srcOrd="0" destOrd="0" parTransId="{A9384BC1-4A2D-4AE6-8CA1-EF8258FB6E35}" sibTransId="{0093C69F-D51C-4E93-A95F-4D6601804984}"/>
    <dgm:cxn modelId="{11836838-054D-4CFC-AB4A-A43586106941}" type="presOf" srcId="{E0367F16-D773-48D3-B2AF-0D899D46EB11}" destId="{8556132E-0450-49DA-9969-FD3BA56281F4}" srcOrd="1" destOrd="0" presId="urn:microsoft.com/office/officeart/2005/8/layout/venn1"/>
    <dgm:cxn modelId="{DEE9F708-8134-433C-A392-FFD331943C18}" srcId="{6FC57EC4-5ABB-4553-95AE-7416FC5896A9}" destId="{E18128FF-7094-4445-A551-F52C2736933C}" srcOrd="1" destOrd="0" parTransId="{21D9ABBD-1103-4635-840C-361BCA8D8897}" sibTransId="{D47E7022-C0FE-499E-B7C1-21FFC92C3718}"/>
    <dgm:cxn modelId="{6E9C0851-2E77-4978-B9E1-ADD7A980E119}" type="presOf" srcId="{6FC57EC4-5ABB-4553-95AE-7416FC5896A9}" destId="{4A7D1EBA-557A-47CF-A05E-F9F428E4DA40}" srcOrd="0" destOrd="0" presId="urn:microsoft.com/office/officeart/2005/8/layout/venn1"/>
    <dgm:cxn modelId="{50A43F5C-F75B-43A0-AFA0-0E5294560024}" type="presOf" srcId="{032433CC-3E99-47BF-A056-4EEEAF10B4C0}" destId="{12FF3E7C-7E59-4613-B901-18801FE587C9}" srcOrd="1" destOrd="0" presId="urn:microsoft.com/office/officeart/2005/8/layout/venn1"/>
    <dgm:cxn modelId="{694F7D25-7A59-471A-9F31-0547BA70C82D}" type="presParOf" srcId="{4A7D1EBA-557A-47CF-A05E-F9F428E4DA40}" destId="{E1BF6284-CE6C-46CB-81B4-0A714C89BAA2}" srcOrd="0" destOrd="0" presId="urn:microsoft.com/office/officeart/2005/8/layout/venn1"/>
    <dgm:cxn modelId="{2B6BB625-F5DA-4EF6-84A5-E0F117D164A9}" type="presParOf" srcId="{4A7D1EBA-557A-47CF-A05E-F9F428E4DA40}" destId="{8556132E-0450-49DA-9969-FD3BA56281F4}" srcOrd="1" destOrd="0" presId="urn:microsoft.com/office/officeart/2005/8/layout/venn1"/>
    <dgm:cxn modelId="{ABFBA4D2-DE51-4E36-BF6D-646D226FF71D}" type="presParOf" srcId="{4A7D1EBA-557A-47CF-A05E-F9F428E4DA40}" destId="{41B72309-1748-4170-8DD0-A369ADFC0833}" srcOrd="2" destOrd="0" presId="urn:microsoft.com/office/officeart/2005/8/layout/venn1"/>
    <dgm:cxn modelId="{09A6CD0B-7E16-4E9B-81FE-9AD9D1222E74}" type="presParOf" srcId="{4A7D1EBA-557A-47CF-A05E-F9F428E4DA40}" destId="{ED02D9D2-C44A-4243-9676-6A71C59EB311}" srcOrd="3" destOrd="0" presId="urn:microsoft.com/office/officeart/2005/8/layout/venn1"/>
    <dgm:cxn modelId="{BF9C5FF4-3EA8-4FB8-A86B-E0CB723BE1DA}" type="presParOf" srcId="{4A7D1EBA-557A-47CF-A05E-F9F428E4DA40}" destId="{29BF173C-E814-403B-A69F-2B7EC13538D2}" srcOrd="4" destOrd="0" presId="urn:microsoft.com/office/officeart/2005/8/layout/venn1"/>
    <dgm:cxn modelId="{F810B120-FB76-43C0-8BCA-2D2917792874}" type="presParOf" srcId="{4A7D1EBA-557A-47CF-A05E-F9F428E4DA40}" destId="{12FF3E7C-7E59-4613-B901-18801FE587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0CF1A-DA3B-49A8-B654-30B453933494}">
      <dsp:nvSpPr>
        <dsp:cNvPr id="0" name=""/>
        <dsp:cNvSpPr/>
      </dsp:nvSpPr>
      <dsp:spPr>
        <a:xfrm>
          <a:off x="648071" y="0"/>
          <a:ext cx="7344816" cy="34001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073C3-A149-43D0-817D-EF27A03F08DA}">
      <dsp:nvSpPr>
        <dsp:cNvPr id="0" name=""/>
        <dsp:cNvSpPr/>
      </dsp:nvSpPr>
      <dsp:spPr>
        <a:xfrm>
          <a:off x="190708" y="1020045"/>
          <a:ext cx="2592288" cy="1360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600" kern="1200" dirty="0" smtClean="0"/>
            <a:t>2 réflexions</a:t>
          </a:r>
          <a:endParaRPr lang="fr-CA" sz="3600" kern="1200" dirty="0"/>
        </a:p>
      </dsp:txBody>
      <dsp:txXfrm>
        <a:off x="257101" y="1086438"/>
        <a:ext cx="2459502" cy="1227274"/>
      </dsp:txXfrm>
    </dsp:sp>
    <dsp:sp modelId="{D44432D6-BFC1-4F30-A537-EBD62AF6EDA2}">
      <dsp:nvSpPr>
        <dsp:cNvPr id="0" name=""/>
        <dsp:cNvSpPr/>
      </dsp:nvSpPr>
      <dsp:spPr>
        <a:xfrm>
          <a:off x="3024336" y="1020045"/>
          <a:ext cx="2592288" cy="1360060"/>
        </a:xfrm>
        <a:prstGeom prst="roundRect">
          <a:avLst/>
        </a:prstGeom>
        <a:solidFill>
          <a:schemeClr val="accent5">
            <a:hueOff val="-551575"/>
            <a:satOff val="1499"/>
            <a:lumOff val="-10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600" kern="1200" dirty="0" smtClean="0"/>
            <a:t>3 défis</a:t>
          </a:r>
          <a:endParaRPr lang="fr-CA" sz="3600" kern="1200" dirty="0"/>
        </a:p>
      </dsp:txBody>
      <dsp:txXfrm>
        <a:off x="3090729" y="1086438"/>
        <a:ext cx="2459502" cy="1227274"/>
      </dsp:txXfrm>
    </dsp:sp>
    <dsp:sp modelId="{38410C0B-6EEF-4997-BF47-40214FF9E63A}">
      <dsp:nvSpPr>
        <dsp:cNvPr id="0" name=""/>
        <dsp:cNvSpPr/>
      </dsp:nvSpPr>
      <dsp:spPr>
        <a:xfrm>
          <a:off x="5857963" y="1020045"/>
          <a:ext cx="2592288" cy="1360060"/>
        </a:xfrm>
        <a:prstGeom prst="roundRect">
          <a:avLst/>
        </a:prstGeom>
        <a:solidFill>
          <a:schemeClr val="accent5">
            <a:hueOff val="-1103149"/>
            <a:satOff val="2998"/>
            <a:lumOff val="-2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600" kern="1200" dirty="0" smtClean="0"/>
            <a:t>Balises</a:t>
          </a:r>
          <a:endParaRPr lang="fr-CA" sz="3600" kern="1200" dirty="0"/>
        </a:p>
      </dsp:txBody>
      <dsp:txXfrm>
        <a:off x="5924356" y="1086438"/>
        <a:ext cx="2459502" cy="1227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DCD21-1F18-4918-9F63-6A71D618E00B}">
      <dsp:nvSpPr>
        <dsp:cNvPr id="0" name=""/>
        <dsp:cNvSpPr/>
      </dsp:nvSpPr>
      <dsp:spPr>
        <a:xfrm>
          <a:off x="706802" y="0"/>
          <a:ext cx="2446772" cy="244677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87E7-2A64-4CF3-80F7-75E09FAFCD28}">
      <dsp:nvSpPr>
        <dsp:cNvPr id="0" name=""/>
        <dsp:cNvSpPr/>
      </dsp:nvSpPr>
      <dsp:spPr>
        <a:xfrm>
          <a:off x="865842" y="159040"/>
          <a:ext cx="978708" cy="978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Pastoral</a:t>
          </a:r>
          <a:endParaRPr lang="fr-CA" sz="1300" b="0" kern="120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13619" y="206817"/>
        <a:ext cx="883154" cy="883154"/>
      </dsp:txXfrm>
    </dsp:sp>
    <dsp:sp modelId="{08632F32-FF8F-4077-AAB0-5173F4570D5E}">
      <dsp:nvSpPr>
        <dsp:cNvPr id="0" name=""/>
        <dsp:cNvSpPr/>
      </dsp:nvSpPr>
      <dsp:spPr>
        <a:xfrm>
          <a:off x="2015825" y="159040"/>
          <a:ext cx="978708" cy="978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Contractuel</a:t>
          </a:r>
          <a:endParaRPr lang="fr-CA" sz="1300" b="0" kern="120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063602" y="206817"/>
        <a:ext cx="883154" cy="883154"/>
      </dsp:txXfrm>
    </dsp:sp>
    <dsp:sp modelId="{5322D009-5220-47EF-BCFC-6EF0BB7FD061}">
      <dsp:nvSpPr>
        <dsp:cNvPr id="0" name=""/>
        <dsp:cNvSpPr/>
      </dsp:nvSpPr>
      <dsp:spPr>
        <a:xfrm>
          <a:off x="865842" y="1309023"/>
          <a:ext cx="978708" cy="978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Laisser-faire</a:t>
          </a:r>
          <a:endParaRPr lang="fr-CA" sz="1300" b="0" kern="120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13619" y="1356800"/>
        <a:ext cx="883154" cy="883154"/>
      </dsp:txXfrm>
    </dsp:sp>
    <dsp:sp modelId="{FE2AD603-B167-45CF-AB65-1CDC4FB0774A}">
      <dsp:nvSpPr>
        <dsp:cNvPr id="0" name=""/>
        <dsp:cNvSpPr/>
      </dsp:nvSpPr>
      <dsp:spPr>
        <a:xfrm>
          <a:off x="2015825" y="1309023"/>
          <a:ext cx="978708" cy="978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cap="none" spc="0" smtClean="0">
              <a:ln w="0"/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Directorial</a:t>
          </a:r>
          <a:endParaRPr lang="fr-CA" sz="1300" b="0" kern="1200" cap="none" spc="0">
            <a:ln w="0"/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063602" y="1356800"/>
        <a:ext cx="883154" cy="883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F820-87BC-4E4B-895C-BE5FD7E659C3}">
      <dsp:nvSpPr>
        <dsp:cNvPr id="0" name=""/>
        <dsp:cNvSpPr/>
      </dsp:nvSpPr>
      <dsp:spPr>
        <a:xfrm>
          <a:off x="742837" y="865704"/>
          <a:ext cx="2429272" cy="8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/>
            <a:t>Formation « à » la recherche « par » la recherche</a:t>
          </a:r>
          <a:endParaRPr lang="fr-CA" sz="1900" kern="1200" dirty="0"/>
        </a:p>
      </dsp:txBody>
      <dsp:txXfrm>
        <a:off x="742837" y="865704"/>
        <a:ext cx="2429272" cy="800555"/>
      </dsp:txXfrm>
    </dsp:sp>
    <dsp:sp modelId="{89D30DC7-FDCC-4AB3-A587-1CB2D53EEF86}">
      <dsp:nvSpPr>
        <dsp:cNvPr id="0" name=""/>
        <dsp:cNvSpPr/>
      </dsp:nvSpPr>
      <dsp:spPr>
        <a:xfrm>
          <a:off x="742837" y="2553800"/>
          <a:ext cx="2429272" cy="149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Incluant une visée d’émancipation et d’enculturation</a:t>
          </a:r>
          <a:endParaRPr lang="fr-CA" sz="2200" kern="1200" dirty="0"/>
        </a:p>
      </dsp:txBody>
      <dsp:txXfrm>
        <a:off x="742837" y="2553800"/>
        <a:ext cx="2429272" cy="1499851"/>
      </dsp:txXfrm>
    </dsp:sp>
    <dsp:sp modelId="{73BF3535-4A63-401E-AD2D-C4CFF0004C60}">
      <dsp:nvSpPr>
        <dsp:cNvPr id="0" name=""/>
        <dsp:cNvSpPr/>
      </dsp:nvSpPr>
      <dsp:spPr>
        <a:xfrm>
          <a:off x="740077" y="622225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20294-88FF-4CC3-898D-1861BAB7CCC8}">
      <dsp:nvSpPr>
        <dsp:cNvPr id="0" name=""/>
        <dsp:cNvSpPr/>
      </dsp:nvSpPr>
      <dsp:spPr>
        <a:xfrm>
          <a:off x="875343" y="351692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C4060-C1F0-4AA4-B4DF-4D6261355620}">
      <dsp:nvSpPr>
        <dsp:cNvPr id="0" name=""/>
        <dsp:cNvSpPr/>
      </dsp:nvSpPr>
      <dsp:spPr>
        <a:xfrm>
          <a:off x="1199982" y="405798"/>
          <a:ext cx="303659" cy="30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36838-5352-46F4-B3A5-59C310773394}">
      <dsp:nvSpPr>
        <dsp:cNvPr id="0" name=""/>
        <dsp:cNvSpPr/>
      </dsp:nvSpPr>
      <dsp:spPr>
        <a:xfrm>
          <a:off x="1470515" y="108213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91820-8A74-4E6D-90CB-50D42FA55E54}">
      <dsp:nvSpPr>
        <dsp:cNvPr id="0" name=""/>
        <dsp:cNvSpPr/>
      </dsp:nvSpPr>
      <dsp:spPr>
        <a:xfrm>
          <a:off x="1822207" y="0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5FDCB-B435-4A37-A5A2-625A208FE4D2}">
      <dsp:nvSpPr>
        <dsp:cNvPr id="0" name=""/>
        <dsp:cNvSpPr/>
      </dsp:nvSpPr>
      <dsp:spPr>
        <a:xfrm>
          <a:off x="2255060" y="189372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9E005-CE19-43AA-9566-AF1EA7CF074D}">
      <dsp:nvSpPr>
        <dsp:cNvPr id="0" name=""/>
        <dsp:cNvSpPr/>
      </dsp:nvSpPr>
      <dsp:spPr>
        <a:xfrm>
          <a:off x="2525592" y="324639"/>
          <a:ext cx="303659" cy="30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5C1B-CD14-494B-AD8D-E5E4A7070ACE}">
      <dsp:nvSpPr>
        <dsp:cNvPr id="0" name=""/>
        <dsp:cNvSpPr/>
      </dsp:nvSpPr>
      <dsp:spPr>
        <a:xfrm>
          <a:off x="2904338" y="622225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F2946-D52C-4F17-872C-C8FF5EB6F440}">
      <dsp:nvSpPr>
        <dsp:cNvPr id="0" name=""/>
        <dsp:cNvSpPr/>
      </dsp:nvSpPr>
      <dsp:spPr>
        <a:xfrm>
          <a:off x="3066657" y="919810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74CF2-62E6-4592-8140-930ABD4EDD6A}">
      <dsp:nvSpPr>
        <dsp:cNvPr id="0" name=""/>
        <dsp:cNvSpPr/>
      </dsp:nvSpPr>
      <dsp:spPr>
        <a:xfrm>
          <a:off x="1659888" y="351692"/>
          <a:ext cx="496896" cy="496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F3AF-C460-404F-AB49-AEF644C369FC}">
      <dsp:nvSpPr>
        <dsp:cNvPr id="0" name=""/>
        <dsp:cNvSpPr/>
      </dsp:nvSpPr>
      <dsp:spPr>
        <a:xfrm>
          <a:off x="604811" y="1379716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9D20E-CF4B-4169-B50B-E52C5E43B17C}">
      <dsp:nvSpPr>
        <dsp:cNvPr id="0" name=""/>
        <dsp:cNvSpPr/>
      </dsp:nvSpPr>
      <dsp:spPr>
        <a:xfrm>
          <a:off x="767130" y="1623195"/>
          <a:ext cx="303659" cy="30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49862-6F43-4FC3-9F36-83BC56A1C9C9}">
      <dsp:nvSpPr>
        <dsp:cNvPr id="0" name=""/>
        <dsp:cNvSpPr/>
      </dsp:nvSpPr>
      <dsp:spPr>
        <a:xfrm>
          <a:off x="1172929" y="1839621"/>
          <a:ext cx="441685" cy="44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EFBFD-A860-4EDA-BD61-6C84A614EADA}">
      <dsp:nvSpPr>
        <dsp:cNvPr id="0" name=""/>
        <dsp:cNvSpPr/>
      </dsp:nvSpPr>
      <dsp:spPr>
        <a:xfrm>
          <a:off x="1741048" y="2191314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E5F2E-C661-48EF-A3E2-C31F5C0147DB}">
      <dsp:nvSpPr>
        <dsp:cNvPr id="0" name=""/>
        <dsp:cNvSpPr/>
      </dsp:nvSpPr>
      <dsp:spPr>
        <a:xfrm>
          <a:off x="1849261" y="1839621"/>
          <a:ext cx="303659" cy="30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D8BAE-EE02-4D12-9E1C-66A1592DB87C}">
      <dsp:nvSpPr>
        <dsp:cNvPr id="0" name=""/>
        <dsp:cNvSpPr/>
      </dsp:nvSpPr>
      <dsp:spPr>
        <a:xfrm>
          <a:off x="2119793" y="2218367"/>
          <a:ext cx="193237" cy="193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3B20B-D137-48C4-B971-F7981CEA7AFF}">
      <dsp:nvSpPr>
        <dsp:cNvPr id="0" name=""/>
        <dsp:cNvSpPr/>
      </dsp:nvSpPr>
      <dsp:spPr>
        <a:xfrm>
          <a:off x="2363273" y="1785515"/>
          <a:ext cx="441685" cy="44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FC0B6-EA81-4C16-9864-7618F23BD660}">
      <dsp:nvSpPr>
        <dsp:cNvPr id="0" name=""/>
        <dsp:cNvSpPr/>
      </dsp:nvSpPr>
      <dsp:spPr>
        <a:xfrm>
          <a:off x="2958444" y="1677302"/>
          <a:ext cx="303659" cy="30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2753C-69ED-4F76-91C1-E9A4BB8440E4}">
      <dsp:nvSpPr>
        <dsp:cNvPr id="0" name=""/>
        <dsp:cNvSpPr/>
      </dsp:nvSpPr>
      <dsp:spPr>
        <a:xfrm>
          <a:off x="3262103" y="405348"/>
          <a:ext cx="891803" cy="170255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8A4A2-C6D7-489C-AAE3-25A6FD9CD117}">
      <dsp:nvSpPr>
        <dsp:cNvPr id="0" name=""/>
        <dsp:cNvSpPr/>
      </dsp:nvSpPr>
      <dsp:spPr>
        <a:xfrm>
          <a:off x="3991761" y="405348"/>
          <a:ext cx="891803" cy="170255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C8AA6-7724-4EE6-860B-4468F8ABED5B}">
      <dsp:nvSpPr>
        <dsp:cNvPr id="0" name=""/>
        <dsp:cNvSpPr/>
      </dsp:nvSpPr>
      <dsp:spPr>
        <a:xfrm>
          <a:off x="5065979" y="284566"/>
          <a:ext cx="2067362" cy="206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>
              <a:solidFill>
                <a:schemeClr val="tx1"/>
              </a:solidFill>
            </a:rPr>
            <a:t>Contribution originale à l’avancement d’un domaine ciblé</a:t>
          </a:r>
          <a:endParaRPr lang="fr-CA" sz="1900" kern="1200" dirty="0">
            <a:solidFill>
              <a:schemeClr val="tx1"/>
            </a:solidFill>
          </a:endParaRPr>
        </a:p>
      </dsp:txBody>
      <dsp:txXfrm>
        <a:off x="5368737" y="587324"/>
        <a:ext cx="1461846" cy="1461846"/>
      </dsp:txXfrm>
    </dsp:sp>
    <dsp:sp modelId="{53A5A01A-97C7-41D9-808D-9E16E5CA137B}">
      <dsp:nvSpPr>
        <dsp:cNvPr id="0" name=""/>
        <dsp:cNvSpPr/>
      </dsp:nvSpPr>
      <dsp:spPr>
        <a:xfrm>
          <a:off x="4883564" y="2553800"/>
          <a:ext cx="2432191" cy="149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Avec l’accompagnement d’experts</a:t>
          </a:r>
          <a:endParaRPr lang="fr-CA" sz="2200" kern="1200" dirty="0"/>
        </a:p>
      </dsp:txBody>
      <dsp:txXfrm>
        <a:off x="4883564" y="2553800"/>
        <a:ext cx="2432191" cy="1499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6284-CE6C-46CB-81B4-0A714C89BAA2}">
      <dsp:nvSpPr>
        <dsp:cNvPr id="0" name=""/>
        <dsp:cNvSpPr/>
      </dsp:nvSpPr>
      <dsp:spPr>
        <a:xfrm>
          <a:off x="751312" y="41434"/>
          <a:ext cx="1988859" cy="19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/>
            <a:t>Institution</a:t>
          </a:r>
          <a:endParaRPr lang="fr-CA" sz="2100" kern="1200" dirty="0"/>
        </a:p>
      </dsp:txBody>
      <dsp:txXfrm>
        <a:off x="1016493" y="389485"/>
        <a:ext cx="1458497" cy="894986"/>
      </dsp:txXfrm>
    </dsp:sp>
    <dsp:sp modelId="{41B72309-1748-4170-8DD0-A369ADFC0833}">
      <dsp:nvSpPr>
        <dsp:cNvPr id="0" name=""/>
        <dsp:cNvSpPr/>
      </dsp:nvSpPr>
      <dsp:spPr>
        <a:xfrm>
          <a:off x="1468959" y="1284471"/>
          <a:ext cx="1988859" cy="19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dirty="0" smtClean="0"/>
            <a:t>Doctorant</a:t>
          </a:r>
          <a:endParaRPr lang="fr-CA" sz="2100" kern="1200" dirty="0"/>
        </a:p>
      </dsp:txBody>
      <dsp:txXfrm>
        <a:off x="2077218" y="1798260"/>
        <a:ext cx="1193315" cy="1093872"/>
      </dsp:txXfrm>
    </dsp:sp>
    <dsp:sp modelId="{29BF173C-E814-403B-A69F-2B7EC13538D2}">
      <dsp:nvSpPr>
        <dsp:cNvPr id="0" name=""/>
        <dsp:cNvSpPr/>
      </dsp:nvSpPr>
      <dsp:spPr>
        <a:xfrm>
          <a:off x="33665" y="1284471"/>
          <a:ext cx="1988859" cy="19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100" kern="1200" smtClean="0"/>
            <a:t>Directeur de recherche</a:t>
          </a:r>
          <a:endParaRPr lang="fr-CA" sz="2100" kern="1200" dirty="0"/>
        </a:p>
      </dsp:txBody>
      <dsp:txXfrm>
        <a:off x="220949" y="1798260"/>
        <a:ext cx="1193315" cy="1093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179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5 minutes d’introduction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aseline="0" dirty="0" smtClean="0"/>
              <a:t>Encadrement</a:t>
            </a:r>
            <a:r>
              <a:rPr lang="fr-CA" baseline="0" dirty="0" smtClean="0"/>
              <a:t>: </a:t>
            </a:r>
            <a:r>
              <a:rPr lang="fr-CA" b="1" baseline="0" dirty="0" smtClean="0"/>
              <a:t>orientation vers le produit (thèse), l’orientation vers l’objectif de carrière ou l’orientation vers l’individu </a:t>
            </a:r>
            <a:r>
              <a:rPr lang="fr-CA" baseline="0" dirty="0" smtClean="0"/>
              <a:t> </a:t>
            </a:r>
          </a:p>
          <a:p>
            <a:pPr marL="0" indent="0">
              <a:buNone/>
            </a:pPr>
            <a:endParaRPr lang="fr-CA" baseline="0" dirty="0" smtClean="0"/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contrats implicites ou explicites entre (1) le doctorant et le directeur de recherche, (2) le directeur de recherche et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l’institution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(3) le doctorant et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l’institution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(Mintzberg,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2010)</a:t>
            </a:r>
          </a:p>
          <a:p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Encadrement = l’orientation vers le produit (thèse), l’orientation vers l’objectif de carrière ou l’orientation vers l’individu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Kandiko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</a:t>
            </a: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Études doctorales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Quête de soi,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quête intellectuelle et quête professionnelle (</a:t>
            </a:r>
            <a:r>
              <a:rPr lang="fr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Skakni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2019)</a:t>
            </a:r>
          </a:p>
          <a:p>
            <a:pPr marL="0" indent="0"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F809D30-ABD7-48F8-ABBF-1A563F5615E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35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Communication</a:t>
            </a:r>
            <a:r>
              <a:rPr lang="fr-CA" baseline="0" dirty="0" smtClean="0">
                <a:sym typeface="Wingdings" panose="05000000000000000000" pitchFamily="2" charset="2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rétroactions constructives et fréquentes (réception, action et réaction)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confrontation constructif vs consultation   noter une évolution (lutter contre l’isolement)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clarifier et nommer les obstacles et les défis, gérer les </a:t>
            </a:r>
            <a:r>
              <a:rPr lang="fr-CA" baseline="0" dirty="0" smtClean="0">
                <a:sym typeface="Wingdings" panose="05000000000000000000" pitchFamily="2" charset="2"/>
              </a:rPr>
              <a:t>deuils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baseline="0" dirty="0" smtClean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Discuter des besoins et négocier un contrat de communication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Revenir à plusieurs reprises sur la communication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Accompagner les premières communications </a:t>
            </a:r>
            <a:endParaRPr lang="fr-CA" baseline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F809D30-ABD7-48F8-ABBF-1A563F5615E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35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Insertion</a:t>
            </a:r>
            <a:r>
              <a:rPr lang="fr-CA" baseline="0" dirty="0" smtClean="0">
                <a:sym typeface="Wingdings" panose="05000000000000000000" pitchFamily="2" charset="2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occasions multiples et variées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	-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décisions stratégiques,</a:t>
            </a: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gestion stratégique du processus</a:t>
            </a:r>
            <a:endParaRPr lang="fr-CA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	- programmation de recherche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	- travailler la collaboration avec les partenaires externes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	- connaitre et partager un objectif de carrière pour calibrer l’encadrement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l’orientation vers le produit (thèse), l’orientation vers l’objectif de carrière ou l’orientation vers l’individu</a:t>
            </a:r>
            <a:endParaRPr lang="fr-CA" baseline="0" dirty="0" smtClean="0">
              <a:sym typeface="Wingdings" panose="05000000000000000000" pitchFamily="2" charset="2"/>
            </a:endParaRPr>
          </a:p>
          <a:p>
            <a:pPr marL="15875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F809D30-ABD7-48F8-ABBF-1A563F5615E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35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9fdb49d4fd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9fdb49d4fd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15 minutes minimum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a7387b1acf_0_4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a7387b1acf_0_4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sz="11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a758fcdf9b_0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a758fcdf9b_0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fdb49d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fdb49d4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CA" dirty="0" smtClean="0"/>
              <a:t>20 minutes </a:t>
            </a:r>
            <a:r>
              <a:rPr lang="fr-CA" baseline="0" dirty="0" smtClean="0"/>
              <a:t>autour des questions de réflexion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268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Extrait du guide d’entrevue: </a:t>
            </a:r>
          </a:p>
          <a:p>
            <a:pPr marL="158750" lvl="0" indent="0">
              <a:buNone/>
            </a:pPr>
            <a:endParaRPr lang="fr-CA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Selon vous, en quoi consiste l’encadrement aux études doctorales ? </a:t>
            </a:r>
          </a:p>
          <a:p>
            <a:pPr lvl="0"/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D’après vos connaissances, qui est impliqué en encadrement aux études doctorales ?</a:t>
            </a:r>
          </a:p>
          <a:p>
            <a:pPr lvl="0"/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Pouvez-vous me décrire le rôle de chacune des personnes nommées 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7387b1acf_0_5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7387b1acf_0_5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Faiblesses: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- une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seule et unique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manière d’encadrer qui peut être imposée;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- les styles se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croisent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- les approches se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multiplient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selon les phases du processus dans un tout qui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-</a:t>
            </a:r>
            <a:r>
              <a:rPr lang="fr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s’adapte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au contexte et aux caractéristiques des personnes impliquées.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L’alliance reste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flexible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manière à osciller d’une modalité à l’autre en fonction des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besoins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et des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circonstances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Les pratiques d’encadrement se forment autour d’un </a:t>
            </a:r>
            <a:r>
              <a:rPr lang="fr-CA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éventail de possibilités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variant selon les personnes impliquées, la nature du projet de recherche, les étapes de celui-ci, mais également le contexte institutionnel qui englobe l’encadrement à la recherche.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Quel est l’impact</a:t>
            </a:r>
            <a:r>
              <a:rPr lang="fr-CA" baseline="0" dirty="0" smtClean="0"/>
              <a:t> de cette distinction sur l’encadrement reçu ou donné?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Émancipation: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prendre conscience de ses connaissances et de ses capacités, de les mettre en pratique pour développer des solutions créatives et innovantes visant son autonomie intellectuelle. </a:t>
            </a:r>
          </a:p>
          <a:p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Enculturation: </a:t>
            </a:r>
            <a:r>
              <a:rPr lang="fr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acquisition des valeurs, des normes, des connaissances, des gestes, des compétences nécessaires de la culture disciplinaire pour s’inscrire dans un contexte professionnel </a:t>
            </a:r>
          </a:p>
          <a:p>
            <a:endParaRPr lang="fr-CA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401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Think</a:t>
            </a:r>
            <a:r>
              <a:rPr lang="fr-CA" dirty="0" smtClean="0"/>
              <a:t> – pair – </a:t>
            </a:r>
            <a:r>
              <a:rPr lang="fr-CA" dirty="0" err="1" smtClean="0"/>
              <a:t>share</a:t>
            </a:r>
            <a:r>
              <a:rPr lang="fr-CA" dirty="0" smtClean="0"/>
              <a:t> </a:t>
            </a:r>
          </a:p>
          <a:p>
            <a:r>
              <a:rPr lang="fr-CA" dirty="0" smtClean="0"/>
              <a:t>Temps de réflexion personnel</a:t>
            </a:r>
            <a:r>
              <a:rPr lang="fr-CA" baseline="0" dirty="0" smtClean="0"/>
              <a:t> autour des questions proposées </a:t>
            </a:r>
          </a:p>
          <a:p>
            <a:r>
              <a:rPr lang="fr-CA" baseline="0" dirty="0" smtClean="0"/>
              <a:t>Échange avec les collègues des différents points de vue, partager son opinion et entendre celles des autres</a:t>
            </a:r>
          </a:p>
          <a:p>
            <a:r>
              <a:rPr lang="fr-CA" baseline="0" dirty="0" smtClean="0"/>
              <a:t>Retour avec des éléments théoriques issus de mes recherches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78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CA" sz="1100" dirty="0" smtClean="0">
                <a:solidFill>
                  <a:schemeClr val="bg2"/>
                </a:solidFill>
              </a:rPr>
              <a:t>Comment distinguer la confrontation constructive de la consultation?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CA" sz="1100" dirty="0" smtClean="0">
                <a:solidFill>
                  <a:schemeClr val="bg2"/>
                </a:solidFill>
              </a:rPr>
              <a:t>Comment communiquer quand les choses ne tournent pas rond? </a:t>
            </a:r>
          </a:p>
          <a:p>
            <a:endParaRPr lang="fr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Recrutement: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	-</a:t>
            </a:r>
            <a:r>
              <a:rPr lang="fr-CA" baseline="0" dirty="0" smtClean="0"/>
              <a:t> Comment est-il fait pour le moment? Choix de la direction selon l’expertise </a:t>
            </a:r>
            <a:r>
              <a:rPr lang="fr-CA" baseline="0" dirty="0" smtClean="0">
                <a:sym typeface="Wingdings" panose="05000000000000000000" pitchFamily="2" charset="2"/>
              </a:rPr>
              <a:t> plus expert, moins de disponibilité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Contrat sans recours de la part de l’étudiant (à revoir avec l’institution?)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Liste de sujets préétablis pour assurer la cohérence et la qualité de l’encadrement (moyen de survie)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demander des références bibliographiques (lecture), proposer un stage, un emploi comme assistant de recherche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>
                <a:sym typeface="Wingdings" panose="05000000000000000000" pitchFamily="2" charset="2"/>
              </a:rPr>
              <a:t>	- Exemple du questionnaire de Bégin (2018)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070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385175" y="-1640950"/>
            <a:ext cx="7263300" cy="726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3000" y="1016666"/>
            <a:ext cx="40452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3000" y="3046891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18850" y="-2201550"/>
            <a:ext cx="3375000" cy="3375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7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0" y="790275"/>
            <a:ext cx="38268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64675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646750" y="1951650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64675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4"/>
          </p:nvPr>
        </p:nvSpPr>
        <p:spPr>
          <a:xfrm>
            <a:off x="646750" y="11778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5"/>
          </p:nvPr>
        </p:nvSpPr>
        <p:spPr>
          <a:xfrm>
            <a:off x="549670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6"/>
          </p:nvPr>
        </p:nvSpPr>
        <p:spPr>
          <a:xfrm>
            <a:off x="549670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297450" y="4249800"/>
            <a:ext cx="2549100" cy="254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4184850" y="-349642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8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8206926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-834424" y="-6191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subTitle" idx="1"/>
          </p:nvPr>
        </p:nvSpPr>
        <p:spPr>
          <a:xfrm>
            <a:off x="4859400" y="2286375"/>
            <a:ext cx="29313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7765525" y="3847200"/>
            <a:ext cx="2071800" cy="2071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1165200" y="447100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1378471" y="-4426719"/>
            <a:ext cx="6387000" cy="638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1548275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2"/>
          </p:nvPr>
        </p:nvSpPr>
        <p:spPr>
          <a:xfrm>
            <a:off x="3765000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3"/>
          </p:nvPr>
        </p:nvSpPr>
        <p:spPr>
          <a:xfrm>
            <a:off x="6084625" y="2818525"/>
            <a:ext cx="14082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4"/>
          </p:nvPr>
        </p:nvSpPr>
        <p:spPr>
          <a:xfrm>
            <a:off x="1343825" y="3310114"/>
            <a:ext cx="19770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5"/>
          </p:nvPr>
        </p:nvSpPr>
        <p:spPr>
          <a:xfrm>
            <a:off x="3568500" y="3310114"/>
            <a:ext cx="19611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6"/>
          </p:nvPr>
        </p:nvSpPr>
        <p:spPr>
          <a:xfrm>
            <a:off x="5777275" y="3310114"/>
            <a:ext cx="20229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/>
          <p:nvPr/>
        </p:nvSpPr>
        <p:spPr>
          <a:xfrm flipH="1">
            <a:off x="-4146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flipH="1">
            <a:off x="80085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1684975" y="35087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840025" y="1881475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/>
          <p:nvPr/>
        </p:nvSpPr>
        <p:spPr>
          <a:xfrm flipH="1">
            <a:off x="78561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7"/>
          <p:cNvSpPr/>
          <p:nvPr/>
        </p:nvSpPr>
        <p:spPr>
          <a:xfrm flipH="1">
            <a:off x="-5670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0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 flipH="1">
            <a:off x="-3490515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 flipH="1">
            <a:off x="2609506" y="-2402950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/>
          <p:cNvSpPr/>
          <p:nvPr/>
        </p:nvSpPr>
        <p:spPr>
          <a:xfrm flipH="1">
            <a:off x="773205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0_1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/>
          <p:nvPr/>
        </p:nvSpPr>
        <p:spPr>
          <a:xfrm>
            <a:off x="-678200" y="4249800"/>
            <a:ext cx="2549100" cy="254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4184850" y="-3250300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_1_1_2"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0_1_1_1_1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fld id="{67A465D4-FD61-42AA-A107-3B07000C1012}" type="datetime1">
              <a:rPr lang="fr-CA" smtClean="0"/>
              <a:t>2021-03-04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r>
              <a:rPr lang="fr-CA" smtClean="0"/>
              <a:t>Denis (2020) - Soutenance de thèse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fld id="{9B64AE36-2FAC-4475-BF35-0E316D32BB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65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864700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05993" y="28036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205754" y="3770175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622300" y="-1245750"/>
            <a:ext cx="2149800" cy="2149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78549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9" y="1289303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fld id="{20F208FD-3396-4354-A9AA-53832D176DED}" type="datetime1">
              <a:rPr lang="fr-CA" smtClean="0"/>
              <a:t>2021-03-04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r>
              <a:rPr lang="fr-CA" smtClean="0"/>
              <a:t>Denis (2020) - Soutenance de thèse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fld id="{9B64AE36-2FAC-4475-BF35-0E316D32BB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083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-7885851">
            <a:off x="3085351" y="1023670"/>
            <a:ext cx="3126755" cy="3095889"/>
          </a:xfrm>
          <a:custGeom>
            <a:avLst/>
            <a:gdLst/>
            <a:ahLst/>
            <a:cxnLst/>
            <a:rect l="l" t="t" r="r" b="b"/>
            <a:pathLst>
              <a:path w="118399" h="127361" extrusionOk="0">
                <a:moveTo>
                  <a:pt x="30558" y="0"/>
                </a:moveTo>
                <a:lnTo>
                  <a:pt x="29492" y="40"/>
                </a:lnTo>
                <a:lnTo>
                  <a:pt x="28465" y="119"/>
                </a:lnTo>
                <a:lnTo>
                  <a:pt x="27399" y="198"/>
                </a:lnTo>
                <a:lnTo>
                  <a:pt x="26333" y="316"/>
                </a:lnTo>
                <a:lnTo>
                  <a:pt x="25267" y="474"/>
                </a:lnTo>
                <a:lnTo>
                  <a:pt x="24241" y="632"/>
                </a:lnTo>
                <a:lnTo>
                  <a:pt x="23214" y="830"/>
                </a:lnTo>
                <a:lnTo>
                  <a:pt x="22188" y="1066"/>
                </a:lnTo>
                <a:lnTo>
                  <a:pt x="21161" y="1343"/>
                </a:lnTo>
                <a:lnTo>
                  <a:pt x="20174" y="1619"/>
                </a:lnTo>
                <a:lnTo>
                  <a:pt x="19148" y="1935"/>
                </a:lnTo>
                <a:lnTo>
                  <a:pt x="18201" y="2251"/>
                </a:lnTo>
                <a:lnTo>
                  <a:pt x="17214" y="2606"/>
                </a:lnTo>
                <a:lnTo>
                  <a:pt x="16266" y="3001"/>
                </a:lnTo>
                <a:lnTo>
                  <a:pt x="15319" y="3435"/>
                </a:lnTo>
                <a:lnTo>
                  <a:pt x="14411" y="3869"/>
                </a:lnTo>
                <a:lnTo>
                  <a:pt x="13503" y="4383"/>
                </a:lnTo>
                <a:lnTo>
                  <a:pt x="12595" y="4896"/>
                </a:lnTo>
                <a:lnTo>
                  <a:pt x="11726" y="5409"/>
                </a:lnTo>
                <a:lnTo>
                  <a:pt x="10897" y="6001"/>
                </a:lnTo>
                <a:lnTo>
                  <a:pt x="10068" y="6594"/>
                </a:lnTo>
                <a:lnTo>
                  <a:pt x="9278" y="7225"/>
                </a:lnTo>
                <a:lnTo>
                  <a:pt x="8489" y="7896"/>
                </a:lnTo>
                <a:lnTo>
                  <a:pt x="7739" y="8567"/>
                </a:lnTo>
                <a:lnTo>
                  <a:pt x="6988" y="9278"/>
                </a:lnTo>
                <a:lnTo>
                  <a:pt x="6317" y="10028"/>
                </a:lnTo>
                <a:lnTo>
                  <a:pt x="5607" y="10818"/>
                </a:lnTo>
                <a:lnTo>
                  <a:pt x="4975" y="11647"/>
                </a:lnTo>
                <a:lnTo>
                  <a:pt x="4343" y="12476"/>
                </a:lnTo>
                <a:lnTo>
                  <a:pt x="3751" y="13384"/>
                </a:lnTo>
                <a:lnTo>
                  <a:pt x="3198" y="14292"/>
                </a:lnTo>
                <a:lnTo>
                  <a:pt x="2409" y="15713"/>
                </a:lnTo>
                <a:lnTo>
                  <a:pt x="2093" y="16424"/>
                </a:lnTo>
                <a:lnTo>
                  <a:pt x="1738" y="17134"/>
                </a:lnTo>
                <a:lnTo>
                  <a:pt x="1461" y="17845"/>
                </a:lnTo>
                <a:lnTo>
                  <a:pt x="1185" y="18516"/>
                </a:lnTo>
                <a:lnTo>
                  <a:pt x="948" y="19227"/>
                </a:lnTo>
                <a:lnTo>
                  <a:pt x="751" y="19898"/>
                </a:lnTo>
                <a:lnTo>
                  <a:pt x="593" y="20569"/>
                </a:lnTo>
                <a:lnTo>
                  <a:pt x="435" y="21240"/>
                </a:lnTo>
                <a:lnTo>
                  <a:pt x="277" y="21911"/>
                </a:lnTo>
                <a:lnTo>
                  <a:pt x="198" y="22543"/>
                </a:lnTo>
                <a:lnTo>
                  <a:pt x="40" y="23846"/>
                </a:lnTo>
                <a:lnTo>
                  <a:pt x="1" y="25149"/>
                </a:lnTo>
                <a:lnTo>
                  <a:pt x="40" y="26175"/>
                </a:lnTo>
                <a:lnTo>
                  <a:pt x="119" y="27241"/>
                </a:lnTo>
                <a:lnTo>
                  <a:pt x="277" y="28268"/>
                </a:lnTo>
                <a:lnTo>
                  <a:pt x="474" y="29255"/>
                </a:lnTo>
                <a:lnTo>
                  <a:pt x="711" y="30281"/>
                </a:lnTo>
                <a:lnTo>
                  <a:pt x="1027" y="31268"/>
                </a:lnTo>
                <a:lnTo>
                  <a:pt x="1382" y="32215"/>
                </a:lnTo>
                <a:lnTo>
                  <a:pt x="1777" y="33202"/>
                </a:lnTo>
                <a:lnTo>
                  <a:pt x="2211" y="34150"/>
                </a:lnTo>
                <a:lnTo>
                  <a:pt x="2685" y="35097"/>
                </a:lnTo>
                <a:lnTo>
                  <a:pt x="3159" y="36045"/>
                </a:lnTo>
                <a:lnTo>
                  <a:pt x="3712" y="36953"/>
                </a:lnTo>
                <a:lnTo>
                  <a:pt x="4304" y="37861"/>
                </a:lnTo>
                <a:lnTo>
                  <a:pt x="4896" y="38769"/>
                </a:lnTo>
                <a:lnTo>
                  <a:pt x="5528" y="39677"/>
                </a:lnTo>
                <a:lnTo>
                  <a:pt x="6199" y="40585"/>
                </a:lnTo>
                <a:lnTo>
                  <a:pt x="7581" y="42362"/>
                </a:lnTo>
                <a:lnTo>
                  <a:pt x="9041" y="44099"/>
                </a:lnTo>
                <a:lnTo>
                  <a:pt x="10542" y="45796"/>
                </a:lnTo>
                <a:lnTo>
                  <a:pt x="12081" y="47494"/>
                </a:lnTo>
                <a:lnTo>
                  <a:pt x="15121" y="50889"/>
                </a:lnTo>
                <a:lnTo>
                  <a:pt x="16621" y="52547"/>
                </a:lnTo>
                <a:lnTo>
                  <a:pt x="18082" y="54205"/>
                </a:lnTo>
                <a:lnTo>
                  <a:pt x="19227" y="55548"/>
                </a:lnTo>
                <a:lnTo>
                  <a:pt x="20253" y="56890"/>
                </a:lnTo>
                <a:lnTo>
                  <a:pt x="21240" y="58232"/>
                </a:lnTo>
                <a:lnTo>
                  <a:pt x="22188" y="59575"/>
                </a:lnTo>
                <a:lnTo>
                  <a:pt x="23017" y="60917"/>
                </a:lnTo>
                <a:lnTo>
                  <a:pt x="23846" y="62259"/>
                </a:lnTo>
                <a:lnTo>
                  <a:pt x="24596" y="63601"/>
                </a:lnTo>
                <a:lnTo>
                  <a:pt x="25307" y="64944"/>
                </a:lnTo>
                <a:lnTo>
                  <a:pt x="25938" y="66286"/>
                </a:lnTo>
                <a:lnTo>
                  <a:pt x="26570" y="67668"/>
                </a:lnTo>
                <a:lnTo>
                  <a:pt x="27123" y="69010"/>
                </a:lnTo>
                <a:lnTo>
                  <a:pt x="27636" y="70352"/>
                </a:lnTo>
                <a:lnTo>
                  <a:pt x="28110" y="71734"/>
                </a:lnTo>
                <a:lnTo>
                  <a:pt x="28584" y="73116"/>
                </a:lnTo>
                <a:lnTo>
                  <a:pt x="28978" y="74498"/>
                </a:lnTo>
                <a:lnTo>
                  <a:pt x="29373" y="75879"/>
                </a:lnTo>
                <a:lnTo>
                  <a:pt x="29728" y="77261"/>
                </a:lnTo>
                <a:lnTo>
                  <a:pt x="30044" y="78682"/>
                </a:lnTo>
                <a:lnTo>
                  <a:pt x="30676" y="81525"/>
                </a:lnTo>
                <a:lnTo>
                  <a:pt x="31189" y="84446"/>
                </a:lnTo>
                <a:lnTo>
                  <a:pt x="31702" y="87407"/>
                </a:lnTo>
                <a:lnTo>
                  <a:pt x="32610" y="93527"/>
                </a:lnTo>
                <a:lnTo>
                  <a:pt x="33084" y="96685"/>
                </a:lnTo>
                <a:lnTo>
                  <a:pt x="33637" y="99962"/>
                </a:lnTo>
                <a:lnTo>
                  <a:pt x="34032" y="102133"/>
                </a:lnTo>
                <a:lnTo>
                  <a:pt x="34545" y="104423"/>
                </a:lnTo>
                <a:lnTo>
                  <a:pt x="34861" y="105568"/>
                </a:lnTo>
                <a:lnTo>
                  <a:pt x="35177" y="106713"/>
                </a:lnTo>
                <a:lnTo>
                  <a:pt x="35532" y="107897"/>
                </a:lnTo>
                <a:lnTo>
                  <a:pt x="35887" y="109042"/>
                </a:lnTo>
                <a:lnTo>
                  <a:pt x="36321" y="110226"/>
                </a:lnTo>
                <a:lnTo>
                  <a:pt x="36756" y="111371"/>
                </a:lnTo>
                <a:lnTo>
                  <a:pt x="37229" y="112516"/>
                </a:lnTo>
                <a:lnTo>
                  <a:pt x="37743" y="113621"/>
                </a:lnTo>
                <a:lnTo>
                  <a:pt x="38295" y="114766"/>
                </a:lnTo>
                <a:lnTo>
                  <a:pt x="38888" y="115832"/>
                </a:lnTo>
                <a:lnTo>
                  <a:pt x="39480" y="116898"/>
                </a:lnTo>
                <a:lnTo>
                  <a:pt x="40111" y="117925"/>
                </a:lnTo>
                <a:lnTo>
                  <a:pt x="40822" y="118951"/>
                </a:lnTo>
                <a:lnTo>
                  <a:pt x="41533" y="119899"/>
                </a:lnTo>
                <a:lnTo>
                  <a:pt x="42283" y="120807"/>
                </a:lnTo>
                <a:lnTo>
                  <a:pt x="43072" y="121715"/>
                </a:lnTo>
                <a:lnTo>
                  <a:pt x="43901" y="122544"/>
                </a:lnTo>
                <a:lnTo>
                  <a:pt x="44770" y="123294"/>
                </a:lnTo>
                <a:lnTo>
                  <a:pt x="45678" y="124004"/>
                </a:lnTo>
                <a:lnTo>
                  <a:pt x="46626" y="124676"/>
                </a:lnTo>
                <a:lnTo>
                  <a:pt x="47612" y="125268"/>
                </a:lnTo>
                <a:lnTo>
                  <a:pt x="48639" y="125821"/>
                </a:lnTo>
                <a:lnTo>
                  <a:pt x="49705" y="126255"/>
                </a:lnTo>
                <a:lnTo>
                  <a:pt x="50810" y="126650"/>
                </a:lnTo>
                <a:lnTo>
                  <a:pt x="51995" y="126965"/>
                </a:lnTo>
                <a:lnTo>
                  <a:pt x="53179" y="127163"/>
                </a:lnTo>
                <a:lnTo>
                  <a:pt x="54442" y="127321"/>
                </a:lnTo>
                <a:lnTo>
                  <a:pt x="55745" y="127360"/>
                </a:lnTo>
                <a:lnTo>
                  <a:pt x="57048" y="127321"/>
                </a:lnTo>
                <a:lnTo>
                  <a:pt x="58430" y="127163"/>
                </a:lnTo>
                <a:lnTo>
                  <a:pt x="59812" y="126926"/>
                </a:lnTo>
                <a:lnTo>
                  <a:pt x="61272" y="126610"/>
                </a:lnTo>
                <a:lnTo>
                  <a:pt x="62812" y="126136"/>
                </a:lnTo>
                <a:lnTo>
                  <a:pt x="64352" y="125584"/>
                </a:lnTo>
                <a:lnTo>
                  <a:pt x="65970" y="124912"/>
                </a:lnTo>
                <a:lnTo>
                  <a:pt x="67628" y="124123"/>
                </a:lnTo>
                <a:lnTo>
                  <a:pt x="68971" y="123412"/>
                </a:lnTo>
                <a:lnTo>
                  <a:pt x="70274" y="122583"/>
                </a:lnTo>
                <a:lnTo>
                  <a:pt x="71497" y="121754"/>
                </a:lnTo>
                <a:lnTo>
                  <a:pt x="72682" y="120807"/>
                </a:lnTo>
                <a:lnTo>
                  <a:pt x="73827" y="119859"/>
                </a:lnTo>
                <a:lnTo>
                  <a:pt x="74893" y="118833"/>
                </a:lnTo>
                <a:lnTo>
                  <a:pt x="75919" y="117767"/>
                </a:lnTo>
                <a:lnTo>
                  <a:pt x="76906" y="116661"/>
                </a:lnTo>
                <a:lnTo>
                  <a:pt x="77854" y="115477"/>
                </a:lnTo>
                <a:lnTo>
                  <a:pt x="78762" y="114293"/>
                </a:lnTo>
                <a:lnTo>
                  <a:pt x="79630" y="113069"/>
                </a:lnTo>
                <a:lnTo>
                  <a:pt x="80459" y="111845"/>
                </a:lnTo>
                <a:lnTo>
                  <a:pt x="81288" y="110542"/>
                </a:lnTo>
                <a:lnTo>
                  <a:pt x="82078" y="109239"/>
                </a:lnTo>
                <a:lnTo>
                  <a:pt x="82828" y="107936"/>
                </a:lnTo>
                <a:lnTo>
                  <a:pt x="83578" y="106594"/>
                </a:lnTo>
                <a:lnTo>
                  <a:pt x="84999" y="103870"/>
                </a:lnTo>
                <a:lnTo>
                  <a:pt x="86381" y="101146"/>
                </a:lnTo>
                <a:lnTo>
                  <a:pt x="87723" y="98422"/>
                </a:lnTo>
                <a:lnTo>
                  <a:pt x="89066" y="95698"/>
                </a:lnTo>
                <a:lnTo>
                  <a:pt x="90447" y="93092"/>
                </a:lnTo>
                <a:lnTo>
                  <a:pt x="91158" y="91789"/>
                </a:lnTo>
                <a:lnTo>
                  <a:pt x="91869" y="90526"/>
                </a:lnTo>
                <a:lnTo>
                  <a:pt x="92579" y="89302"/>
                </a:lnTo>
                <a:lnTo>
                  <a:pt x="93329" y="88118"/>
                </a:lnTo>
                <a:lnTo>
                  <a:pt x="94119" y="86934"/>
                </a:lnTo>
                <a:lnTo>
                  <a:pt x="94909" y="85828"/>
                </a:lnTo>
                <a:lnTo>
                  <a:pt x="95777" y="84683"/>
                </a:lnTo>
                <a:lnTo>
                  <a:pt x="96646" y="83578"/>
                </a:lnTo>
                <a:lnTo>
                  <a:pt x="97554" y="82472"/>
                </a:lnTo>
                <a:lnTo>
                  <a:pt x="98501" y="81367"/>
                </a:lnTo>
                <a:lnTo>
                  <a:pt x="100396" y="79235"/>
                </a:lnTo>
                <a:lnTo>
                  <a:pt x="102331" y="77064"/>
                </a:lnTo>
                <a:lnTo>
                  <a:pt x="106239" y="72839"/>
                </a:lnTo>
                <a:lnTo>
                  <a:pt x="108134" y="70708"/>
                </a:lnTo>
                <a:lnTo>
                  <a:pt x="109950" y="68576"/>
                </a:lnTo>
                <a:lnTo>
                  <a:pt x="110819" y="67470"/>
                </a:lnTo>
                <a:lnTo>
                  <a:pt x="111648" y="66365"/>
                </a:lnTo>
                <a:lnTo>
                  <a:pt x="112477" y="65260"/>
                </a:lnTo>
                <a:lnTo>
                  <a:pt x="113227" y="64115"/>
                </a:lnTo>
                <a:lnTo>
                  <a:pt x="113977" y="62970"/>
                </a:lnTo>
                <a:lnTo>
                  <a:pt x="114648" y="61825"/>
                </a:lnTo>
                <a:lnTo>
                  <a:pt x="115319" y="60640"/>
                </a:lnTo>
                <a:lnTo>
                  <a:pt x="115911" y="59456"/>
                </a:lnTo>
                <a:lnTo>
                  <a:pt x="116425" y="58232"/>
                </a:lnTo>
                <a:lnTo>
                  <a:pt x="116898" y="57008"/>
                </a:lnTo>
                <a:lnTo>
                  <a:pt x="117333" y="55745"/>
                </a:lnTo>
                <a:lnTo>
                  <a:pt x="117688" y="54442"/>
                </a:lnTo>
                <a:lnTo>
                  <a:pt x="117964" y="53139"/>
                </a:lnTo>
                <a:lnTo>
                  <a:pt x="118201" y="51797"/>
                </a:lnTo>
                <a:lnTo>
                  <a:pt x="118320" y="50415"/>
                </a:lnTo>
                <a:lnTo>
                  <a:pt x="118399" y="49034"/>
                </a:lnTo>
                <a:lnTo>
                  <a:pt x="118399" y="48678"/>
                </a:lnTo>
                <a:lnTo>
                  <a:pt x="118399" y="47849"/>
                </a:lnTo>
                <a:lnTo>
                  <a:pt x="118359" y="47060"/>
                </a:lnTo>
                <a:lnTo>
                  <a:pt x="118280" y="46270"/>
                </a:lnTo>
                <a:lnTo>
                  <a:pt x="118201" y="45441"/>
                </a:lnTo>
                <a:lnTo>
                  <a:pt x="118083" y="44651"/>
                </a:lnTo>
                <a:lnTo>
                  <a:pt x="117964" y="43862"/>
                </a:lnTo>
                <a:lnTo>
                  <a:pt x="117806" y="43112"/>
                </a:lnTo>
                <a:lnTo>
                  <a:pt x="117609" y="42322"/>
                </a:lnTo>
                <a:lnTo>
                  <a:pt x="117412" y="41572"/>
                </a:lnTo>
                <a:lnTo>
                  <a:pt x="117175" y="40782"/>
                </a:lnTo>
                <a:lnTo>
                  <a:pt x="116898" y="40032"/>
                </a:lnTo>
                <a:lnTo>
                  <a:pt x="116622" y="39322"/>
                </a:lnTo>
                <a:lnTo>
                  <a:pt x="116306" y="38572"/>
                </a:lnTo>
                <a:lnTo>
                  <a:pt x="115990" y="37861"/>
                </a:lnTo>
                <a:lnTo>
                  <a:pt x="115635" y="37150"/>
                </a:lnTo>
                <a:lnTo>
                  <a:pt x="115240" y="36479"/>
                </a:lnTo>
                <a:lnTo>
                  <a:pt x="114845" y="35769"/>
                </a:lnTo>
                <a:lnTo>
                  <a:pt x="114411" y="35097"/>
                </a:lnTo>
                <a:lnTo>
                  <a:pt x="113937" y="34466"/>
                </a:lnTo>
                <a:lnTo>
                  <a:pt x="113464" y="33834"/>
                </a:lnTo>
                <a:lnTo>
                  <a:pt x="112950" y="33202"/>
                </a:lnTo>
                <a:lnTo>
                  <a:pt x="112398" y="32610"/>
                </a:lnTo>
                <a:lnTo>
                  <a:pt x="111845" y="32018"/>
                </a:lnTo>
                <a:lnTo>
                  <a:pt x="111253" y="31465"/>
                </a:lnTo>
                <a:lnTo>
                  <a:pt x="110661" y="30913"/>
                </a:lnTo>
                <a:lnTo>
                  <a:pt x="110029" y="30399"/>
                </a:lnTo>
                <a:lnTo>
                  <a:pt x="109358" y="29886"/>
                </a:lnTo>
                <a:lnTo>
                  <a:pt x="108687" y="29373"/>
                </a:lnTo>
                <a:lnTo>
                  <a:pt x="107976" y="28939"/>
                </a:lnTo>
                <a:lnTo>
                  <a:pt x="107226" y="28465"/>
                </a:lnTo>
                <a:lnTo>
                  <a:pt x="106476" y="28070"/>
                </a:lnTo>
                <a:lnTo>
                  <a:pt x="105686" y="27675"/>
                </a:lnTo>
                <a:lnTo>
                  <a:pt x="104147" y="27004"/>
                </a:lnTo>
                <a:lnTo>
                  <a:pt x="102607" y="26373"/>
                </a:lnTo>
                <a:lnTo>
                  <a:pt x="101028" y="25820"/>
                </a:lnTo>
                <a:lnTo>
                  <a:pt x="99409" y="25307"/>
                </a:lnTo>
                <a:lnTo>
                  <a:pt x="97790" y="24833"/>
                </a:lnTo>
                <a:lnTo>
                  <a:pt x="96132" y="24399"/>
                </a:lnTo>
                <a:lnTo>
                  <a:pt x="94474" y="23964"/>
                </a:lnTo>
                <a:lnTo>
                  <a:pt x="92816" y="23570"/>
                </a:lnTo>
                <a:lnTo>
                  <a:pt x="89460" y="22859"/>
                </a:lnTo>
                <a:lnTo>
                  <a:pt x="86105" y="22148"/>
                </a:lnTo>
                <a:lnTo>
                  <a:pt x="82749" y="21398"/>
                </a:lnTo>
                <a:lnTo>
                  <a:pt x="81091" y="21003"/>
                </a:lnTo>
                <a:lnTo>
                  <a:pt x="79433" y="20569"/>
                </a:lnTo>
                <a:lnTo>
                  <a:pt x="78169" y="20214"/>
                </a:lnTo>
                <a:lnTo>
                  <a:pt x="76945" y="19780"/>
                </a:lnTo>
                <a:lnTo>
                  <a:pt x="75761" y="19345"/>
                </a:lnTo>
                <a:lnTo>
                  <a:pt x="74577" y="18872"/>
                </a:lnTo>
                <a:lnTo>
                  <a:pt x="73432" y="18358"/>
                </a:lnTo>
                <a:lnTo>
                  <a:pt x="72326" y="17845"/>
                </a:lnTo>
                <a:lnTo>
                  <a:pt x="71221" y="17253"/>
                </a:lnTo>
                <a:lnTo>
                  <a:pt x="70116" y="16661"/>
                </a:lnTo>
                <a:lnTo>
                  <a:pt x="69050" y="16069"/>
                </a:lnTo>
                <a:lnTo>
                  <a:pt x="68023" y="15437"/>
                </a:lnTo>
                <a:lnTo>
                  <a:pt x="65970" y="14134"/>
                </a:lnTo>
                <a:lnTo>
                  <a:pt x="63917" y="12792"/>
                </a:lnTo>
                <a:lnTo>
                  <a:pt x="61943" y="11410"/>
                </a:lnTo>
                <a:lnTo>
                  <a:pt x="59930" y="10028"/>
                </a:lnTo>
                <a:lnTo>
                  <a:pt x="57917" y="8646"/>
                </a:lnTo>
                <a:lnTo>
                  <a:pt x="55864" y="7344"/>
                </a:lnTo>
                <a:lnTo>
                  <a:pt x="53811" y="6041"/>
                </a:lnTo>
                <a:lnTo>
                  <a:pt x="52745" y="5449"/>
                </a:lnTo>
                <a:lnTo>
                  <a:pt x="51679" y="4856"/>
                </a:lnTo>
                <a:lnTo>
                  <a:pt x="50573" y="4304"/>
                </a:lnTo>
                <a:lnTo>
                  <a:pt x="49468" y="3790"/>
                </a:lnTo>
                <a:lnTo>
                  <a:pt x="48323" y="3277"/>
                </a:lnTo>
                <a:lnTo>
                  <a:pt x="47139" y="2804"/>
                </a:lnTo>
                <a:lnTo>
                  <a:pt x="45954" y="2369"/>
                </a:lnTo>
                <a:lnTo>
                  <a:pt x="44731" y="1974"/>
                </a:lnTo>
                <a:lnTo>
                  <a:pt x="43151" y="1501"/>
                </a:lnTo>
                <a:lnTo>
                  <a:pt x="41572" y="1106"/>
                </a:lnTo>
                <a:lnTo>
                  <a:pt x="39954" y="790"/>
                </a:lnTo>
                <a:lnTo>
                  <a:pt x="38295" y="514"/>
                </a:lnTo>
                <a:lnTo>
                  <a:pt x="36637" y="277"/>
                </a:lnTo>
                <a:lnTo>
                  <a:pt x="34979" y="119"/>
                </a:lnTo>
                <a:lnTo>
                  <a:pt x="33321" y="40"/>
                </a:lnTo>
                <a:lnTo>
                  <a:pt x="31623" y="0"/>
                </a:lnTo>
                <a:close/>
              </a:path>
            </a:pathLst>
          </a:custGeom>
          <a:solidFill>
            <a:srgbClr val="F4F8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68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919675" y="197279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919675" y="2423015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6075425" y="1972799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6075425" y="2423024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2796750" y="3374300"/>
            <a:ext cx="3550500" cy="355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014476" y="4474375"/>
            <a:ext cx="2394300" cy="23943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365524" y="-950050"/>
            <a:ext cx="2394300" cy="23943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954249" y="427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8093701" y="-8936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40950" y="1491475"/>
            <a:ext cx="42621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440950" y="2368000"/>
            <a:ext cx="4262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1663675" y="-1676275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7594375" y="-26000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661900" y="2596300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-4377775" y="26891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1252916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6119575" y="1620113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6119575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699716" y="321067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1252916" y="367978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821776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8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278625" y="1144175"/>
            <a:ext cx="6359700" cy="3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94" name="Google Shape;94;p15"/>
          <p:cNvSpPr/>
          <p:nvPr/>
        </p:nvSpPr>
        <p:spPr>
          <a:xfrm flipH="1">
            <a:off x="78561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flipH="1">
            <a:off x="-5670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9425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6143175" y="3542104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7"/>
          </p:nvPr>
        </p:nvSpPr>
        <p:spPr>
          <a:xfrm>
            <a:off x="1279438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8"/>
          </p:nvPr>
        </p:nvSpPr>
        <p:spPr>
          <a:xfrm>
            <a:off x="3711300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3"/>
          </p:nvPr>
        </p:nvSpPr>
        <p:spPr>
          <a:xfrm>
            <a:off x="1279431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-589424" y="413612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8136075" y="-6307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62" r:id="rId9"/>
    <p:sldLayoutId id="2147483665" r:id="rId10"/>
    <p:sldLayoutId id="2147483670" r:id="rId11"/>
    <p:sldLayoutId id="2147483673" r:id="rId12"/>
    <p:sldLayoutId id="2147483678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92" r:id="rId19"/>
    <p:sldLayoutId id="214748369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desaq.ca/wp-content/uploads/R%C3%A9f%C3%A9rentiel-de-comp%C3%A9tences-ADESAQ-MAJ20181012.pdf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e/9780429282232" TargetMode="External"/><Relationship Id="rId2" Type="http://schemas.openxmlformats.org/officeDocument/2006/relationships/hyperlink" Target="https://www.timeshighereducation.com/features/how-be-phd-superviso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ctrTitle"/>
          </p:nvPr>
        </p:nvSpPr>
        <p:spPr>
          <a:xfrm>
            <a:off x="0" y="771550"/>
            <a:ext cx="504056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CA" sz="4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Encadrement </a:t>
            </a:r>
            <a:r>
              <a:rPr lang="fr-CA" sz="4400" dirty="0">
                <a:solidFill>
                  <a:schemeClr val="bg2"/>
                </a:solidFill>
                <a:latin typeface="Arial Narrow" panose="020B0606020202030204" pitchFamily="34" charset="0"/>
              </a:rPr>
              <a:t>à la </a:t>
            </a:r>
            <a:r>
              <a:rPr lang="fr-CA" sz="4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recherche</a:t>
            </a:r>
            <a:r>
              <a:rPr lang="fr-CA" sz="4400" dirty="0">
                <a:solidFill>
                  <a:schemeClr val="bg2"/>
                </a:solidFill>
                <a:latin typeface="Arial Narrow" panose="020B0606020202030204" pitchFamily="34" charset="0"/>
              </a:rPr>
              <a:t> : </a:t>
            </a:r>
            <a:br>
              <a:rPr lang="fr-CA" sz="44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fr-CA" sz="4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balises, défis et réflexions</a:t>
            </a:r>
            <a:endParaRPr sz="4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2424050" y="3544000"/>
            <a:ext cx="3169200" cy="31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1"/>
          </p:nvPr>
        </p:nvSpPr>
        <p:spPr>
          <a:xfrm>
            <a:off x="5738350" y="4495500"/>
            <a:ext cx="340565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bg1">
                    <a:lumMod val="25000"/>
                  </a:schemeClr>
                </a:solidFill>
              </a:rPr>
              <a:t>Constance Denis, Ph. D.</a:t>
            </a:r>
          </a:p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bg1">
                    <a:lumMod val="25000"/>
                  </a:schemeClr>
                </a:solidFill>
              </a:rPr>
              <a:t>10 mars 2021</a:t>
            </a:r>
          </a:p>
        </p:txBody>
      </p:sp>
      <p:sp>
        <p:nvSpPr>
          <p:cNvPr id="280" name="Google Shape;280;p45"/>
          <p:cNvSpPr/>
          <p:nvPr/>
        </p:nvSpPr>
        <p:spPr>
          <a:xfrm>
            <a:off x="1725597" y="4447800"/>
            <a:ext cx="1587000" cy="1587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C:\Users\donnees\OneDrive - USherbrooke\Publications\Semaine de la recherche - UdeS - 2021\concept-1868728_19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3240"/>
            <a:ext cx="3466140" cy="23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sherbrooke.crifpe.ca/wp-content/uploads/2016/02/bandeauwebSherb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8222"/>
            <a:ext cx="332898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123478"/>
            <a:ext cx="8520600" cy="572700"/>
          </a:xfrm>
        </p:spPr>
        <p:txBody>
          <a:bodyPr>
            <a:noAutofit/>
          </a:bodyPr>
          <a:lstStyle/>
          <a:p>
            <a:r>
              <a:rPr lang="fr-CA" sz="1600" dirty="0" smtClean="0">
                <a:solidFill>
                  <a:schemeClr val="accent4">
                    <a:lumMod val="25000"/>
                  </a:schemeClr>
                </a:solidFill>
              </a:rPr>
              <a:t>Extrait – </a:t>
            </a:r>
            <a:r>
              <a:rPr lang="fr-CA" sz="1600" dirty="0">
                <a:solidFill>
                  <a:schemeClr val="accent4">
                    <a:lumMod val="25000"/>
                  </a:schemeClr>
                </a:solidFill>
              </a:rPr>
              <a:t>Grille de perception des rôles et responsabilités dans l’encadrement aux cycles supérieurs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767547"/>
              </p:ext>
            </p:extLst>
          </p:nvPr>
        </p:nvGraphicFramePr>
        <p:xfrm>
          <a:off x="338046" y="982460"/>
          <a:ext cx="8548676" cy="4109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71377"/>
                <a:gridCol w="230263"/>
                <a:gridCol w="230263"/>
                <a:gridCol w="230263"/>
                <a:gridCol w="230263"/>
                <a:gridCol w="230263"/>
                <a:gridCol w="3525984"/>
              </a:tblGrid>
              <a:tr h="27884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 DIRECTEUR DE RECHERCHE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L’ÉTUDIANT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89612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 directeur de recherche est en droit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de refuser de rencontrer l’étudiant lorsque celui-ci se présente à l’improvise.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L’étudiant est en droit de s’attendre à ce que son directeur de recherche le 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reçoive à n’importe quel moment en fonction de ses besoins. 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89612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</a:rPr>
                        <a:t>Le directeur de recherche doit amorcer le maintien d’un contact soutenu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</a:rPr>
                        <a:t> et régulier avec l’étudiant.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</a:rPr>
                        <a:t>C’est la responsabilité de l’étudiant de décider lorsqu’il a besoin de rencontrer le directeur de recherche.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550041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La responsabilité incombe au directeur de recherche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de décider du cadre de référence théorique le plus approprié.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L’étudiant a le droit de choisir son propre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cadre de référence théorique même s’il diffère de celui privilégié par le directeur de recherche.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89612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 directeur de recherche a la responsabilité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de définir les buts et l’étendue du projet.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Il appartient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à l’étudiant de définir ses propres buts et l’étendue du projet qu’il entreprend.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550041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 directeur de recherche est responsable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de diriger l’étudiant dans les choix de son programme d’études (cours, activités) et de recherche.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L’étudiant fait ses propres choix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à l’égard de son cheminement et de son programme d’études (cours, activités) en fonction de ses propres intérêts.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23515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Les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relations directeur/étudiant sont purement professionnels et les sujets personnels ne devraient pas être abordés.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Une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relation intime est essentielle pour une supervision réussie.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89612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directeur de recherche doit limites les orientations de recherche possibles en fonction des sujets qui l’intéressent.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directeur de recherche ne devrait pas influencer l’orientation des sujets de recherche parmi lesquels l’étudiant pourrait choisir.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  <a:tr h="389612"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Le</a:t>
                      </a:r>
                      <a:r>
                        <a:rPr lang="fr-CA" sz="1000" baseline="0" dirty="0" smtClean="0">
                          <a:solidFill>
                            <a:schemeClr val="bg2"/>
                          </a:solidFill>
                        </a:rPr>
                        <a:t> directeur de recherche doit former l’étudiant aux méthodes d’analyse dont il a besoin pour sa recherche. 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 anchor="ctr"/>
                </a:tc>
                <a:tc>
                  <a:txBody>
                    <a:bodyPr/>
                    <a:lstStyle/>
                    <a:p>
                      <a:r>
                        <a:rPr lang="fr-CA" sz="1000" dirty="0" smtClean="0">
                          <a:solidFill>
                            <a:schemeClr val="bg2"/>
                          </a:solidFill>
                        </a:rPr>
                        <a:t>L’étudiant ne doit pas attendre de son directeur qu’il assure sa formation sur les méthodes d’analyse pertinentes à sa recherche.</a:t>
                      </a:r>
                      <a:endParaRPr lang="fr-CA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0376" marR="70376" marT="34378" marB="34378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8299647" y="4145338"/>
            <a:ext cx="1448969" cy="239737"/>
          </a:xfrm>
          <a:prstGeom prst="rect">
            <a:avLst/>
          </a:prstGeom>
        </p:spPr>
        <p:txBody>
          <a:bodyPr wrap="none" lIns="69778" tIns="34889" rIns="69778" bIns="34889">
            <a:spAutoFit/>
          </a:bodyPr>
          <a:lstStyle/>
          <a:p>
            <a:r>
              <a:rPr lang="fr-CA" sz="11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</a:rPr>
              <a:t>(Bégin, 2018, p. 155-156)</a:t>
            </a:r>
          </a:p>
        </p:txBody>
      </p:sp>
    </p:spTree>
    <p:extLst>
      <p:ext uri="{BB962C8B-B14F-4D97-AF65-F5344CB8AC3E}">
        <p14:creationId xmlns:p14="http://schemas.microsoft.com/office/powerpoint/2010/main" val="27269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339503"/>
            <a:ext cx="4478394" cy="4614578"/>
          </a:xfrm>
        </p:spPr>
        <p:txBody>
          <a:bodyPr>
            <a:normAutofit/>
          </a:bodyPr>
          <a:lstStyle/>
          <a:p>
            <a:pPr marL="87222" indent="0">
              <a:buNone/>
            </a:pPr>
            <a:r>
              <a:rPr lang="fr-CA" sz="2800" b="1" dirty="0" smtClean="0">
                <a:latin typeface="Arial Narrow" panose="020B0606020202030204" pitchFamily="34" charset="0"/>
              </a:rPr>
              <a:t>RECRUTEMENT</a:t>
            </a:r>
            <a:endParaRPr lang="fr-CA" sz="2400" b="1" dirty="0">
              <a:latin typeface="Arial Narrow" panose="020B0606020202030204" pitchFamily="34" charset="0"/>
            </a:endParaRPr>
          </a:p>
          <a:p>
            <a:pPr marL="87222" indent="0">
              <a:buNone/>
            </a:pPr>
            <a:endParaRPr lang="fr-CA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Se doter de stratégies: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/>
              <a:buChar char="à"/>
            </a:pPr>
            <a:r>
              <a:rPr lang="fr-CA" sz="2100" dirty="0">
                <a:latin typeface="Arial Narrow" panose="020B0606020202030204" pitchFamily="34" charset="0"/>
                <a:sym typeface="Wingdings" panose="05000000000000000000" pitchFamily="2" charset="2"/>
              </a:rPr>
              <a:t>Proposer une liste de sujets;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/>
              <a:buChar char="à"/>
            </a:pPr>
            <a:r>
              <a:rPr lang="fr-CA" sz="2100" dirty="0">
                <a:latin typeface="Arial Narrow" panose="020B0606020202030204" pitchFamily="34" charset="0"/>
                <a:sym typeface="Wingdings" panose="05000000000000000000" pitchFamily="2" charset="2"/>
              </a:rPr>
              <a:t>Encourager un stage ou un travail; 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/>
              <a:buChar char="à"/>
            </a:pPr>
            <a:r>
              <a:rPr lang="fr-CA" sz="2100" dirty="0">
                <a:latin typeface="Arial Narrow" panose="020B0606020202030204" pitchFamily="34" charset="0"/>
                <a:sym typeface="Wingdings" panose="05000000000000000000" pitchFamily="2" charset="2"/>
              </a:rPr>
              <a:t>Considérer les limites de l’expertise.</a:t>
            </a:r>
          </a:p>
          <a:p>
            <a:pPr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Discuter d’un intérêt mutuel;</a:t>
            </a:r>
          </a:p>
          <a:p>
            <a:pPr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Aborder la quête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718490"/>
              </p:ext>
            </p:extLst>
          </p:nvPr>
        </p:nvGraphicFramePr>
        <p:xfrm>
          <a:off x="5015364" y="913168"/>
          <a:ext cx="3491484" cy="331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29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47050" y="267494"/>
            <a:ext cx="4939750" cy="4608512"/>
          </a:xfrm>
        </p:spPr>
        <p:txBody>
          <a:bodyPr/>
          <a:lstStyle/>
          <a:p>
            <a:pPr marL="87222" indent="0">
              <a:buNone/>
            </a:pPr>
            <a:r>
              <a:rPr lang="fr-CA" sz="2800" b="1" dirty="0" smtClean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</a:rPr>
              <a:t>COMMUNICATION</a:t>
            </a:r>
            <a:endParaRPr lang="fr-CA" sz="2400" b="1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87222" indent="0">
              <a:buNone/>
            </a:pPr>
            <a:endParaRPr lang="fr-CA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Reconnaitre les limites;</a:t>
            </a: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Nommer les enjeux et les lacunes;</a:t>
            </a: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Éviter les débordements;</a:t>
            </a: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Confrontation constructive vs </a:t>
            </a: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consultation; </a:t>
            </a:r>
            <a:endParaRPr lang="fr-CA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Provoquer des deuils (et les gérer</a:t>
            </a:r>
            <a:r>
              <a:rPr lang="fr-CA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).</a:t>
            </a:r>
            <a:endParaRPr lang="fr-CA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donnees\AppData\Local\Microsoft\Windows\INetCache\IE\HSCHY4GI\Communicationinterculturelle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63098"/>
            <a:ext cx="2977788" cy="23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95485"/>
            <a:ext cx="4921757" cy="4948015"/>
          </a:xfrm>
        </p:spPr>
        <p:txBody>
          <a:bodyPr>
            <a:normAutofit/>
          </a:bodyPr>
          <a:lstStyle/>
          <a:p>
            <a:pPr marL="87222" indent="0">
              <a:buNone/>
            </a:pPr>
            <a:r>
              <a:rPr lang="fr-CA" sz="2800" b="1" dirty="0" smtClean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</a:rPr>
              <a:t>INSERTION PROFESSIONNELLE</a:t>
            </a:r>
          </a:p>
          <a:p>
            <a:pPr marL="87222" indent="0">
              <a:buNone/>
            </a:pPr>
            <a:endParaRPr lang="fr-CA" b="1" dirty="0">
              <a:solidFill>
                <a:schemeClr val="accent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 doter d’un objectif professionnel</a:t>
            </a:r>
          </a:p>
          <a:p>
            <a:pPr lvl="0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Planifier un plan de développement professionnel </a:t>
            </a:r>
          </a:p>
          <a:p>
            <a:pPr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Gérer </a:t>
            </a:r>
            <a:r>
              <a:rPr lang="fr-CA" dirty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les opportunités et les défis</a:t>
            </a:r>
          </a:p>
          <a:p>
            <a:pPr lvl="0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Wingdings"/>
              <a:buChar char="à"/>
            </a:pPr>
            <a:r>
              <a:rPr lang="fr-CA" dirty="0" smtClean="0">
                <a:solidFill>
                  <a:schemeClr val="accent2">
                    <a:lumMod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S’assurer d’une gestion stratégique du processus et du produit </a:t>
            </a:r>
          </a:p>
          <a:p>
            <a:pPr lvl="0">
              <a:buFont typeface="Wingdings"/>
              <a:buChar char="à"/>
            </a:pPr>
            <a:endParaRPr lang="fr-CA" dirty="0" smtClean="0">
              <a:solidFill>
                <a:schemeClr val="accent2">
                  <a:lumMod val="25000"/>
                </a:schemeClr>
              </a:solidFill>
            </a:endParaRPr>
          </a:p>
          <a:p>
            <a:endParaRPr lang="fr-CA" dirty="0"/>
          </a:p>
        </p:txBody>
      </p:sp>
      <p:pic>
        <p:nvPicPr>
          <p:cNvPr id="2050" name="Picture 2" descr="C:\Users\donnees\AppData\Local\Microsoft\Windows\INetCache\IE\XUQRL5C4\strategie-multicanal-201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04" y="1597160"/>
            <a:ext cx="4392096" cy="29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1620" y="2139702"/>
            <a:ext cx="6840760" cy="864096"/>
          </a:xfrm>
        </p:spPr>
        <p:txBody>
          <a:bodyPr/>
          <a:lstStyle/>
          <a:p>
            <a:r>
              <a:rPr lang="en" sz="4800" b="1" dirty="0" smtClean="0">
                <a:solidFill>
                  <a:schemeClr val="accent2">
                    <a:lumMod val="95000"/>
                  </a:schemeClr>
                </a:solidFill>
                <a:latin typeface="Poppins"/>
              </a:rPr>
              <a:t>Conclusion </a:t>
            </a:r>
          </a:p>
          <a:p>
            <a:r>
              <a:rPr lang="en" sz="3200" b="1" dirty="0" smtClean="0">
                <a:solidFill>
                  <a:schemeClr val="accent2">
                    <a:lumMod val="95000"/>
                  </a:schemeClr>
                </a:solidFill>
                <a:latin typeface="Poppins"/>
              </a:rPr>
              <a:t>(ou balises)</a:t>
            </a:r>
            <a:endParaRPr lang="fr-CA" sz="3200" b="1" dirty="0">
              <a:solidFill>
                <a:schemeClr val="accent2">
                  <a:lumMod val="95000"/>
                </a:schemeClr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Conclusion: définition proposée 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395536" y="105958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fr-CA" sz="2800" dirty="0">
                <a:latin typeface="Arial Narrow" panose="020B0606020202030204" pitchFamily="34" charset="0"/>
              </a:rPr>
              <a:t>Tâche professorale flexible au cours de laquelle se forme une </a:t>
            </a:r>
            <a:r>
              <a:rPr lang="fr-CA" sz="2800" b="1" dirty="0">
                <a:latin typeface="Arial Narrow" panose="020B0606020202030204" pitchFamily="34" charset="0"/>
              </a:rPr>
              <a:t>alliance pédagogique </a:t>
            </a:r>
            <a:r>
              <a:rPr lang="fr-CA" sz="2800" dirty="0">
                <a:latin typeface="Arial Narrow" panose="020B0606020202030204" pitchFamily="34" charset="0"/>
              </a:rPr>
              <a:t>entre les personnes impliquées pouvant être constituée de plus de deux personnes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doctorant et directeur de recherche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visant l’</a:t>
            </a:r>
            <a:r>
              <a:rPr lang="fr-CA" sz="2800" b="1" dirty="0">
                <a:latin typeface="Arial Narrow" panose="020B0606020202030204" pitchFamily="34" charset="0"/>
              </a:rPr>
              <a:t>émancipation</a:t>
            </a:r>
            <a:r>
              <a:rPr lang="fr-CA" sz="2800" dirty="0">
                <a:latin typeface="Arial Narrow" panose="020B0606020202030204" pitchFamily="34" charset="0"/>
              </a:rPr>
              <a:t> et l’</a:t>
            </a:r>
            <a:r>
              <a:rPr lang="fr-CA" sz="2800" b="1" dirty="0">
                <a:latin typeface="Arial Narrow" panose="020B0606020202030204" pitchFamily="34" charset="0"/>
              </a:rPr>
              <a:t>enculturation </a:t>
            </a:r>
            <a:r>
              <a:rPr lang="fr-CA" sz="2800" dirty="0">
                <a:latin typeface="Arial Narrow" panose="020B0606020202030204" pitchFamily="34" charset="0"/>
              </a:rPr>
              <a:t>du doctorant, chercheur novice, au travers d’un </a:t>
            </a:r>
            <a:r>
              <a:rPr lang="fr-CA" sz="2800" b="1" dirty="0">
                <a:latin typeface="Arial Narrow" panose="020B0606020202030204" pitchFamily="34" charset="0"/>
              </a:rPr>
              <a:t>processus</a:t>
            </a:r>
            <a:r>
              <a:rPr lang="fr-CA" sz="2800" dirty="0">
                <a:latin typeface="Arial Narrow" panose="020B0606020202030204" pitchFamily="34" charset="0"/>
              </a:rPr>
              <a:t>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les études doctorales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menant à l’élaboration d’un </a:t>
            </a:r>
            <a:r>
              <a:rPr lang="fr-CA" sz="2800" b="1" dirty="0">
                <a:latin typeface="Arial Narrow" panose="020B0606020202030204" pitchFamily="34" charset="0"/>
              </a:rPr>
              <a:t>produit</a:t>
            </a:r>
            <a:r>
              <a:rPr lang="fr-CA" sz="2800" dirty="0">
                <a:latin typeface="Arial Narrow" panose="020B0606020202030204" pitchFamily="34" charset="0"/>
              </a:rPr>
              <a:t>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la thèse </a:t>
            </a:r>
            <a:r>
              <a:rPr lang="fr-CA" sz="2800" dirty="0">
                <a:latin typeface="Arial Narrow" panose="020B0606020202030204" pitchFamily="34" charset="0"/>
                <a:sym typeface="Symbol"/>
              </a:rPr>
              <a:t></a:t>
            </a:r>
            <a:r>
              <a:rPr lang="fr-CA" sz="2800" dirty="0">
                <a:latin typeface="Arial Narrow" panose="020B0606020202030204" pitchFamily="34" charset="0"/>
              </a:rPr>
              <a:t> où un soutien est proposé autour de </a:t>
            </a:r>
            <a:r>
              <a:rPr lang="fr-CA" sz="2800" b="1" dirty="0">
                <a:latin typeface="Arial Narrow" panose="020B0606020202030204" pitchFamily="34" charset="0"/>
              </a:rPr>
              <a:t>quatre</a:t>
            </a:r>
            <a:r>
              <a:rPr lang="fr-CA" sz="2800" dirty="0">
                <a:latin typeface="Arial Narrow" panose="020B0606020202030204" pitchFamily="34" charset="0"/>
              </a:rPr>
              <a:t> principales </a:t>
            </a:r>
            <a:r>
              <a:rPr lang="fr-CA" sz="2800" b="1" dirty="0">
                <a:latin typeface="Arial Narrow" panose="020B0606020202030204" pitchFamily="34" charset="0"/>
              </a:rPr>
              <a:t>dimensions</a:t>
            </a:r>
            <a:r>
              <a:rPr lang="fr-CA" sz="2800" dirty="0">
                <a:latin typeface="Arial Narrow" panose="020B0606020202030204" pitchFamily="34" charset="0"/>
              </a:rPr>
              <a:t> : 1) scientifique, 2) personnelle, 3) administrative et 4) professionnelle.</a:t>
            </a:r>
          </a:p>
        </p:txBody>
      </p:sp>
    </p:spTree>
    <p:extLst>
      <p:ext uri="{BB962C8B-B14F-4D97-AF65-F5344CB8AC3E}">
        <p14:creationId xmlns:p14="http://schemas.microsoft.com/office/powerpoint/2010/main" val="28095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3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sz="2000" dirty="0"/>
              <a:t>Modélisation de l’encadrement à la recherche au doctorat en contexte francophone </a:t>
            </a:r>
            <a:r>
              <a:rPr lang="fr-CA" sz="2000" dirty="0" smtClean="0"/>
              <a:t>nord-américain (Denis, 2020)</a:t>
            </a:r>
            <a:endParaRPr sz="20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" y="1563638"/>
            <a:ext cx="890863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79"/>
          <p:cNvSpPr txBox="1">
            <a:spLocks noGrp="1"/>
          </p:cNvSpPr>
          <p:nvPr>
            <p:ph type="subTitle" idx="1"/>
          </p:nvPr>
        </p:nvSpPr>
        <p:spPr>
          <a:xfrm>
            <a:off x="827584" y="2715766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A" sz="1400" dirty="0" smtClean="0"/>
              <a:t>Si vous avez des questions ou si vous désirez poursuivre cet échange: </a:t>
            </a: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fr-CA" sz="1400" dirty="0" smtClean="0">
                <a:uFill>
                  <a:noFill/>
                </a:uFill>
              </a:rPr>
              <a:t>C</a:t>
            </a:r>
            <a:r>
              <a:rPr lang="en" sz="1400" dirty="0" smtClean="0">
                <a:uFill>
                  <a:noFill/>
                </a:uFill>
              </a:rPr>
              <a:t>onstance.denis@usherbrooke.ca</a:t>
            </a:r>
            <a:endParaRPr dirty="0"/>
          </a:p>
        </p:txBody>
      </p:sp>
      <p:sp>
        <p:nvSpPr>
          <p:cNvPr id="1927" name="Google Shape;1927;p79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CA" sz="3600" dirty="0"/>
              <a:t>Merci pour votre </a:t>
            </a:r>
            <a:r>
              <a:rPr lang="fr-CA" sz="3600" dirty="0" smtClean="0"/>
              <a:t>écoute et votre participation!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/>
          <p:cNvSpPr>
            <a:spLocks noGrp="1"/>
          </p:cNvSpPr>
          <p:nvPr>
            <p:ph type="subTitle" idx="15"/>
          </p:nvPr>
        </p:nvSpPr>
        <p:spPr>
          <a:xfrm>
            <a:off x="611560" y="1203598"/>
            <a:ext cx="7920880" cy="345638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>
                <a:solidFill>
                  <a:schemeClr val="accent1"/>
                </a:solidFill>
              </a:rPr>
              <a:t>Association des doyennes et des doyens des études supérieures au Québec [ADESAQ]. (2018). Les compétences visées dans les formations aux cycles supérieurs. </a:t>
            </a:r>
            <a:r>
              <a:rPr lang="fr-CA" sz="1200" dirty="0" smtClean="0">
                <a:solidFill>
                  <a:schemeClr val="accent1"/>
                </a:solidFill>
              </a:rPr>
              <a:t>Repéré </a:t>
            </a:r>
            <a:r>
              <a:rPr lang="fr-CA" sz="1200" dirty="0">
                <a:solidFill>
                  <a:schemeClr val="accent1"/>
                </a:solidFill>
              </a:rPr>
              <a:t>à </a:t>
            </a:r>
            <a:r>
              <a:rPr lang="fr-CA" sz="1200" u="sng" dirty="0">
                <a:solidFill>
                  <a:schemeClr val="accent1"/>
                </a:solidFill>
                <a:hlinkClick r:id="rId2"/>
              </a:rPr>
              <a:t>http://adesaq.ca/wp-content/uploads/R%C3%A9f%C3%A9rentiel-de-comp%C3%A9tences-ADESAQ-MAJ20181012.pdf</a:t>
            </a:r>
            <a:endParaRPr lang="fr-CA" sz="12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 err="1">
                <a:solidFill>
                  <a:schemeClr val="accent1"/>
                </a:solidFill>
              </a:rPr>
              <a:t>Berthiaume</a:t>
            </a:r>
            <a:r>
              <a:rPr lang="fr-CA" sz="1200" dirty="0">
                <a:solidFill>
                  <a:schemeClr val="accent1"/>
                </a:solidFill>
              </a:rPr>
              <a:t>, D., Bosson, M., Elston, V. et </a:t>
            </a:r>
            <a:r>
              <a:rPr lang="fr-CA" sz="1200" dirty="0" err="1">
                <a:solidFill>
                  <a:schemeClr val="accent1"/>
                </a:solidFill>
              </a:rPr>
              <a:t>Skakni</a:t>
            </a:r>
            <a:r>
              <a:rPr lang="fr-CA" sz="1200" dirty="0">
                <a:solidFill>
                  <a:schemeClr val="accent1"/>
                </a:solidFill>
              </a:rPr>
              <a:t>, I. (2020). </a:t>
            </a:r>
            <a:r>
              <a:rPr lang="fr-CA" sz="1200" i="1" dirty="0">
                <a:solidFill>
                  <a:schemeClr val="accent1"/>
                </a:solidFill>
              </a:rPr>
              <a:t>L’expérience doctorale : état des lieux et propositions de structuration</a:t>
            </a:r>
            <a:r>
              <a:rPr lang="fr-CA" sz="1200" dirty="0">
                <a:solidFill>
                  <a:schemeClr val="accent1"/>
                </a:solidFill>
              </a:rPr>
              <a:t>. Fribourg, Suisse : DEVPRO – Centre HES-SO de développement professionnel.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>
                <a:solidFill>
                  <a:schemeClr val="accent1"/>
                </a:solidFill>
              </a:rPr>
              <a:t>Denis, C. (2020). </a:t>
            </a:r>
            <a:r>
              <a:rPr lang="fr-CA" sz="1200" i="1" dirty="0">
                <a:solidFill>
                  <a:schemeClr val="accent1"/>
                </a:solidFill>
              </a:rPr>
              <a:t>Pratiques d’encadrement à la recherche au doctorat en contexte francophone nord-américain : à la découverte de balises </a:t>
            </a:r>
            <a:r>
              <a:rPr lang="fr-CA" sz="1200" dirty="0">
                <a:solidFill>
                  <a:schemeClr val="accent1"/>
                </a:solidFill>
              </a:rPr>
              <a:t>[thèse de doctorat, Université de Sherbrooke].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1200" dirty="0" err="1">
                <a:solidFill>
                  <a:schemeClr val="accent1"/>
                </a:solidFill>
              </a:rPr>
              <a:t>Gatfield</a:t>
            </a:r>
            <a:r>
              <a:rPr lang="en-CA" sz="1200" dirty="0">
                <a:solidFill>
                  <a:schemeClr val="accent1"/>
                </a:solidFill>
              </a:rPr>
              <a:t>, T. (2005). An Investigation into PhD Supervisory Management Styles: Development of a dynamic conceptual model and its managerial implications. </a:t>
            </a:r>
            <a:r>
              <a:rPr lang="en-CA" sz="1200" i="1" dirty="0">
                <a:solidFill>
                  <a:schemeClr val="accent1"/>
                </a:solidFill>
              </a:rPr>
              <a:t>Journal of Higher Education Policy and Management</a:t>
            </a:r>
            <a:r>
              <a:rPr lang="en-CA" sz="1200" dirty="0">
                <a:solidFill>
                  <a:schemeClr val="accent1"/>
                </a:solidFill>
              </a:rPr>
              <a:t>, </a:t>
            </a:r>
            <a:r>
              <a:rPr lang="en-CA" sz="1200" i="1" dirty="0">
                <a:solidFill>
                  <a:schemeClr val="accent1"/>
                </a:solidFill>
              </a:rPr>
              <a:t>27</a:t>
            </a:r>
            <a:r>
              <a:rPr lang="en-CA" sz="1200" dirty="0">
                <a:solidFill>
                  <a:schemeClr val="accent1"/>
                </a:solidFill>
              </a:rPr>
              <a:t>(3), 311-325. https://doi.org/10.1080/13600800500283585</a:t>
            </a:r>
            <a:endParaRPr lang="fr-CA" sz="12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>
                <a:solidFill>
                  <a:schemeClr val="accent1"/>
                </a:solidFill>
              </a:rPr>
              <a:t>Gérard, L. (2009). </a:t>
            </a:r>
            <a:r>
              <a:rPr lang="fr-CA" sz="1200" i="1" dirty="0">
                <a:solidFill>
                  <a:schemeClr val="accent1"/>
                </a:solidFill>
              </a:rPr>
              <a:t>L’accompagnement en contexte de formation universitaire : étude de la direction de mémoire comme facteur de réussite en Master</a:t>
            </a:r>
            <a:r>
              <a:rPr lang="fr-CA" sz="1200" dirty="0">
                <a:solidFill>
                  <a:schemeClr val="accent1"/>
                </a:solidFill>
              </a:rPr>
              <a:t>. [thèse de doctorat, </a:t>
            </a:r>
            <a:r>
              <a:rPr lang="en-CA" sz="1200" dirty="0" err="1" smtClean="0">
                <a:solidFill>
                  <a:schemeClr val="accent1"/>
                </a:solidFill>
              </a:rPr>
              <a:t>Université</a:t>
            </a:r>
            <a:r>
              <a:rPr lang="en-CA" sz="1200" dirty="0" smtClean="0">
                <a:solidFill>
                  <a:schemeClr val="accent1"/>
                </a:solidFill>
              </a:rPr>
              <a:t> </a:t>
            </a:r>
            <a:r>
              <a:rPr lang="en-CA" sz="1200" dirty="0">
                <a:solidFill>
                  <a:schemeClr val="accent1"/>
                </a:solidFill>
              </a:rPr>
              <a:t>Nancy </a:t>
            </a:r>
            <a:r>
              <a:rPr lang="en-CA" sz="1200" dirty="0" smtClean="0">
                <a:solidFill>
                  <a:schemeClr val="accent1"/>
                </a:solidFill>
              </a:rPr>
              <a:t>2</a:t>
            </a:r>
            <a:r>
              <a:rPr lang="en-CA" sz="1200" dirty="0">
                <a:solidFill>
                  <a:schemeClr val="accent1"/>
                </a:solidFill>
              </a:rPr>
              <a:t>]</a:t>
            </a:r>
            <a:r>
              <a:rPr lang="en-CA" sz="1200" dirty="0" smtClean="0">
                <a:solidFill>
                  <a:schemeClr val="accent1"/>
                </a:solidFill>
              </a:rPr>
              <a:t>.</a:t>
            </a:r>
            <a:endParaRPr lang="fr-CA" sz="1200" dirty="0">
              <a:solidFill>
                <a:schemeClr val="accent1"/>
              </a:solidFill>
            </a:endParaRPr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 bibliographiques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2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/>
          <p:cNvSpPr>
            <a:spLocks noGrp="1"/>
          </p:cNvSpPr>
          <p:nvPr>
            <p:ph type="subTitle" idx="15"/>
          </p:nvPr>
        </p:nvSpPr>
        <p:spPr>
          <a:xfrm>
            <a:off x="611560" y="1203598"/>
            <a:ext cx="7920880" cy="345638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1200" dirty="0">
                <a:solidFill>
                  <a:schemeClr val="accent1"/>
                </a:solidFill>
              </a:rPr>
              <a:t>Lee, A. (2008). How are doctoral students supervised? Concepts of doctoral research supervision. </a:t>
            </a:r>
            <a:r>
              <a:rPr lang="en-CA" sz="1200" i="1" dirty="0">
                <a:solidFill>
                  <a:schemeClr val="accent1"/>
                </a:solidFill>
              </a:rPr>
              <a:t>Studies in Higher Education</a:t>
            </a:r>
            <a:r>
              <a:rPr lang="en-CA" sz="1200" dirty="0">
                <a:solidFill>
                  <a:schemeClr val="accent1"/>
                </a:solidFill>
              </a:rPr>
              <a:t>, </a:t>
            </a:r>
            <a:r>
              <a:rPr lang="en-CA" sz="1200" i="1" dirty="0">
                <a:solidFill>
                  <a:schemeClr val="accent1"/>
                </a:solidFill>
              </a:rPr>
              <a:t>33</a:t>
            </a:r>
            <a:r>
              <a:rPr lang="en-CA" sz="1200" dirty="0">
                <a:solidFill>
                  <a:schemeClr val="accent1"/>
                </a:solidFill>
              </a:rPr>
              <a:t>(3), 267-281. https://doi.org/10.1080/03075070802049202</a:t>
            </a:r>
            <a:endParaRPr lang="fr-CA" sz="12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 err="1">
                <a:solidFill>
                  <a:schemeClr val="accent1"/>
                </a:solidFill>
              </a:rPr>
              <a:t>Litalien</a:t>
            </a:r>
            <a:r>
              <a:rPr lang="fr-CA" sz="1200" dirty="0">
                <a:solidFill>
                  <a:schemeClr val="accent1"/>
                </a:solidFill>
              </a:rPr>
              <a:t>, D. (2014). </a:t>
            </a:r>
            <a:r>
              <a:rPr lang="fr-CA" sz="1200" i="1" dirty="0">
                <a:solidFill>
                  <a:schemeClr val="accent1"/>
                </a:solidFill>
              </a:rPr>
              <a:t>Persévérance aux études de doctorat (Ph. D.) : Modèle prédictif des intentions d’abandon</a:t>
            </a:r>
            <a:r>
              <a:rPr lang="fr-CA" sz="1200" dirty="0">
                <a:solidFill>
                  <a:schemeClr val="accent1"/>
                </a:solidFill>
              </a:rPr>
              <a:t> [thèse de doctorat, Université Laval].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1200" dirty="0">
                <a:solidFill>
                  <a:schemeClr val="accent1"/>
                </a:solidFill>
              </a:rPr>
              <a:t>Moriarty, P., </a:t>
            </a:r>
            <a:r>
              <a:rPr lang="en-CA" sz="1200" dirty="0" err="1">
                <a:solidFill>
                  <a:schemeClr val="accent1"/>
                </a:solidFill>
              </a:rPr>
              <a:t>Schnellman</a:t>
            </a:r>
            <a:r>
              <a:rPr lang="en-CA" sz="1200" dirty="0">
                <a:solidFill>
                  <a:schemeClr val="accent1"/>
                </a:solidFill>
              </a:rPr>
              <a:t>, J., Zachary, J. M., Blyth, C., </a:t>
            </a:r>
            <a:r>
              <a:rPr lang="en-CA" sz="1200" dirty="0" err="1">
                <a:solidFill>
                  <a:schemeClr val="accent1"/>
                </a:solidFill>
              </a:rPr>
              <a:t>Majumdar</a:t>
            </a:r>
            <a:r>
              <a:rPr lang="en-CA" sz="1200" dirty="0">
                <a:solidFill>
                  <a:schemeClr val="accent1"/>
                </a:solidFill>
              </a:rPr>
              <a:t>, S. et Kelly, C. (2019). How to be a PhD supervisor. </a:t>
            </a:r>
            <a:r>
              <a:rPr lang="en-CA" sz="1200" i="1" dirty="0">
                <a:solidFill>
                  <a:schemeClr val="accent1"/>
                </a:solidFill>
              </a:rPr>
              <a:t>Times Higher Education (THE)</a:t>
            </a:r>
            <a:r>
              <a:rPr lang="en-CA" sz="1200" dirty="0">
                <a:solidFill>
                  <a:schemeClr val="accent1"/>
                </a:solidFill>
              </a:rPr>
              <a:t>. </a:t>
            </a:r>
            <a:r>
              <a:rPr lang="fr-CA" sz="1200" dirty="0">
                <a:solidFill>
                  <a:schemeClr val="accent1"/>
                </a:solidFill>
              </a:rPr>
              <a:t>Repéré à </a:t>
            </a:r>
            <a:r>
              <a:rPr lang="fr-CA" sz="1200" u="sng" dirty="0">
                <a:solidFill>
                  <a:schemeClr val="accent1"/>
                </a:solidFill>
                <a:hlinkClick r:id="rId2"/>
              </a:rPr>
              <a:t>https://www.timeshighereducation.com/features/how-be-phd-supervisor</a:t>
            </a:r>
            <a:endParaRPr lang="fr-CA" sz="12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A" sz="1200" dirty="0">
                <a:solidFill>
                  <a:schemeClr val="accent1"/>
                </a:solidFill>
              </a:rPr>
              <a:t>OCDE. (2019). </a:t>
            </a:r>
            <a:r>
              <a:rPr lang="fr-CA" sz="1200" i="1" dirty="0">
                <a:solidFill>
                  <a:schemeClr val="accent1"/>
                </a:solidFill>
              </a:rPr>
              <a:t>Regards sur l’éducation 2019 : Les indicateurs de l’OCDE</a:t>
            </a:r>
            <a:r>
              <a:rPr lang="fr-CA" sz="1200" dirty="0">
                <a:solidFill>
                  <a:schemeClr val="accent1"/>
                </a:solidFill>
              </a:rPr>
              <a:t>. Paris, France : Éditions OCDE. https://doi.org/https://doi.org/10.1787/6bcf6dc9-fr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1200" dirty="0">
                <a:solidFill>
                  <a:schemeClr val="accent1"/>
                </a:solidFill>
              </a:rPr>
              <a:t>Robertson, M. J. (2017). Team modes and power: supervision of doctoral students. </a:t>
            </a:r>
            <a:r>
              <a:rPr lang="en-CA" sz="1200" i="1" dirty="0">
                <a:solidFill>
                  <a:schemeClr val="accent1"/>
                </a:solidFill>
              </a:rPr>
              <a:t>Higher Education Research and Development</a:t>
            </a:r>
            <a:r>
              <a:rPr lang="en-CA" sz="1200" dirty="0">
                <a:solidFill>
                  <a:schemeClr val="accent1"/>
                </a:solidFill>
              </a:rPr>
              <a:t>, </a:t>
            </a:r>
            <a:r>
              <a:rPr lang="en-CA" sz="1200" i="1" dirty="0">
                <a:solidFill>
                  <a:schemeClr val="accent1"/>
                </a:solidFill>
              </a:rPr>
              <a:t>36</a:t>
            </a:r>
            <a:r>
              <a:rPr lang="en-CA" sz="1200" dirty="0">
                <a:solidFill>
                  <a:schemeClr val="accent1"/>
                </a:solidFill>
              </a:rPr>
              <a:t>(2), 358-371. https://doi.org/10.1080/07294360.2016.1208157</a:t>
            </a:r>
            <a:endParaRPr lang="fr-CA" sz="12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1200" dirty="0">
                <a:solidFill>
                  <a:schemeClr val="accent1"/>
                </a:solidFill>
              </a:rPr>
              <a:t>Watson, D. et Blair, E. (2020). Adjusting supervisory practices to suit student needs. </a:t>
            </a:r>
            <a:r>
              <a:rPr lang="en-CA" sz="1200" dirty="0" err="1">
                <a:solidFill>
                  <a:schemeClr val="accent1"/>
                </a:solidFill>
              </a:rPr>
              <a:t>Dans</a:t>
            </a:r>
            <a:r>
              <a:rPr lang="en-CA" sz="1200" dirty="0">
                <a:solidFill>
                  <a:schemeClr val="accent1"/>
                </a:solidFill>
              </a:rPr>
              <a:t> E. Blair, D. </a:t>
            </a:r>
            <a:r>
              <a:rPr lang="en-CA" sz="1200" dirty="0" err="1">
                <a:solidFill>
                  <a:schemeClr val="accent1"/>
                </a:solidFill>
              </a:rPr>
              <a:t>Watso</a:t>
            </a:r>
            <a:r>
              <a:rPr lang="en-CA" sz="1200" dirty="0">
                <a:solidFill>
                  <a:schemeClr val="accent1"/>
                </a:solidFill>
              </a:rPr>
              <a:t> et S. </a:t>
            </a:r>
            <a:r>
              <a:rPr lang="en-CA" sz="1200" dirty="0" err="1">
                <a:solidFill>
                  <a:schemeClr val="accent1"/>
                </a:solidFill>
              </a:rPr>
              <a:t>Raturi</a:t>
            </a:r>
            <a:r>
              <a:rPr lang="en-CA" sz="1200" dirty="0">
                <a:solidFill>
                  <a:schemeClr val="accent1"/>
                </a:solidFill>
              </a:rPr>
              <a:t> (dir.), </a:t>
            </a:r>
            <a:r>
              <a:rPr lang="en-CA" sz="1200" i="1" dirty="0">
                <a:solidFill>
                  <a:schemeClr val="accent1"/>
                </a:solidFill>
              </a:rPr>
              <a:t>Graduate Research Supervision in the Developing World: Policies, Pedagogies, and Practices</a:t>
            </a:r>
            <a:r>
              <a:rPr lang="en-CA" sz="1200" dirty="0">
                <a:solidFill>
                  <a:schemeClr val="accent1"/>
                </a:solidFill>
              </a:rPr>
              <a:t> (1</a:t>
            </a:r>
            <a:r>
              <a:rPr lang="en-CA" sz="1200" baseline="30000" dirty="0">
                <a:solidFill>
                  <a:schemeClr val="accent1"/>
                </a:solidFill>
              </a:rPr>
              <a:t>re</a:t>
            </a:r>
            <a:r>
              <a:rPr lang="en-CA" sz="1200" dirty="0">
                <a:solidFill>
                  <a:schemeClr val="accent1"/>
                </a:solidFill>
              </a:rPr>
              <a:t> </a:t>
            </a:r>
            <a:r>
              <a:rPr lang="en-CA" sz="1200" dirty="0" err="1">
                <a:solidFill>
                  <a:schemeClr val="accent1"/>
                </a:solidFill>
              </a:rPr>
              <a:t>éd</a:t>
            </a:r>
            <a:r>
              <a:rPr lang="en-CA" sz="1200" dirty="0">
                <a:solidFill>
                  <a:schemeClr val="accent1"/>
                </a:solidFill>
              </a:rPr>
              <a:t>.). </a:t>
            </a:r>
            <a:r>
              <a:rPr lang="fr-CA" sz="1200" dirty="0">
                <a:solidFill>
                  <a:schemeClr val="accent1"/>
                </a:solidFill>
              </a:rPr>
              <a:t>New York, NY: Taylor et Francis. Repéré à </a:t>
            </a:r>
            <a:r>
              <a:rPr lang="fr-CA" sz="1200" u="sng" dirty="0">
                <a:solidFill>
                  <a:schemeClr val="accent1"/>
                </a:solidFill>
                <a:hlinkClick r:id="rId3"/>
              </a:rPr>
              <a:t>https://www.taylorfrancis.com/books/e/9780429282232</a:t>
            </a:r>
            <a:endParaRPr lang="fr-CA" sz="1200" dirty="0">
              <a:solidFill>
                <a:schemeClr val="accent1"/>
              </a:solidFill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 bibliographiques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92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 txBox="1">
            <a:spLocks noGrp="1"/>
          </p:cNvSpPr>
          <p:nvPr>
            <p:ph type="title" idx="4294967295"/>
          </p:nvPr>
        </p:nvSpPr>
        <p:spPr>
          <a:xfrm>
            <a:off x="0" y="447675"/>
            <a:ext cx="85217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Présentation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8534901"/>
              </p:ext>
            </p:extLst>
          </p:nvPr>
        </p:nvGraphicFramePr>
        <p:xfrm>
          <a:off x="179512" y="1203598"/>
          <a:ext cx="864096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Réflexions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23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4182022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Qu’est-ce que l’encadrement à la recherche aux cycles supérieurs?</a:t>
            </a:r>
            <a:endParaRPr sz="2800"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4"/>
          <p:cNvSpPr txBox="1">
            <a:spLocks noGrp="1"/>
          </p:cNvSpPr>
          <p:nvPr>
            <p:ph type="title"/>
          </p:nvPr>
        </p:nvSpPr>
        <p:spPr>
          <a:xfrm>
            <a:off x="1187624" y="437841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>
                <a:solidFill>
                  <a:schemeClr val="accent2"/>
                </a:solidFill>
              </a:rPr>
              <a:t>Modèles existants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5" name="Groupe 14"/>
          <p:cNvGrpSpPr/>
          <p:nvPr>
            <p:custDataLst>
              <p:tags r:id="rId1"/>
            </p:custDataLst>
          </p:nvPr>
        </p:nvGrpSpPr>
        <p:grpSpPr>
          <a:xfrm>
            <a:off x="5076056" y="1741626"/>
            <a:ext cx="3175856" cy="2996177"/>
            <a:chOff x="4761982" y="2060848"/>
            <a:chExt cx="3770458" cy="4692882"/>
          </a:xfrm>
        </p:grpSpPr>
        <p:pic>
          <p:nvPicPr>
            <p:cNvPr id="16" name="Image 15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2060848"/>
              <a:ext cx="3744415" cy="4302907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761982" y="6363755"/>
              <a:ext cx="3275162" cy="389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400" dirty="0">
                  <a:latin typeface="Arial Narrow" panose="020B0606020202030204" pitchFamily="34" charset="0"/>
                </a:rPr>
                <a:t>(</a:t>
              </a:r>
              <a:r>
                <a:rPr lang="fr-CA" sz="1400" dirty="0" smtClean="0">
                  <a:latin typeface="Arial Narrow" panose="020B0606020202030204" pitchFamily="34" charset="0"/>
                </a:rPr>
                <a:t>Robertson, 2017</a:t>
              </a:r>
              <a:r>
                <a:rPr lang="fr-CA" sz="1400" dirty="0">
                  <a:latin typeface="Arial Narrow" panose="020B0606020202030204" pitchFamily="34" charset="0"/>
                </a:rPr>
                <a:t>, p. 368)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67045" y="1645647"/>
            <a:ext cx="3874323" cy="3188134"/>
            <a:chOff x="8028657" y="1637146"/>
            <a:chExt cx="4310212" cy="3650280"/>
          </a:xfrm>
        </p:grpSpPr>
        <p:grpSp>
          <p:nvGrpSpPr>
            <p:cNvPr id="19" name="Groupe 18"/>
            <p:cNvGrpSpPr/>
            <p:nvPr/>
          </p:nvGrpSpPr>
          <p:grpSpPr>
            <a:xfrm>
              <a:off x="8028657" y="1637146"/>
              <a:ext cx="4310212" cy="3306828"/>
              <a:chOff x="8082438" y="1637146"/>
              <a:chExt cx="4310212" cy="3306828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8082438" y="1719592"/>
                <a:ext cx="4310212" cy="3195569"/>
                <a:chOff x="3648670" y="1715266"/>
                <a:chExt cx="5249697" cy="3650643"/>
              </a:xfrm>
            </p:grpSpPr>
            <p:grpSp>
              <p:nvGrpSpPr>
                <p:cNvPr id="23" name="Groupe 22"/>
                <p:cNvGrpSpPr/>
                <p:nvPr/>
              </p:nvGrpSpPr>
              <p:grpSpPr>
                <a:xfrm>
                  <a:off x="3648670" y="2059464"/>
                  <a:ext cx="3841473" cy="3306445"/>
                  <a:chOff x="-77828" y="0"/>
                  <a:chExt cx="3841473" cy="3306445"/>
                </a:xfrm>
              </p:grpSpPr>
              <p:sp>
                <p:nvSpPr>
                  <p:cNvPr id="25" name="Zone de texte 4"/>
                  <p:cNvSpPr txBox="1"/>
                  <p:nvPr/>
                </p:nvSpPr>
                <p:spPr>
                  <a:xfrm>
                    <a:off x="-77828" y="1008578"/>
                    <a:ext cx="1061798" cy="4476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200000"/>
                      </a:lnSpc>
                      <a:spcAft>
                        <a:spcPts val="0"/>
                      </a:spcAft>
                    </a:pPr>
                    <a:r>
                      <a:rPr lang="fr-CA" sz="1200" b="1" dirty="0" smtClean="0">
                        <a:effectLst/>
                        <a:latin typeface="Calibri"/>
                        <a:ea typeface="Times New Roman"/>
                      </a:rPr>
                      <a:t>SOUTIEN</a:t>
                    </a:r>
                    <a:endParaRPr lang="fr-CA" sz="1050" b="1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6" name="Signe Plus 5"/>
                  <p:cNvSpPr/>
                  <p:nvPr/>
                </p:nvSpPr>
                <p:spPr>
                  <a:xfrm>
                    <a:off x="219075" y="0"/>
                    <a:ext cx="467995" cy="467995"/>
                  </a:xfrm>
                  <a:prstGeom prst="mathPlus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CA"/>
                  </a:p>
                </p:txBody>
              </p:sp>
              <p:sp>
                <p:nvSpPr>
                  <p:cNvPr id="27" name="Signe Moins 6"/>
                  <p:cNvSpPr/>
                  <p:nvPr/>
                </p:nvSpPr>
                <p:spPr>
                  <a:xfrm>
                    <a:off x="219075" y="1762125"/>
                    <a:ext cx="467995" cy="466725"/>
                  </a:xfrm>
                  <a:prstGeom prst="mathMinus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CA"/>
                  </a:p>
                </p:txBody>
              </p:sp>
              <p:sp>
                <p:nvSpPr>
                  <p:cNvPr id="28" name="Zone de texte 7"/>
                  <p:cNvSpPr txBox="1"/>
                  <p:nvPr/>
                </p:nvSpPr>
                <p:spPr>
                  <a:xfrm>
                    <a:off x="2001520" y="2780648"/>
                    <a:ext cx="1294068" cy="39052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200000"/>
                      </a:lnSpc>
                      <a:spcAft>
                        <a:spcPts val="0"/>
                      </a:spcAft>
                    </a:pPr>
                    <a:r>
                      <a:rPr lang="fr-CA" sz="1200" b="1" dirty="0" smtClean="0">
                        <a:effectLst/>
                        <a:latin typeface="Calibri"/>
                        <a:ea typeface="Times New Roman"/>
                      </a:rPr>
                      <a:t>STRUCTURE</a:t>
                    </a:r>
                    <a:endParaRPr lang="fr-CA" sz="1050" b="1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9" name="Signe Moins 8"/>
                  <p:cNvSpPr/>
                  <p:nvPr/>
                </p:nvSpPr>
                <p:spPr>
                  <a:xfrm>
                    <a:off x="1533525" y="2838450"/>
                    <a:ext cx="467995" cy="466725"/>
                  </a:xfrm>
                  <a:prstGeom prst="mathMinus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CA"/>
                  </a:p>
                </p:txBody>
              </p:sp>
              <p:sp>
                <p:nvSpPr>
                  <p:cNvPr id="30" name="Signe Plus 9"/>
                  <p:cNvSpPr/>
                  <p:nvPr/>
                </p:nvSpPr>
                <p:spPr>
                  <a:xfrm>
                    <a:off x="3295650" y="2838450"/>
                    <a:ext cx="467995" cy="467995"/>
                  </a:xfrm>
                  <a:prstGeom prst="mathPlus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CA"/>
                  </a:p>
                </p:txBody>
              </p:sp>
            </p:grpSp>
            <p:graphicFrame>
              <p:nvGraphicFramePr>
                <p:cNvPr id="24" name="Diagramme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1159160739"/>
                    </p:ext>
                  </p:extLst>
                </p:nvPr>
              </p:nvGraphicFramePr>
              <p:xfrm>
                <a:off x="3667567" y="1715266"/>
                <a:ext cx="5230800" cy="32004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p:grpSp>
          <p:sp>
            <p:nvSpPr>
              <p:cNvPr id="22" name="Rectangle 21"/>
              <p:cNvSpPr/>
              <p:nvPr/>
            </p:nvSpPr>
            <p:spPr>
              <a:xfrm>
                <a:off x="8100665" y="1637146"/>
                <a:ext cx="3582173" cy="33068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10267126" y="4935034"/>
              <a:ext cx="1361931" cy="35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 smtClean="0">
                  <a:latin typeface="Arial Narrow" panose="020B0606020202030204" pitchFamily="34" charset="0"/>
                </a:rPr>
                <a:t>(</a:t>
              </a:r>
              <a:r>
                <a:rPr lang="fr-CA" sz="1400" dirty="0" err="1" smtClean="0">
                  <a:latin typeface="Arial Narrow" panose="020B0606020202030204" pitchFamily="34" charset="0"/>
                </a:rPr>
                <a:t>Gatfield</a:t>
              </a:r>
              <a:r>
                <a:rPr lang="fr-CA" sz="1400" dirty="0" smtClean="0">
                  <a:latin typeface="Arial Narrow" panose="020B0606020202030204" pitchFamily="34" charset="0"/>
                </a:rPr>
                <a:t>, 2005</a:t>
              </a:r>
              <a:r>
                <a:rPr lang="fr-CA" sz="1400" dirty="0">
                  <a:latin typeface="Arial Narrow" panose="020B0606020202030204" pitchFamily="34" charset="0"/>
                </a:rPr>
                <a:t>)</a:t>
              </a:r>
            </a:p>
          </p:txBody>
        </p:sp>
      </p:grpSp>
      <p:sp>
        <p:nvSpPr>
          <p:cNvPr id="2" name="Ellipse 1"/>
          <p:cNvSpPr/>
          <p:nvPr/>
        </p:nvSpPr>
        <p:spPr>
          <a:xfrm>
            <a:off x="6444208" y="2715766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4182022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sz="2400" dirty="0" smtClean="0">
                <a:solidFill>
                  <a:schemeClr val="dk2"/>
                </a:solidFill>
              </a:rPr>
              <a:t>Comment distinguer </a:t>
            </a:r>
            <a:r>
              <a:rPr lang="fr-CA" sz="2400" dirty="0">
                <a:solidFill>
                  <a:schemeClr val="dk2"/>
                </a:solidFill>
              </a:rPr>
              <a:t>le produit – la thèse – du processus – les études doctorales?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2080" y="1923678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</a:rPr>
              <a:t>Quel est l’impact de cette distinction sur </a:t>
            </a:r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l’encadrement</a:t>
            </a:r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</a:rPr>
              <a:t> reçu ou donné?</a:t>
            </a:r>
          </a:p>
        </p:txBody>
      </p:sp>
    </p:spTree>
    <p:extLst>
      <p:ext uri="{BB962C8B-B14F-4D97-AF65-F5344CB8AC3E}">
        <p14:creationId xmlns:p14="http://schemas.microsoft.com/office/powerpoint/2010/main" val="23210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572700"/>
          </a:xfrm>
        </p:spPr>
        <p:txBody>
          <a:bodyPr/>
          <a:lstStyle/>
          <a:p>
            <a:r>
              <a:rPr lang="fr-CA" dirty="0" smtClean="0"/>
              <a:t>Du processus au produit</a:t>
            </a:r>
            <a:endParaRPr lang="fr-CA" dirty="0"/>
          </a:p>
        </p:txBody>
      </p:sp>
      <p:graphicFrame>
        <p:nvGraphicFramePr>
          <p:cNvPr id="5" name="Diagramme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8058657"/>
              </p:ext>
            </p:extLst>
          </p:nvPr>
        </p:nvGraphicFramePr>
        <p:xfrm>
          <a:off x="611560" y="987574"/>
          <a:ext cx="7920567" cy="40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 rot="16200000">
            <a:off x="6413869" y="1576849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smtClean="0"/>
              <a:t>(</a:t>
            </a:r>
            <a:r>
              <a:rPr lang="fr-CA" sz="1100" dirty="0"/>
              <a:t>ADESAQ, </a:t>
            </a:r>
            <a:r>
              <a:rPr lang="fr-CA" sz="1100" dirty="0" smtClean="0"/>
              <a:t>2018</a:t>
            </a:r>
            <a:r>
              <a:rPr lang="fr-CA" sz="1100" dirty="0"/>
              <a:t>; </a:t>
            </a:r>
            <a:r>
              <a:rPr lang="fr-CA" sz="1100" dirty="0" err="1"/>
              <a:t>Berthiaume</a:t>
            </a:r>
            <a:r>
              <a:rPr lang="fr-CA" sz="1100" dirty="0"/>
              <a:t> et al., </a:t>
            </a:r>
            <a:r>
              <a:rPr lang="fr-CA" sz="1100" dirty="0" smtClean="0"/>
              <a:t>2020; Gérard</a:t>
            </a:r>
            <a:r>
              <a:rPr lang="fr-CA" sz="1100" dirty="0"/>
              <a:t>, </a:t>
            </a:r>
            <a:r>
              <a:rPr lang="fr-CA" sz="1100" dirty="0" smtClean="0"/>
              <a:t>2009; Lee, 2008)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39102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8708" y="365237"/>
            <a:ext cx="6366585" cy="838361"/>
          </a:xfrm>
        </p:spPr>
        <p:txBody>
          <a:bodyPr/>
          <a:lstStyle/>
          <a:p>
            <a:pPr marL="0" indent="0" algn="ctr"/>
            <a:r>
              <a:rPr lang="fr-CA" sz="4200" b="1" dirty="0">
                <a:latin typeface="Poppins"/>
                <a:ea typeface="Poppins"/>
                <a:cs typeface="Poppins"/>
                <a:sym typeface="Poppins"/>
              </a:rPr>
              <a:t>3 </a:t>
            </a:r>
            <a:r>
              <a:rPr lang="fr-CA" sz="4200" b="1" dirty="0" smtClean="0">
                <a:latin typeface="Poppins"/>
                <a:ea typeface="Poppins"/>
                <a:cs typeface="Poppins"/>
                <a:sym typeface="Poppins"/>
              </a:rPr>
              <a:t>défis</a:t>
            </a:r>
            <a:endParaRPr lang="fr-CA" sz="42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0" name="Picture 2" descr="C:\Users\donnees\AppData\Local\Microsoft\Windows\INetCache\IE\HSCHY4GI\think-622689_960_720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93887"/>
            <a:ext cx="272379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rot="21600000">
            <a:off x="2784192" y="2044557"/>
            <a:ext cx="648072" cy="62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1" name="Picture 3" descr="C:\Users\donnees\AppData\Local\Microsoft\Windows\INetCache\IE\EWJWLYJC\Partager-6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CEC"/>
              </a:clrFrom>
              <a:clrTo>
                <a:srgbClr val="EDECEC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9" y="120359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6147526" y="2044558"/>
            <a:ext cx="648072" cy="62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5" name="Picture 7" descr="C:\Users\donnees\AppData\Local\Microsoft\Windows\INetCache\IE\82OV09K0\discussion-153916_960_720[1]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14" y="1321879"/>
            <a:ext cx="2521438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nnees\AppData\Local\Microsoft\Windows\INetCache\IE\82OV09K0\5NumberFiveInCircle[1]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84" y="3579974"/>
            <a:ext cx="1001856" cy="10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ees\AppData\Local\Microsoft\Windows\INetCache\IE\EWJWLYJC\15_icon.svg[1]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33" y="357997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nnees\AppData\Local\Microsoft\Windows\INetCache\IE\HSCHY4GI\Spain_traffic_signal_r301-30.svg[1]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37" y="3579974"/>
            <a:ext cx="1000800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2"/>
                </a:solidFill>
              </a:rPr>
              <a:t>3 défis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499742"/>
            <a:ext cx="4536504" cy="432048"/>
          </a:xfrm>
        </p:spPr>
        <p:txBody>
          <a:bodyPr/>
          <a:lstStyle/>
          <a:p>
            <a:pPr marL="0" indent="0"/>
            <a:r>
              <a:rPr lang="fr-CA" sz="2400" dirty="0" smtClean="0"/>
              <a:t>Communication</a:t>
            </a:r>
            <a:endParaRPr lang="fr-CA" sz="24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2"/>
          </p:nvPr>
        </p:nvSpPr>
        <p:spPr>
          <a:xfrm>
            <a:off x="539552" y="699542"/>
            <a:ext cx="4536504" cy="432048"/>
          </a:xfrm>
        </p:spPr>
        <p:txBody>
          <a:bodyPr/>
          <a:lstStyle/>
          <a:p>
            <a:pPr marL="0" indent="0"/>
            <a:r>
              <a:rPr lang="fr-CA" sz="2400" dirty="0" smtClean="0"/>
              <a:t>Recrutement</a:t>
            </a:r>
            <a:endParaRPr lang="fr-CA" sz="2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3"/>
          </p:nvPr>
        </p:nvSpPr>
        <p:spPr>
          <a:xfrm>
            <a:off x="539552" y="3014750"/>
            <a:ext cx="3888432" cy="906000"/>
          </a:xfrm>
        </p:spPr>
        <p:txBody>
          <a:bodyPr/>
          <a:lstStyle/>
          <a:p>
            <a:pPr marL="0" indent="0">
              <a:lnSpc>
                <a:spcPct val="114000"/>
              </a:lnSpc>
            </a:pPr>
            <a:r>
              <a:rPr lang="fr-CA" sz="2000" dirty="0">
                <a:solidFill>
                  <a:schemeClr val="bg2"/>
                </a:solidFill>
                <a:latin typeface="Arial Narrow" panose="020B0606020202030204" pitchFamily="34" charset="0"/>
              </a:rPr>
              <a:t>Comment nommer les enjeux en encadrement à la recherche ?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4"/>
          </p:nvPr>
        </p:nvSpPr>
        <p:spPr>
          <a:xfrm>
            <a:off x="539552" y="1177850"/>
            <a:ext cx="3888432" cy="906000"/>
          </a:xfrm>
        </p:spPr>
        <p:txBody>
          <a:bodyPr/>
          <a:lstStyle/>
          <a:p>
            <a:pPr marL="0" lvl="0" indent="0">
              <a:lnSpc>
                <a:spcPct val="114000"/>
              </a:lnSpc>
            </a:pPr>
            <a:r>
              <a:rPr lang="fr-CA" sz="2000" dirty="0">
                <a:latin typeface="Arial Narrow" panose="020B0606020202030204" pitchFamily="34" charset="0"/>
              </a:rPr>
              <a:t>Quels sont les rôles et </a:t>
            </a:r>
            <a:r>
              <a:rPr lang="fr-CA" sz="2000" dirty="0" smtClean="0">
                <a:latin typeface="Arial Narrow" panose="020B0606020202030204" pitchFamily="34" charset="0"/>
              </a:rPr>
              <a:t>les responsabilités </a:t>
            </a:r>
            <a:r>
              <a:rPr lang="fr-CA" sz="2000" dirty="0">
                <a:latin typeface="Arial Narrow" panose="020B0606020202030204" pitchFamily="34" charset="0"/>
              </a:rPr>
              <a:t>en encadrement à la recherche? 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5"/>
          </p:nvPr>
        </p:nvSpPr>
        <p:spPr>
          <a:xfrm>
            <a:off x="4860032" y="2571750"/>
            <a:ext cx="4536504" cy="432048"/>
          </a:xfrm>
          <a:noFill/>
          <a:ln>
            <a:noFill/>
          </a:ln>
        </p:spPr>
        <p:txBody>
          <a:bodyPr/>
          <a:lstStyle/>
          <a:p>
            <a:pPr marL="0" indent="0" algn="l"/>
            <a:r>
              <a:rPr lang="fr-CA" sz="2400" dirty="0" smtClean="0"/>
              <a:t>Insertion professionnelle</a:t>
            </a:r>
            <a:endParaRPr lang="fr-CA" sz="24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6"/>
          </p:nvPr>
        </p:nvSpPr>
        <p:spPr>
          <a:xfrm>
            <a:off x="4860032" y="3158766"/>
            <a:ext cx="3888432" cy="906000"/>
          </a:xfrm>
        </p:spPr>
        <p:txBody>
          <a:bodyPr/>
          <a:lstStyle/>
          <a:p>
            <a:pPr marL="0" indent="0" algn="l">
              <a:lnSpc>
                <a:spcPct val="114000"/>
              </a:lnSpc>
            </a:pPr>
            <a:r>
              <a:rPr lang="fr-CA" sz="2000" dirty="0">
                <a:solidFill>
                  <a:schemeClr val="bg2"/>
                </a:solidFill>
                <a:latin typeface="Arial Narrow" panose="020B0606020202030204" pitchFamily="34" charset="0"/>
              </a:rPr>
              <a:t>À quel moment devrait-on parler d’insertion professionnelle en encadrement à la recherche?</a:t>
            </a:r>
          </a:p>
          <a:p>
            <a:pPr marL="0" indent="0" algn="l">
              <a:lnSpc>
                <a:spcPct val="114000"/>
              </a:lnSpc>
            </a:pP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27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river Patient Care Breakthrough by Slidesgo">
  <a:themeElements>
    <a:clrScheme name="Simple Light">
      <a:dk1>
        <a:srgbClr val="91BA4F"/>
      </a:dk1>
      <a:lt1>
        <a:srgbClr val="F0F0F0"/>
      </a:lt1>
      <a:dk2>
        <a:srgbClr val="396336"/>
      </a:dk2>
      <a:lt2>
        <a:srgbClr val="6A8F2E"/>
      </a:lt2>
      <a:accent1>
        <a:srgbClr val="283730"/>
      </a:accent1>
      <a:accent2>
        <a:srgbClr val="FFFFFF"/>
      </a:accent2>
      <a:accent3>
        <a:srgbClr val="F4F8EE"/>
      </a:accent3>
      <a:accent4>
        <a:srgbClr val="D9EAD3"/>
      </a:accent4>
      <a:accent5>
        <a:srgbClr val="93C47D"/>
      </a:accent5>
      <a:accent6>
        <a:srgbClr val="74953F"/>
      </a:accent6>
      <a:hlink>
        <a:srgbClr val="283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1144</Words>
  <Application>Microsoft Office PowerPoint</Application>
  <PresentationFormat>Affichage à l'écran (16:9)</PresentationFormat>
  <Paragraphs>204</Paragraphs>
  <Slides>19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Priver Patient Care Breakthrough by Slidesgo</vt:lpstr>
      <vt:lpstr>Encadrement à la recherche :  balises, défis et réflexions</vt:lpstr>
      <vt:lpstr>Présentation</vt:lpstr>
      <vt:lpstr>Réflexions</vt:lpstr>
      <vt:lpstr>01</vt:lpstr>
      <vt:lpstr>Modèles existants</vt:lpstr>
      <vt:lpstr>02</vt:lpstr>
      <vt:lpstr>Du processus au produit</vt:lpstr>
      <vt:lpstr>Présentation PowerPoint</vt:lpstr>
      <vt:lpstr>3 défis</vt:lpstr>
      <vt:lpstr>Extrait – Grille de perception des rôles et responsabilités dans l’encadrement aux cycles supérieurs</vt:lpstr>
      <vt:lpstr>Présentation PowerPoint</vt:lpstr>
      <vt:lpstr>Présentation PowerPoint</vt:lpstr>
      <vt:lpstr>Présentation PowerPoint</vt:lpstr>
      <vt:lpstr>Présentation PowerPoint</vt:lpstr>
      <vt:lpstr>Conclusion: définition proposée </vt:lpstr>
      <vt:lpstr>Modélisation de l’encadrement à la recherche au doctorat en contexte francophone nord-américain (Denis, 2020)</vt:lpstr>
      <vt:lpstr>Merci pour votre écoute et votre participation!</vt:lpstr>
      <vt:lpstr>Références bibliographiques</vt:lpstr>
      <vt:lpstr>Références bibliographiques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Pratiques d’encadrement à la recherche au doctorat en contexte francophone nord-américain :  à la découverte de balises</dc:title>
  <dc:creator>Constance</dc:creator>
  <cp:lastModifiedBy>Constance</cp:lastModifiedBy>
  <cp:revision>70</cp:revision>
  <dcterms:modified xsi:type="dcterms:W3CDTF">2021-03-05T01:25:04Z</dcterms:modified>
</cp:coreProperties>
</file>