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4.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5.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7.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8.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9.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9"/>
  </p:notesMasterIdLst>
  <p:sldIdLst>
    <p:sldId id="256" r:id="rId2"/>
    <p:sldId id="365" r:id="rId3"/>
    <p:sldId id="366" r:id="rId4"/>
    <p:sldId id="370" r:id="rId5"/>
    <p:sldId id="367" r:id="rId6"/>
    <p:sldId id="258" r:id="rId7"/>
    <p:sldId id="264" r:id="rId8"/>
    <p:sldId id="276" r:id="rId9"/>
    <p:sldId id="368" r:id="rId10"/>
    <p:sldId id="369" r:id="rId11"/>
    <p:sldId id="379" r:id="rId12"/>
    <p:sldId id="380" r:id="rId13"/>
    <p:sldId id="373" r:id="rId14"/>
    <p:sldId id="358" r:id="rId15"/>
    <p:sldId id="386" r:id="rId16"/>
    <p:sldId id="374" r:id="rId17"/>
    <p:sldId id="387" r:id="rId18"/>
    <p:sldId id="388" r:id="rId19"/>
    <p:sldId id="377" r:id="rId20"/>
    <p:sldId id="360" r:id="rId21"/>
    <p:sldId id="378" r:id="rId22"/>
    <p:sldId id="348" r:id="rId23"/>
    <p:sldId id="382" r:id="rId24"/>
    <p:sldId id="383" r:id="rId25"/>
    <p:sldId id="389" r:id="rId26"/>
    <p:sldId id="390" r:id="rId27"/>
    <p:sldId id="385" r:id="rId28"/>
  </p:sldIdLst>
  <p:sldSz cx="12192000" cy="6858000"/>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non Lévesque" initials="ML" lastIdx="26" clrIdx="0"/>
  <p:cmAuthor id="1" name="Ziam, Saliha" initials="ZS" lastIdx="1" clrIdx="1">
    <p:extLst>
      <p:ext uri="{19B8F6BF-5375-455C-9EA6-DF929625EA0E}">
        <p15:presenceInfo xmlns:p15="http://schemas.microsoft.com/office/powerpoint/2012/main" userId="S-1-5-21-2114926708-2082948277-1434255568-182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0" autoAdjust="0"/>
    <p:restoredTop sz="93907" autoAdjust="0"/>
  </p:normalViewPr>
  <p:slideViewPr>
    <p:cSldViewPr snapToGrid="0">
      <p:cViewPr varScale="1">
        <p:scale>
          <a:sx n="82" d="100"/>
          <a:sy n="82" d="100"/>
        </p:scale>
        <p:origin x="648" y="91"/>
      </p:cViewPr>
      <p:guideLst/>
    </p:cSldViewPr>
  </p:slideViewPr>
  <p:notesTextViewPr>
    <p:cViewPr>
      <p:scale>
        <a:sx n="1" d="1"/>
        <a:sy n="1" d="1"/>
      </p:scale>
      <p:origin x="0" y="0"/>
    </p:cViewPr>
  </p:notesTextViewPr>
  <p:sorterViewPr>
    <p:cViewPr>
      <p:scale>
        <a:sx n="110" d="100"/>
        <a:sy n="110" d="100"/>
      </p:scale>
      <p:origin x="0" y="-2227"/>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0ED7B2D-43DF-4583-9790-50928182846C}" type="datetimeFigureOut">
              <a:rPr lang="fr-CA" smtClean="0"/>
              <a:t>2020-03-19</a:t>
            </a:fld>
            <a:endParaRPr lang="fr-CA"/>
          </a:p>
        </p:txBody>
      </p:sp>
      <p:sp>
        <p:nvSpPr>
          <p:cNvPr id="4" name="Espace réservé de l'image des diapositives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fr-CA"/>
          </a:p>
        </p:txBody>
      </p:sp>
      <p:sp>
        <p:nvSpPr>
          <p:cNvPr id="5" name="Espace réservé des note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3150C90-286A-4567-91A7-F5FB30AD0094}" type="slidenum">
              <a:rPr lang="fr-CA" smtClean="0"/>
              <a:t>‹N°›</a:t>
            </a:fld>
            <a:endParaRPr lang="fr-CA"/>
          </a:p>
        </p:txBody>
      </p:sp>
    </p:spTree>
    <p:extLst>
      <p:ext uri="{BB962C8B-B14F-4D97-AF65-F5344CB8AC3E}">
        <p14:creationId xmlns:p14="http://schemas.microsoft.com/office/powerpoint/2010/main" val="1066873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63150C90-286A-4567-91A7-F5FB30AD0094}" type="slidenum">
              <a:rPr lang="fr-CA" smtClean="0"/>
              <a:t>1</a:t>
            </a:fld>
            <a:endParaRPr lang="fr-CA"/>
          </a:p>
        </p:txBody>
      </p:sp>
    </p:spTree>
    <p:extLst>
      <p:ext uri="{BB962C8B-B14F-4D97-AF65-F5344CB8AC3E}">
        <p14:creationId xmlns:p14="http://schemas.microsoft.com/office/powerpoint/2010/main" val="937653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6B0C67E-564F-4855-B3E5-1B4C812DAD72}" type="slidenum">
              <a:rPr lang="fr-CA" smtClean="0"/>
              <a:pPr>
                <a:defRPr/>
              </a:pPr>
              <a:t>4</a:t>
            </a:fld>
            <a:endParaRPr lang="fr-CA"/>
          </a:p>
        </p:txBody>
      </p:sp>
    </p:spTree>
    <p:extLst>
      <p:ext uri="{BB962C8B-B14F-4D97-AF65-F5344CB8AC3E}">
        <p14:creationId xmlns:p14="http://schemas.microsoft.com/office/powerpoint/2010/main" val="3790253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a:solidFill>
                  <a:schemeClr val="tx1"/>
                </a:solidFill>
                <a:effectLst/>
                <a:latin typeface="+mn-lt"/>
                <a:ea typeface="+mn-ea"/>
                <a:cs typeface="+mn-cs"/>
              </a:rPr>
              <a:t>Les termes de transfert et utilisation des connaissances de la science, de prise de décision fondée sur des données probantes et de politique de santé fondée sur des données probantes, sont des termes couramment utilisés avec peu de consensus sur leur définition, sur la façon dont ils se produisent ou peuvent être encouragés (Graham et al., 2006, Thompson et al. 2006, cité dans </a:t>
            </a:r>
            <a:r>
              <a:rPr lang="fr-FR" sz="1200" kern="1200" dirty="0" err="1">
                <a:solidFill>
                  <a:schemeClr val="tx1"/>
                </a:solidFill>
                <a:effectLst/>
                <a:latin typeface="+mn-lt"/>
                <a:ea typeface="+mn-ea"/>
                <a:cs typeface="+mn-cs"/>
              </a:rPr>
              <a:t>Dobbins</a:t>
            </a:r>
            <a:r>
              <a:rPr lang="fr-FR" sz="1200" kern="1200" dirty="0">
                <a:solidFill>
                  <a:schemeClr val="tx1"/>
                </a:solidFill>
                <a:effectLst/>
                <a:latin typeface="+mn-lt"/>
                <a:ea typeface="+mn-ea"/>
                <a:cs typeface="+mn-cs"/>
              </a:rPr>
              <a:t> et al., 2007). Néanmoins, les auteurs du domaine sont d’accord pour dire que des ressources et du temps sont investis dans la production de connaissances en recherche qui, si elles sont effectivement transférées, pourraient servir à éclairer les décisions politiques et pratiques, et donc améliorer les résultats en matière de santé des patients et de la population (Lavis et al., 2003 cité dans </a:t>
            </a:r>
            <a:r>
              <a:rPr lang="fr-FR" sz="1200" kern="1200" dirty="0" err="1">
                <a:solidFill>
                  <a:schemeClr val="tx1"/>
                </a:solidFill>
                <a:effectLst/>
                <a:latin typeface="+mn-lt"/>
                <a:ea typeface="+mn-ea"/>
                <a:cs typeface="+mn-cs"/>
              </a:rPr>
              <a:t>Dobbins</a:t>
            </a:r>
            <a:r>
              <a:rPr lang="fr-FR" sz="1200" kern="1200" dirty="0">
                <a:solidFill>
                  <a:schemeClr val="tx1"/>
                </a:solidFill>
                <a:effectLst/>
                <a:latin typeface="+mn-lt"/>
                <a:ea typeface="+mn-ea"/>
                <a:cs typeface="+mn-cs"/>
              </a:rPr>
              <a:t> et al., 2007). </a:t>
            </a:r>
            <a:endParaRPr lang="fr-FR" dirty="0"/>
          </a:p>
        </p:txBody>
      </p:sp>
      <p:sp>
        <p:nvSpPr>
          <p:cNvPr id="4" name="Espace réservé du numéro de diapositive 3"/>
          <p:cNvSpPr>
            <a:spLocks noGrp="1"/>
          </p:cNvSpPr>
          <p:nvPr>
            <p:ph type="sldNum" sz="quarter" idx="10"/>
          </p:nvPr>
        </p:nvSpPr>
        <p:spPr/>
        <p:txBody>
          <a:bodyPr/>
          <a:lstStyle/>
          <a:p>
            <a:pPr>
              <a:defRPr/>
            </a:pPr>
            <a:fld id="{66B0C67E-564F-4855-B3E5-1B4C812DAD72}" type="slidenum">
              <a:rPr lang="fr-CA" smtClean="0"/>
              <a:pPr>
                <a:defRPr/>
              </a:pPr>
              <a:t>5</a:t>
            </a:fld>
            <a:endParaRPr lang="fr-CA"/>
          </a:p>
        </p:txBody>
      </p:sp>
    </p:spTree>
    <p:extLst>
      <p:ext uri="{BB962C8B-B14F-4D97-AF65-F5344CB8AC3E}">
        <p14:creationId xmlns:p14="http://schemas.microsoft.com/office/powerpoint/2010/main" val="601027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EE38D0-2F83-4CA4-8B75-49156744ABC6}" type="slidenum">
              <a:rPr lang="fr-CA"/>
              <a:pPr/>
              <a:t>6</a:t>
            </a:fld>
            <a:endParaRPr lang="fr-CA" dirty="0"/>
          </a:p>
        </p:txBody>
      </p:sp>
      <p:sp>
        <p:nvSpPr>
          <p:cNvPr id="376834" name="Rectangle 2"/>
          <p:cNvSpPr>
            <a:spLocks noGrp="1" noRot="1" noChangeAspect="1" noChangeArrowheads="1" noTextEdit="1"/>
          </p:cNvSpPr>
          <p:nvPr>
            <p:ph type="sldImg"/>
          </p:nvPr>
        </p:nvSpPr>
        <p:spPr>
          <a:ln/>
        </p:spPr>
      </p:sp>
      <p:sp>
        <p:nvSpPr>
          <p:cNvPr id="376835" name="Rectangle 3"/>
          <p:cNvSpPr>
            <a:spLocks noGrp="1" noChangeArrowheads="1"/>
          </p:cNvSpPr>
          <p:nvPr>
            <p:ph type="body" idx="1"/>
          </p:nvPr>
        </p:nvSpPr>
        <p:spPr/>
        <p:txBody>
          <a:bodyPr/>
          <a:lstStyle/>
          <a:p>
            <a:pPr>
              <a:lnSpc>
                <a:spcPct val="150000"/>
              </a:lnSpc>
            </a:pPr>
            <a:endParaRPr lang="fr-CA" b="1" dirty="0"/>
          </a:p>
        </p:txBody>
      </p:sp>
    </p:spTree>
    <p:extLst>
      <p:ext uri="{BB962C8B-B14F-4D97-AF65-F5344CB8AC3E}">
        <p14:creationId xmlns:p14="http://schemas.microsoft.com/office/powerpoint/2010/main" val="2421352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D9C2BD-17BE-42F8-B5D6-3AB9997FFF02}" type="slidenum">
              <a:rPr lang="fr-CA" altLang="fr-FR"/>
              <a:pPr/>
              <a:t>7</a:t>
            </a:fld>
            <a:endParaRPr lang="fr-CA" altLang="fr-FR" dirty="0"/>
          </a:p>
        </p:txBody>
      </p:sp>
      <p:sp>
        <p:nvSpPr>
          <p:cNvPr id="472066" name="Rectangle 2"/>
          <p:cNvSpPr>
            <a:spLocks noGrp="1" noRot="1" noChangeAspect="1" noChangeArrowheads="1" noTextEdit="1"/>
          </p:cNvSpPr>
          <p:nvPr>
            <p:ph type="sldImg"/>
          </p:nvPr>
        </p:nvSpPr>
        <p:spPr>
          <a:ln/>
        </p:spPr>
      </p:sp>
      <p:sp>
        <p:nvSpPr>
          <p:cNvPr id="472067" name="Rectangle 3"/>
          <p:cNvSpPr>
            <a:spLocks noGrp="1" noChangeArrowheads="1"/>
          </p:cNvSpPr>
          <p:nvPr>
            <p:ph type="body" idx="1"/>
          </p:nvPr>
        </p:nvSpPr>
        <p:spPr/>
        <p:txBody>
          <a:bodyPr/>
          <a:lstStyle/>
          <a:p>
            <a:pPr lvl="0"/>
            <a:r>
              <a:rPr lang="fr-CA" b="1" dirty="0"/>
              <a:t>Le transfert de connaissances  prend du temps </a:t>
            </a:r>
            <a:endParaRPr lang="fr-CA" dirty="0"/>
          </a:p>
          <a:p>
            <a:r>
              <a:rPr lang="fr-CA" dirty="0"/>
              <a:t>travail interdisciplinaire / multidisciplinaire, la norme dans la recherche liée aux politiques, a également nécessité beaucoup de temps.</a:t>
            </a:r>
          </a:p>
          <a:p>
            <a:endParaRPr lang="en-US" altLang="fr-FR" dirty="0"/>
          </a:p>
        </p:txBody>
      </p:sp>
    </p:spTree>
    <p:extLst>
      <p:ext uri="{BB962C8B-B14F-4D97-AF65-F5344CB8AC3E}">
        <p14:creationId xmlns:p14="http://schemas.microsoft.com/office/powerpoint/2010/main" val="2279605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a:solidFill>
                  <a:schemeClr val="tx1"/>
                </a:solidFill>
                <a:effectLst/>
                <a:latin typeface="+mn-lt"/>
                <a:ea typeface="+mn-ea"/>
                <a:cs typeface="+mn-cs"/>
              </a:rPr>
              <a:t>Les termes de transfert et utilisation des connaissances de la science, de prise de décision fondée sur des données probantes et de politique de santé fondée sur des données probantes, sont des termes couramment utilisés avec peu de consensus sur leur définition, sur la façon dont ils se produisent ou peuvent être encouragés (Graham et al., 2006, Thompson et al. 2006, cité dans </a:t>
            </a:r>
            <a:r>
              <a:rPr lang="fr-FR" sz="1200" kern="1200" dirty="0" err="1">
                <a:solidFill>
                  <a:schemeClr val="tx1"/>
                </a:solidFill>
                <a:effectLst/>
                <a:latin typeface="+mn-lt"/>
                <a:ea typeface="+mn-ea"/>
                <a:cs typeface="+mn-cs"/>
              </a:rPr>
              <a:t>Dobbins</a:t>
            </a:r>
            <a:r>
              <a:rPr lang="fr-FR" sz="1200" kern="1200" dirty="0">
                <a:solidFill>
                  <a:schemeClr val="tx1"/>
                </a:solidFill>
                <a:effectLst/>
                <a:latin typeface="+mn-lt"/>
                <a:ea typeface="+mn-ea"/>
                <a:cs typeface="+mn-cs"/>
              </a:rPr>
              <a:t> et al., 2007). Néanmoins, les auteurs du domaine sont d’accord pour dire que des ressources et du temps sont investis dans la production de connaissances en recherche qui, si elles sont effectivement transférées, pourraient servir à éclairer les décisions politiques et pratiques, et donc améliorer les résultats en matière de santé des patients et de la population (Lavis et al., 2003 cité dans </a:t>
            </a:r>
            <a:r>
              <a:rPr lang="fr-FR" sz="1200" kern="1200" dirty="0" err="1">
                <a:solidFill>
                  <a:schemeClr val="tx1"/>
                </a:solidFill>
                <a:effectLst/>
                <a:latin typeface="+mn-lt"/>
                <a:ea typeface="+mn-ea"/>
                <a:cs typeface="+mn-cs"/>
              </a:rPr>
              <a:t>Dobbins</a:t>
            </a:r>
            <a:r>
              <a:rPr lang="fr-FR" sz="1200" kern="1200" dirty="0">
                <a:solidFill>
                  <a:schemeClr val="tx1"/>
                </a:solidFill>
                <a:effectLst/>
                <a:latin typeface="+mn-lt"/>
                <a:ea typeface="+mn-ea"/>
                <a:cs typeface="+mn-cs"/>
              </a:rPr>
              <a:t> et al., 2007). </a:t>
            </a:r>
            <a:endParaRPr lang="fr-FR" dirty="0"/>
          </a:p>
        </p:txBody>
      </p:sp>
      <p:sp>
        <p:nvSpPr>
          <p:cNvPr id="4" name="Espace réservé du numéro de diapositive 3"/>
          <p:cNvSpPr>
            <a:spLocks noGrp="1"/>
          </p:cNvSpPr>
          <p:nvPr>
            <p:ph type="sldNum" sz="quarter" idx="10"/>
          </p:nvPr>
        </p:nvSpPr>
        <p:spPr/>
        <p:txBody>
          <a:bodyPr/>
          <a:lstStyle/>
          <a:p>
            <a:pPr>
              <a:defRPr/>
            </a:pPr>
            <a:fld id="{66B0C67E-564F-4855-B3E5-1B4C812DAD72}" type="slidenum">
              <a:rPr lang="fr-CA" smtClean="0"/>
              <a:pPr>
                <a:defRPr/>
              </a:pPr>
              <a:t>9</a:t>
            </a:fld>
            <a:endParaRPr lang="fr-CA"/>
          </a:p>
        </p:txBody>
      </p:sp>
    </p:spTree>
    <p:extLst>
      <p:ext uri="{BB962C8B-B14F-4D97-AF65-F5344CB8AC3E}">
        <p14:creationId xmlns:p14="http://schemas.microsoft.com/office/powerpoint/2010/main" val="3391077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a:solidFill>
                  <a:schemeClr val="tx1"/>
                </a:solidFill>
                <a:effectLst/>
                <a:latin typeface="+mn-lt"/>
                <a:ea typeface="+mn-ea"/>
                <a:cs typeface="+mn-cs"/>
              </a:rPr>
              <a:t>Les termes de transfert et utilisation des connaissances de la science, de prise de décision fondée sur des données probantes et de politique de santé fondée sur des données probantes, sont des termes couramment utilisés avec peu de consensus sur leur définition, sur la façon dont ils se produisent ou peuvent être encouragés (Graham et al., 2006, Thompson et al. 2006, cité dans </a:t>
            </a:r>
            <a:r>
              <a:rPr lang="fr-FR" sz="1200" kern="1200" dirty="0" err="1">
                <a:solidFill>
                  <a:schemeClr val="tx1"/>
                </a:solidFill>
                <a:effectLst/>
                <a:latin typeface="+mn-lt"/>
                <a:ea typeface="+mn-ea"/>
                <a:cs typeface="+mn-cs"/>
              </a:rPr>
              <a:t>Dobbins</a:t>
            </a:r>
            <a:r>
              <a:rPr lang="fr-FR" sz="1200" kern="1200" dirty="0">
                <a:solidFill>
                  <a:schemeClr val="tx1"/>
                </a:solidFill>
                <a:effectLst/>
                <a:latin typeface="+mn-lt"/>
                <a:ea typeface="+mn-ea"/>
                <a:cs typeface="+mn-cs"/>
              </a:rPr>
              <a:t> et al., 2007). Néanmoins, les auteurs du domaine sont d’accord pour dire que des ressources et du temps sont investis dans la production de connaissances en recherche qui, si elles sont effectivement transférées, pourraient servir à éclairer les décisions politiques et pratiques, et donc améliorer les résultats en matière de santé des patients et de la population (Lavis et al., 2003 cité dans </a:t>
            </a:r>
            <a:r>
              <a:rPr lang="fr-FR" sz="1200" kern="1200" dirty="0" err="1">
                <a:solidFill>
                  <a:schemeClr val="tx1"/>
                </a:solidFill>
                <a:effectLst/>
                <a:latin typeface="+mn-lt"/>
                <a:ea typeface="+mn-ea"/>
                <a:cs typeface="+mn-cs"/>
              </a:rPr>
              <a:t>Dobbins</a:t>
            </a:r>
            <a:r>
              <a:rPr lang="fr-FR" sz="1200" kern="1200" dirty="0">
                <a:solidFill>
                  <a:schemeClr val="tx1"/>
                </a:solidFill>
                <a:effectLst/>
                <a:latin typeface="+mn-lt"/>
                <a:ea typeface="+mn-ea"/>
                <a:cs typeface="+mn-cs"/>
              </a:rPr>
              <a:t> et al., 2007). </a:t>
            </a:r>
            <a:endParaRPr lang="fr-FR" dirty="0"/>
          </a:p>
        </p:txBody>
      </p:sp>
      <p:sp>
        <p:nvSpPr>
          <p:cNvPr id="4" name="Espace réservé du numéro de diapositive 3"/>
          <p:cNvSpPr>
            <a:spLocks noGrp="1"/>
          </p:cNvSpPr>
          <p:nvPr>
            <p:ph type="sldNum" sz="quarter" idx="10"/>
          </p:nvPr>
        </p:nvSpPr>
        <p:spPr/>
        <p:txBody>
          <a:bodyPr/>
          <a:lstStyle/>
          <a:p>
            <a:pPr>
              <a:defRPr/>
            </a:pPr>
            <a:fld id="{66B0C67E-564F-4855-B3E5-1B4C812DAD72}" type="slidenum">
              <a:rPr lang="fr-CA" smtClean="0"/>
              <a:pPr>
                <a:defRPr/>
              </a:pPr>
              <a:t>10</a:t>
            </a:fld>
            <a:endParaRPr lang="fr-CA"/>
          </a:p>
        </p:txBody>
      </p:sp>
    </p:spTree>
    <p:extLst>
      <p:ext uri="{BB962C8B-B14F-4D97-AF65-F5344CB8AC3E}">
        <p14:creationId xmlns:p14="http://schemas.microsoft.com/office/powerpoint/2010/main" val="249614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63150C90-286A-4567-91A7-F5FB30AD0094}" type="slidenum">
              <a:rPr lang="fr-CA" smtClean="0"/>
              <a:t>11</a:t>
            </a:fld>
            <a:endParaRPr lang="fr-CA"/>
          </a:p>
        </p:txBody>
      </p:sp>
    </p:spTree>
    <p:extLst>
      <p:ext uri="{BB962C8B-B14F-4D97-AF65-F5344CB8AC3E}">
        <p14:creationId xmlns:p14="http://schemas.microsoft.com/office/powerpoint/2010/main" val="675827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fr-CA" sz="1200" b="1" i="1" kern="1200" dirty="0">
                <a:solidFill>
                  <a:schemeClr val="dk1"/>
                </a:solidFill>
                <a:effectLst/>
                <a:latin typeface="+mn-lt"/>
                <a:ea typeface="+mn-ea"/>
                <a:cs typeface="+mn-cs"/>
              </a:rPr>
              <a:t>habiletés interpersonnelles</a:t>
            </a:r>
            <a:r>
              <a:rPr lang="fr-CA" sz="1200" i="1" kern="1200" dirty="0">
                <a:solidFill>
                  <a:schemeClr val="dk1"/>
                </a:solidFill>
                <a:effectLst/>
                <a:latin typeface="+mn-lt"/>
                <a:ea typeface="+mn-ea"/>
                <a:cs typeface="+mn-cs"/>
              </a:rPr>
              <a:t> : </a:t>
            </a:r>
            <a:r>
              <a:rPr lang="fr-CA" sz="1200" kern="1200" dirty="0">
                <a:solidFill>
                  <a:schemeClr val="tx1"/>
                </a:solidFill>
                <a:effectLst/>
                <a:latin typeface="+mn-lt"/>
                <a:ea typeface="+mn-ea"/>
                <a:cs typeface="+mn-cs"/>
              </a:rPr>
              <a:t>Elles visent à informer/sensibiliser à l’importance des EBDM, échanger avec les intervenants, leur exprimer les besoins, développer des partenariats et concilier les intérêts.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fr-CA" sz="1200" i="1" kern="1200" dirty="0">
              <a:solidFill>
                <a:schemeClr val="dk1"/>
              </a:solidFill>
              <a:effectLst/>
              <a:latin typeface="+mn-lt"/>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fr-CA" sz="1200" b="1" i="1" kern="1200" dirty="0">
                <a:solidFill>
                  <a:schemeClr val="dk1"/>
                </a:solidFill>
                <a:effectLst/>
                <a:latin typeface="+mn-lt"/>
                <a:ea typeface="+mn-ea"/>
                <a:cs typeface="+mn-cs"/>
              </a:rPr>
              <a:t>Habiletés cognitives </a:t>
            </a:r>
            <a:r>
              <a:rPr lang="fr-CA" sz="1200" i="1" kern="1200" dirty="0">
                <a:solidFill>
                  <a:schemeClr val="dk1"/>
                </a:solidFill>
                <a:effectLst/>
                <a:latin typeface="+mn-lt"/>
                <a:ea typeface="+mn-ea"/>
                <a:cs typeface="+mn-cs"/>
              </a:rPr>
              <a:t>: </a:t>
            </a:r>
            <a:r>
              <a:rPr lang="fr-CA" sz="1200" kern="1200" dirty="0">
                <a:effectLst/>
              </a:rPr>
              <a:t>…repérer les évidences, de les interpréter, considérer leur valeur et leur utilité, les mettre en contexte et en évaluer les impacts.</a:t>
            </a:r>
          </a:p>
          <a:p>
            <a:pPr marL="0" marR="0" lvl="0" indent="0" algn="l" defTabSz="914400" rtl="0" eaLnBrk="1" fontAlgn="base" latinLnBrk="0" hangingPunct="1">
              <a:lnSpc>
                <a:spcPct val="100000"/>
              </a:lnSpc>
              <a:spcBef>
                <a:spcPct val="30000"/>
              </a:spcBef>
              <a:spcAft>
                <a:spcPct val="0"/>
              </a:spcAft>
              <a:buClrTx/>
              <a:buSzTx/>
              <a:buFontTx/>
              <a:buNone/>
              <a:tabLst/>
              <a:defRPr/>
            </a:pPr>
            <a:r>
              <a:rPr lang="fr-CA" sz="1200" b="1" kern="1200" dirty="0">
                <a:effectLst/>
              </a:rPr>
              <a:t>Habiletés de leadership et d’influence: </a:t>
            </a:r>
            <a:r>
              <a:rPr lang="fr-CA" sz="1200" kern="1200" dirty="0">
                <a:solidFill>
                  <a:schemeClr val="tx1"/>
                </a:solidFill>
                <a:effectLst/>
                <a:latin typeface="+mn-lt"/>
                <a:ea typeface="+mn-ea"/>
                <a:cs typeface="+mn-cs"/>
              </a:rPr>
              <a:t>Elles interviennent pour créer, favoriser, soutenir et entretenir un climat de travail ouvert aux EBDM, le développer, en démontrer la pertinence, définir et fournir des incitatifs économiques, informer les acteurs, les motiver et obtenir leur participation dans la prise de décision et le changement (Kyle et al., 2006). </a:t>
            </a:r>
            <a:endParaRPr lang="fr-FR" sz="1200" b="1"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fr-FR" sz="1200" dirty="0"/>
          </a:p>
          <a:p>
            <a:endParaRPr lang="fr-FR" dirty="0"/>
          </a:p>
        </p:txBody>
      </p:sp>
      <p:sp>
        <p:nvSpPr>
          <p:cNvPr id="4" name="Espace réservé du numéro de diapositive 3"/>
          <p:cNvSpPr>
            <a:spLocks noGrp="1"/>
          </p:cNvSpPr>
          <p:nvPr>
            <p:ph type="sldNum" sz="quarter" idx="10"/>
          </p:nvPr>
        </p:nvSpPr>
        <p:spPr/>
        <p:txBody>
          <a:bodyPr/>
          <a:lstStyle/>
          <a:p>
            <a:pPr>
              <a:defRPr/>
            </a:pPr>
            <a:fld id="{66B0C67E-564F-4855-B3E5-1B4C812DAD72}" type="slidenum">
              <a:rPr lang="fr-CA" smtClean="0"/>
              <a:pPr>
                <a:defRPr/>
              </a:pPr>
              <a:t>20</a:t>
            </a:fld>
            <a:endParaRPr lang="fr-CA"/>
          </a:p>
        </p:txBody>
      </p:sp>
    </p:spTree>
    <p:extLst>
      <p:ext uri="{BB962C8B-B14F-4D97-AF65-F5344CB8AC3E}">
        <p14:creationId xmlns:p14="http://schemas.microsoft.com/office/powerpoint/2010/main" val="2777823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CA"/>
          </a:p>
        </p:txBody>
      </p:sp>
      <p:sp>
        <p:nvSpPr>
          <p:cNvPr id="4" name="Espace réservé de la date 3"/>
          <p:cNvSpPr>
            <a:spLocks noGrp="1"/>
          </p:cNvSpPr>
          <p:nvPr>
            <p:ph type="dt" sz="half" idx="10"/>
          </p:nvPr>
        </p:nvSpPr>
        <p:spPr/>
        <p:txBody>
          <a:bodyPr/>
          <a:lstStyle/>
          <a:p>
            <a:fld id="{70C4D3D6-CFEE-4435-8597-8C30DBE20B0E}" type="datetimeFigureOut">
              <a:rPr lang="fr-CA" smtClean="0"/>
              <a:t>2020-03-19</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F504EC6-B4D2-4E1D-A804-69EE34FDA56D}" type="slidenum">
              <a:rPr lang="fr-CA" smtClean="0"/>
              <a:t>‹N°›</a:t>
            </a:fld>
            <a:endParaRPr lang="fr-CA"/>
          </a:p>
        </p:txBody>
      </p:sp>
    </p:spTree>
    <p:extLst>
      <p:ext uri="{BB962C8B-B14F-4D97-AF65-F5344CB8AC3E}">
        <p14:creationId xmlns:p14="http://schemas.microsoft.com/office/powerpoint/2010/main" val="3838124771"/>
      </p:ext>
    </p:extLst>
  </p:cSld>
  <p:clrMapOvr>
    <a:masterClrMapping/>
  </p:clrMapOvr>
  <p:transition spd="slow">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70C4D3D6-CFEE-4435-8597-8C30DBE20B0E}" type="datetimeFigureOut">
              <a:rPr lang="fr-CA" smtClean="0"/>
              <a:t>2020-03-19</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F504EC6-B4D2-4E1D-A804-69EE34FDA56D}" type="slidenum">
              <a:rPr lang="fr-CA" smtClean="0"/>
              <a:t>‹N°›</a:t>
            </a:fld>
            <a:endParaRPr lang="fr-CA"/>
          </a:p>
        </p:txBody>
      </p:sp>
    </p:spTree>
    <p:extLst>
      <p:ext uri="{BB962C8B-B14F-4D97-AF65-F5344CB8AC3E}">
        <p14:creationId xmlns:p14="http://schemas.microsoft.com/office/powerpoint/2010/main" val="781248043"/>
      </p:ext>
    </p:extLst>
  </p:cSld>
  <p:clrMapOvr>
    <a:masterClrMapping/>
  </p:clrMapOvr>
  <p:transition spd="slow">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70C4D3D6-CFEE-4435-8597-8C30DBE20B0E}" type="datetimeFigureOut">
              <a:rPr lang="fr-CA" smtClean="0"/>
              <a:t>2020-03-19</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F504EC6-B4D2-4E1D-A804-69EE34FDA56D}" type="slidenum">
              <a:rPr lang="fr-CA" smtClean="0"/>
              <a:t>‹N°›</a:t>
            </a:fld>
            <a:endParaRPr lang="fr-CA"/>
          </a:p>
        </p:txBody>
      </p:sp>
    </p:spTree>
    <p:extLst>
      <p:ext uri="{BB962C8B-B14F-4D97-AF65-F5344CB8AC3E}">
        <p14:creationId xmlns:p14="http://schemas.microsoft.com/office/powerpoint/2010/main" val="3795887287"/>
      </p:ext>
    </p:extLst>
  </p:cSld>
  <p:clrMapOvr>
    <a:masterClrMapping/>
  </p:clrMapOvr>
  <p:transition spd="slow">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70C4D3D6-CFEE-4435-8597-8C30DBE20B0E}" type="datetimeFigureOut">
              <a:rPr lang="fr-CA" smtClean="0"/>
              <a:t>2020-03-19</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F504EC6-B4D2-4E1D-A804-69EE34FDA56D}" type="slidenum">
              <a:rPr lang="fr-CA" smtClean="0"/>
              <a:t>‹N°›</a:t>
            </a:fld>
            <a:endParaRPr lang="fr-CA"/>
          </a:p>
        </p:txBody>
      </p:sp>
    </p:spTree>
    <p:extLst>
      <p:ext uri="{BB962C8B-B14F-4D97-AF65-F5344CB8AC3E}">
        <p14:creationId xmlns:p14="http://schemas.microsoft.com/office/powerpoint/2010/main" val="4006581578"/>
      </p:ext>
    </p:extLst>
  </p:cSld>
  <p:clrMapOvr>
    <a:masterClrMapping/>
  </p:clrMapOvr>
  <p:transition spd="slow">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70C4D3D6-CFEE-4435-8597-8C30DBE20B0E}" type="datetimeFigureOut">
              <a:rPr lang="fr-CA" smtClean="0"/>
              <a:t>2020-03-19</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9F504EC6-B4D2-4E1D-A804-69EE34FDA56D}" type="slidenum">
              <a:rPr lang="fr-CA" smtClean="0"/>
              <a:t>‹N°›</a:t>
            </a:fld>
            <a:endParaRPr lang="fr-CA"/>
          </a:p>
        </p:txBody>
      </p:sp>
    </p:spTree>
    <p:extLst>
      <p:ext uri="{BB962C8B-B14F-4D97-AF65-F5344CB8AC3E}">
        <p14:creationId xmlns:p14="http://schemas.microsoft.com/office/powerpoint/2010/main" val="1677220620"/>
      </p:ext>
    </p:extLst>
  </p:cSld>
  <p:clrMapOvr>
    <a:masterClrMapping/>
  </p:clrMapOvr>
  <p:transition spd="slow">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p:cNvSpPr>
            <a:spLocks noGrp="1"/>
          </p:cNvSpPr>
          <p:nvPr>
            <p:ph type="dt" sz="half" idx="10"/>
          </p:nvPr>
        </p:nvSpPr>
        <p:spPr/>
        <p:txBody>
          <a:bodyPr/>
          <a:lstStyle/>
          <a:p>
            <a:fld id="{70C4D3D6-CFEE-4435-8597-8C30DBE20B0E}" type="datetimeFigureOut">
              <a:rPr lang="fr-CA" smtClean="0"/>
              <a:t>2020-03-19</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9F504EC6-B4D2-4E1D-A804-69EE34FDA56D}" type="slidenum">
              <a:rPr lang="fr-CA" smtClean="0"/>
              <a:t>‹N°›</a:t>
            </a:fld>
            <a:endParaRPr lang="fr-CA"/>
          </a:p>
        </p:txBody>
      </p:sp>
    </p:spTree>
    <p:extLst>
      <p:ext uri="{BB962C8B-B14F-4D97-AF65-F5344CB8AC3E}">
        <p14:creationId xmlns:p14="http://schemas.microsoft.com/office/powerpoint/2010/main" val="3508756981"/>
      </p:ext>
    </p:extLst>
  </p:cSld>
  <p:clrMapOvr>
    <a:masterClrMapping/>
  </p:clrMapOvr>
  <p:transition spd="slow">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p:cNvSpPr>
            <a:spLocks noGrp="1"/>
          </p:cNvSpPr>
          <p:nvPr>
            <p:ph type="dt" sz="half" idx="10"/>
          </p:nvPr>
        </p:nvSpPr>
        <p:spPr/>
        <p:txBody>
          <a:bodyPr/>
          <a:lstStyle/>
          <a:p>
            <a:fld id="{70C4D3D6-CFEE-4435-8597-8C30DBE20B0E}" type="datetimeFigureOut">
              <a:rPr lang="fr-CA" smtClean="0"/>
              <a:t>2020-03-19</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9F504EC6-B4D2-4E1D-A804-69EE34FDA56D}" type="slidenum">
              <a:rPr lang="fr-CA" smtClean="0"/>
              <a:t>‹N°›</a:t>
            </a:fld>
            <a:endParaRPr lang="fr-CA"/>
          </a:p>
        </p:txBody>
      </p:sp>
    </p:spTree>
    <p:extLst>
      <p:ext uri="{BB962C8B-B14F-4D97-AF65-F5344CB8AC3E}">
        <p14:creationId xmlns:p14="http://schemas.microsoft.com/office/powerpoint/2010/main" val="1578668696"/>
      </p:ext>
    </p:extLst>
  </p:cSld>
  <p:clrMapOvr>
    <a:masterClrMapping/>
  </p:clrMapOvr>
  <p:transition spd="slow">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e la date 2"/>
          <p:cNvSpPr>
            <a:spLocks noGrp="1"/>
          </p:cNvSpPr>
          <p:nvPr>
            <p:ph type="dt" sz="half" idx="10"/>
          </p:nvPr>
        </p:nvSpPr>
        <p:spPr/>
        <p:txBody>
          <a:bodyPr/>
          <a:lstStyle/>
          <a:p>
            <a:fld id="{70C4D3D6-CFEE-4435-8597-8C30DBE20B0E}" type="datetimeFigureOut">
              <a:rPr lang="fr-CA" smtClean="0"/>
              <a:t>2020-03-19</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9F504EC6-B4D2-4E1D-A804-69EE34FDA56D}" type="slidenum">
              <a:rPr lang="fr-CA" smtClean="0"/>
              <a:t>‹N°›</a:t>
            </a:fld>
            <a:endParaRPr lang="fr-CA"/>
          </a:p>
        </p:txBody>
      </p:sp>
    </p:spTree>
    <p:extLst>
      <p:ext uri="{BB962C8B-B14F-4D97-AF65-F5344CB8AC3E}">
        <p14:creationId xmlns:p14="http://schemas.microsoft.com/office/powerpoint/2010/main" val="3916225794"/>
      </p:ext>
    </p:extLst>
  </p:cSld>
  <p:clrMapOvr>
    <a:masterClrMapping/>
  </p:clrMapOvr>
  <p:transition spd="slow">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0C4D3D6-CFEE-4435-8597-8C30DBE20B0E}" type="datetimeFigureOut">
              <a:rPr lang="fr-CA" smtClean="0"/>
              <a:t>2020-03-19</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9F504EC6-B4D2-4E1D-A804-69EE34FDA56D}" type="slidenum">
              <a:rPr lang="fr-CA" smtClean="0"/>
              <a:t>‹N°›</a:t>
            </a:fld>
            <a:endParaRPr lang="fr-CA"/>
          </a:p>
        </p:txBody>
      </p:sp>
    </p:spTree>
    <p:extLst>
      <p:ext uri="{BB962C8B-B14F-4D97-AF65-F5344CB8AC3E}">
        <p14:creationId xmlns:p14="http://schemas.microsoft.com/office/powerpoint/2010/main" val="2126609061"/>
      </p:ext>
    </p:extLst>
  </p:cSld>
  <p:clrMapOvr>
    <a:masterClrMapping/>
  </p:clrMapOvr>
  <p:transition spd="slow">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70C4D3D6-CFEE-4435-8597-8C30DBE20B0E}" type="datetimeFigureOut">
              <a:rPr lang="fr-CA" smtClean="0"/>
              <a:t>2020-03-19</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9F504EC6-B4D2-4E1D-A804-69EE34FDA56D}" type="slidenum">
              <a:rPr lang="fr-CA" smtClean="0"/>
              <a:t>‹N°›</a:t>
            </a:fld>
            <a:endParaRPr lang="fr-CA"/>
          </a:p>
        </p:txBody>
      </p:sp>
    </p:spTree>
    <p:extLst>
      <p:ext uri="{BB962C8B-B14F-4D97-AF65-F5344CB8AC3E}">
        <p14:creationId xmlns:p14="http://schemas.microsoft.com/office/powerpoint/2010/main" val="3943479004"/>
      </p:ext>
    </p:extLst>
  </p:cSld>
  <p:clrMapOvr>
    <a:masterClrMapping/>
  </p:clrMapOvr>
  <p:transition spd="slow">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70C4D3D6-CFEE-4435-8597-8C30DBE20B0E}" type="datetimeFigureOut">
              <a:rPr lang="fr-CA" smtClean="0"/>
              <a:t>2020-03-19</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9F504EC6-B4D2-4E1D-A804-69EE34FDA56D}" type="slidenum">
              <a:rPr lang="fr-CA" smtClean="0"/>
              <a:t>‹N°›</a:t>
            </a:fld>
            <a:endParaRPr lang="fr-CA"/>
          </a:p>
        </p:txBody>
      </p:sp>
    </p:spTree>
    <p:extLst>
      <p:ext uri="{BB962C8B-B14F-4D97-AF65-F5344CB8AC3E}">
        <p14:creationId xmlns:p14="http://schemas.microsoft.com/office/powerpoint/2010/main" val="1876038743"/>
      </p:ext>
    </p:extLst>
  </p:cSld>
  <p:clrMapOvr>
    <a:masterClrMapping/>
  </p:clrMapOvr>
  <p:transition spd="slow">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C4D3D6-CFEE-4435-8597-8C30DBE20B0E}" type="datetimeFigureOut">
              <a:rPr lang="fr-CA" smtClean="0"/>
              <a:t>2020-03-19</a:t>
            </a:fld>
            <a:endParaRPr lang="fr-C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504EC6-B4D2-4E1D-A804-69EE34FDA56D}" type="slidenum">
              <a:rPr lang="fr-CA" smtClean="0"/>
              <a:t>‹N°›</a:t>
            </a:fld>
            <a:endParaRPr lang="fr-CA"/>
          </a:p>
        </p:txBody>
      </p:sp>
    </p:spTree>
    <p:extLst>
      <p:ext uri="{BB962C8B-B14F-4D97-AF65-F5344CB8AC3E}">
        <p14:creationId xmlns:p14="http://schemas.microsoft.com/office/powerpoint/2010/main" val="3739166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trips dir="l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image" Target="../media/image1.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xml"/><Relationship Id="rId5" Type="http://schemas.openxmlformats.org/officeDocument/2006/relationships/slideLayout" Target="../slideLayouts/slideLayout1.xml"/><Relationship Id="rId10" Type="http://schemas.openxmlformats.org/officeDocument/2006/relationships/image" Target="../media/image4.emf"/><Relationship Id="rId4" Type="http://schemas.openxmlformats.org/officeDocument/2006/relationships/tags" Target="../tags/tag4.xml"/><Relationship Id="rId9"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13.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tags" Target="../tags/tag5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54.xml"/></Relationships>
</file>

<file path=ppt/slides/_rels/slide19.xml.rels><?xml version="1.0" encoding="UTF-8" standalone="yes"?>
<Relationships xmlns="http://schemas.openxmlformats.org/package/2006/relationships"><Relationship Id="rId3" Type="http://schemas.openxmlformats.org/officeDocument/2006/relationships/tags" Target="../tags/tag57.xml"/><Relationship Id="rId7" Type="http://schemas.openxmlformats.org/officeDocument/2006/relationships/image" Target="../media/image7.emf"/><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slideLayout" Target="../slideLayouts/slideLayout2.xml"/><Relationship Id="rId5" Type="http://schemas.openxmlformats.org/officeDocument/2006/relationships/tags" Target="../tags/tag59.xml"/><Relationship Id="rId4" Type="http://schemas.openxmlformats.org/officeDocument/2006/relationships/tags" Target="../tags/tag58.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slideLayout" Target="../slideLayouts/slideLayout2.xml"/><Relationship Id="rId4" Type="http://schemas.openxmlformats.org/officeDocument/2006/relationships/tags" Target="../tags/tag8.xml"/></Relationships>
</file>

<file path=ppt/slides/_rels/slide20.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notesSlide" Target="../notesSlides/notesSlide9.xml"/><Relationship Id="rId5" Type="http://schemas.openxmlformats.org/officeDocument/2006/relationships/slideLayout" Target="../slideLayouts/slideLayout2.xml"/><Relationship Id="rId4" Type="http://schemas.openxmlformats.org/officeDocument/2006/relationships/tags" Target="../tags/tag63.xml"/></Relationships>
</file>

<file path=ppt/slides/_rels/slide21.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image" Target="../media/image8.png"/><Relationship Id="rId5" Type="http://schemas.openxmlformats.org/officeDocument/2006/relationships/slideLayout" Target="../slideLayouts/slideLayout2.xml"/><Relationship Id="rId4" Type="http://schemas.openxmlformats.org/officeDocument/2006/relationships/tags" Target="../tags/tag67.xml"/></Relationships>
</file>

<file path=ppt/slides/_rels/slide22.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5" Type="http://schemas.openxmlformats.org/officeDocument/2006/relationships/slideLayout" Target="../slideLayouts/slideLayout2.xml"/><Relationship Id="rId4" Type="http://schemas.openxmlformats.org/officeDocument/2006/relationships/tags" Target="../tags/tag71.xml"/></Relationships>
</file>

<file path=ppt/slides/_rels/slide23.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 Id="rId5" Type="http://schemas.openxmlformats.org/officeDocument/2006/relationships/slideLayout" Target="../slideLayouts/slideLayout2.xml"/><Relationship Id="rId4" Type="http://schemas.openxmlformats.org/officeDocument/2006/relationships/tags" Target="../tags/tag7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Pierre.gignac@teluq.ca" TargetMode="External"/><Relationship Id="rId2" Type="http://schemas.openxmlformats.org/officeDocument/2006/relationships/slideLayout" Target="../slideLayouts/slideLayout2.xml"/><Relationship Id="rId1" Type="http://schemas.openxmlformats.org/officeDocument/2006/relationships/tags" Target="../tags/tag76.xml"/><Relationship Id="rId5" Type="http://schemas.openxmlformats.org/officeDocument/2006/relationships/image" Target="../media/image2.png"/><Relationship Id="rId4" Type="http://schemas.openxmlformats.org/officeDocument/2006/relationships/image" Target="../media/image9.gif"/></Relationships>
</file>

<file path=ppt/slides/_rels/slide3.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2.png"/><Relationship Id="rId5" Type="http://schemas.openxmlformats.org/officeDocument/2006/relationships/slideLayout" Target="../slideLayouts/slideLayout2.xml"/><Relationship Id="rId4" Type="http://schemas.openxmlformats.org/officeDocument/2006/relationships/tags" Target="../tags/tag12.xml"/></Relationships>
</file>

<file path=ppt/slides/_rels/slide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21.xml"/><Relationship Id="rId7" Type="http://schemas.openxmlformats.org/officeDocument/2006/relationships/notesSlide" Target="../notesSlides/notesSlide4.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slideLayout" Target="../slideLayouts/slideLayout2.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image" Target="http://www-15.nist.gov/eao/gcr02-841/fig3.jpg"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http://www-15.nist.gov/eao/gcr02-841/fig3.jpg" TargetMode="External"/><Relationship Id="rId3" Type="http://schemas.openxmlformats.org/officeDocument/2006/relationships/tags" Target="../tags/tag26.xml"/><Relationship Id="rId7" Type="http://schemas.openxmlformats.org/officeDocument/2006/relationships/image" Target="../media/image5.jpeg"/><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notesSlide" Target="../notesSlides/notesSlide5.xml"/><Relationship Id="rId5" Type="http://schemas.openxmlformats.org/officeDocument/2006/relationships/slideLayout" Target="../slideLayouts/slideLayout2.xml"/><Relationship Id="rId4" Type="http://schemas.openxmlformats.org/officeDocument/2006/relationships/tags" Target="../tags/tag27.xml"/></Relationships>
</file>

<file path=ppt/slides/_rels/slide8.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5254171" y="339969"/>
            <a:ext cx="6560455" cy="3598985"/>
          </a:xfrm>
        </p:spPr>
        <p:txBody>
          <a:bodyPr>
            <a:noAutofit/>
          </a:bodyPr>
          <a:lstStyle/>
          <a:p>
            <a:pPr algn="l"/>
            <a:r>
              <a:rPr lang="fr-CA" sz="4400" dirty="0"/>
              <a:t/>
            </a:r>
            <a:br>
              <a:rPr lang="fr-CA" sz="4400" dirty="0"/>
            </a:br>
            <a:r>
              <a:rPr lang="fr-CA" sz="4000" b="1" dirty="0"/>
              <a:t>Les habiletés essentielles pour soutenir la prise de décision fondée sur les données probantes : une revue systématique </a:t>
            </a:r>
            <a:endParaRPr lang="fr-CA" sz="4000" b="1" dirty="0">
              <a:latin typeface="+mn-lt"/>
            </a:endParaRPr>
          </a:p>
        </p:txBody>
      </p:sp>
      <p:sp>
        <p:nvSpPr>
          <p:cNvPr id="3" name="Sous-titre 2"/>
          <p:cNvSpPr>
            <a:spLocks noGrp="1"/>
          </p:cNvSpPr>
          <p:nvPr>
            <p:ph type="subTitle" idx="1"/>
            <p:custDataLst>
              <p:tags r:id="rId2"/>
            </p:custDataLst>
          </p:nvPr>
        </p:nvSpPr>
        <p:spPr>
          <a:xfrm>
            <a:off x="5254170" y="4290646"/>
            <a:ext cx="6757061" cy="1391697"/>
          </a:xfrm>
        </p:spPr>
        <p:txBody>
          <a:bodyPr>
            <a:normAutofit fontScale="85000" lnSpcReduction="20000"/>
          </a:bodyPr>
          <a:lstStyle/>
          <a:p>
            <a:pPr algn="l"/>
            <a:r>
              <a:rPr lang="fr-CA" dirty="0"/>
              <a:t>Saliha Ziam, </a:t>
            </a:r>
            <a:r>
              <a:rPr lang="fr-CA" dirty="0" err="1"/>
              <a:t>Ph.D</a:t>
            </a:r>
            <a:endParaRPr lang="fr-CA" dirty="0"/>
          </a:p>
          <a:p>
            <a:pPr algn="l"/>
            <a:r>
              <a:rPr lang="fr-CA" dirty="0"/>
              <a:t>Pierre Gignac, </a:t>
            </a:r>
            <a:r>
              <a:rPr lang="fr-CA" dirty="0" err="1" smtClean="0"/>
              <a:t>Ph.D</a:t>
            </a:r>
            <a:endParaRPr lang="fr-CA" dirty="0" smtClean="0"/>
          </a:p>
          <a:p>
            <a:pPr algn="l"/>
            <a:endParaRPr lang="fr-CA" dirty="0" smtClean="0"/>
          </a:p>
          <a:p>
            <a:pPr algn="l"/>
            <a:r>
              <a:rPr lang="fr-CA" dirty="0" smtClean="0"/>
              <a:t>Webinaire 19 mars 2020</a:t>
            </a:r>
            <a:endParaRPr lang="fr-CA" dirty="0"/>
          </a:p>
          <a:p>
            <a:pPr algn="l"/>
            <a:endParaRPr lang="fr-CA" dirty="0"/>
          </a:p>
        </p:txBody>
      </p:sp>
      <p:pic>
        <p:nvPicPr>
          <p:cNvPr id="5" name="Image 4"/>
          <p:cNvPicPr>
            <a:picLocks noChangeAspect="1"/>
          </p:cNvPicPr>
          <p:nvPr>
            <p:custDataLst>
              <p:tags r:id="rId3"/>
            </p:custDataLst>
          </p:nvPr>
        </p:nvPicPr>
        <p:blipFill>
          <a:blip r:embed="rId7" cstate="print">
            <a:extLst>
              <a:ext uri="{28A0092B-C50C-407E-A947-70E740481C1C}">
                <a14:useLocalDpi xmlns:a14="http://schemas.microsoft.com/office/drawing/2010/main" val="0"/>
              </a:ext>
            </a:extLst>
          </a:blip>
          <a:stretch>
            <a:fillRect/>
          </a:stretch>
        </p:blipFill>
        <p:spPr>
          <a:xfrm>
            <a:off x="-23442" y="826802"/>
            <a:ext cx="4445279" cy="3698546"/>
          </a:xfrm>
          <a:prstGeom prst="rect">
            <a:avLst/>
          </a:prstGeom>
        </p:spPr>
      </p:pic>
      <p:pic>
        <p:nvPicPr>
          <p:cNvPr id="6" name="Image 2" descr="cid:image003.png@01D2B8F5.EE4CE200"/>
          <p:cNvPicPr>
            <a:picLocks noChangeAspect="1" noChangeArrowheads="1"/>
          </p:cNvPicPr>
          <p:nvPr>
            <p:custDataLst>
              <p:tags r:id="rId4"/>
            </p:custDataLst>
          </p:nvPr>
        </p:nvPicPr>
        <p:blipFill>
          <a:blip r:embed="rId8">
            <a:extLst>
              <a:ext uri="{28A0092B-C50C-407E-A947-70E740481C1C}">
                <a14:useLocalDpi xmlns:a14="http://schemas.microsoft.com/office/drawing/2010/main" val="0"/>
              </a:ext>
            </a:extLst>
          </a:blip>
          <a:srcRect/>
          <a:stretch>
            <a:fillRect/>
          </a:stretch>
        </p:blipFill>
        <p:spPr bwMode="auto">
          <a:xfrm>
            <a:off x="10198359" y="6061918"/>
            <a:ext cx="1958328" cy="600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6"/>
          <p:cNvPicPr/>
          <p:nvPr/>
        </p:nvPicPr>
        <p:blipFill>
          <a:blip r:embed="rId9">
            <a:extLst>
              <a:ext uri="{28A0092B-C50C-407E-A947-70E740481C1C}">
                <a14:useLocalDpi xmlns:a14="http://schemas.microsoft.com/office/drawing/2010/main" val="0"/>
              </a:ext>
            </a:extLst>
          </a:blip>
          <a:srcRect/>
          <a:stretch>
            <a:fillRect/>
          </a:stretch>
        </p:blipFill>
        <p:spPr bwMode="auto">
          <a:xfrm>
            <a:off x="87076" y="6061917"/>
            <a:ext cx="4329430" cy="780415"/>
          </a:xfrm>
          <a:prstGeom prst="rect">
            <a:avLst/>
          </a:prstGeom>
          <a:noFill/>
        </p:spPr>
      </p:pic>
      <p:pic>
        <p:nvPicPr>
          <p:cNvPr id="4" name="Image 3"/>
          <p:cNvPicPr>
            <a:picLocks noChangeAspect="1"/>
          </p:cNvPicPr>
          <p:nvPr/>
        </p:nvPicPr>
        <p:blipFill>
          <a:blip r:embed="rId10"/>
          <a:stretch>
            <a:fillRect/>
          </a:stretch>
        </p:blipFill>
        <p:spPr>
          <a:xfrm>
            <a:off x="5383764" y="6061917"/>
            <a:ext cx="2593909" cy="693446"/>
          </a:xfrm>
          <a:prstGeom prst="rect">
            <a:avLst/>
          </a:prstGeom>
        </p:spPr>
      </p:pic>
    </p:spTree>
    <p:extLst>
      <p:ext uri="{BB962C8B-B14F-4D97-AF65-F5344CB8AC3E}">
        <p14:creationId xmlns:p14="http://schemas.microsoft.com/office/powerpoint/2010/main" val="2782764588"/>
      </p:ext>
    </p:extLst>
  </p:cSld>
  <p:clrMapOvr>
    <a:masterClrMapping/>
  </p:clrMapOvr>
  <p:transition spd="slow">
    <p:strips dir="l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custDataLst>
              <p:tags r:id="rId1"/>
            </p:custDataLst>
          </p:nvPr>
        </p:nvSpPr>
        <p:spPr>
          <a:xfrm>
            <a:off x="4480560" y="391872"/>
            <a:ext cx="3230880" cy="808278"/>
          </a:xfrm>
        </p:spPr>
        <p:txBody>
          <a:bodyPr/>
          <a:lstStyle/>
          <a:p>
            <a:r>
              <a:rPr lang="fr-CA" altLang="fr-FR" sz="3200" cap="small" dirty="0">
                <a:ea typeface="ＭＳ Ｐゴシック" pitchFamily="34" charset="-128"/>
              </a:rPr>
              <a:t>Définitions</a:t>
            </a:r>
          </a:p>
        </p:txBody>
      </p:sp>
      <p:sp>
        <p:nvSpPr>
          <p:cNvPr id="3075" name="Espace réservé du contenu 2"/>
          <p:cNvSpPr>
            <a:spLocks noGrp="1"/>
          </p:cNvSpPr>
          <p:nvPr>
            <p:ph idx="1"/>
            <p:custDataLst>
              <p:tags r:id="rId2"/>
            </p:custDataLst>
          </p:nvPr>
        </p:nvSpPr>
        <p:spPr>
          <a:xfrm>
            <a:off x="542611" y="1200151"/>
            <a:ext cx="9934889" cy="5521325"/>
          </a:xfrm>
        </p:spPr>
        <p:txBody>
          <a:bodyPr/>
          <a:lstStyle/>
          <a:p>
            <a:pPr marL="0" indent="0">
              <a:buNone/>
            </a:pPr>
            <a:r>
              <a:rPr lang="fr-FR" sz="2400" b="1" dirty="0"/>
              <a:t>« </a:t>
            </a:r>
            <a:r>
              <a:rPr lang="fr-CA" sz="2400" b="1" dirty="0"/>
              <a:t>l</a:t>
            </a:r>
            <a:r>
              <a:rPr lang="fr-FR" sz="2400" b="1" dirty="0"/>
              <a:t>'EIDM E</a:t>
            </a:r>
            <a:r>
              <a:rPr lang="fr-CA" sz="2400" b="1" i="1" dirty="0" err="1"/>
              <a:t>vidence</a:t>
            </a:r>
            <a:r>
              <a:rPr lang="fr-CA" sz="2400" b="1" i="1" dirty="0"/>
              <a:t> </a:t>
            </a:r>
            <a:r>
              <a:rPr lang="fr-CA" sz="2400" b="1" i="1" dirty="0" err="1"/>
              <a:t>informed</a:t>
            </a:r>
            <a:r>
              <a:rPr lang="fr-CA" sz="2400" b="1" i="1" dirty="0"/>
              <a:t> </a:t>
            </a:r>
            <a:r>
              <a:rPr lang="fr-CA" sz="2400" b="1" i="1" dirty="0" err="1"/>
              <a:t>decision</a:t>
            </a:r>
            <a:r>
              <a:rPr lang="fr-CA" sz="2400" b="1" i="1" dirty="0"/>
              <a:t> </a:t>
            </a:r>
            <a:r>
              <a:rPr lang="fr-CA" sz="2400" b="1" i="1" dirty="0" err="1"/>
              <a:t>making</a:t>
            </a:r>
            <a:r>
              <a:rPr lang="fr-CA" sz="2400" b="1" i="1" dirty="0"/>
              <a:t> </a:t>
            </a:r>
            <a:r>
              <a:rPr lang="fr-FR" sz="2400" dirty="0"/>
              <a:t>désigne un processus par lequel de multiples sources d'information y compris les meilleures données de recherche disponibles, sont consultés avant de décider </a:t>
            </a:r>
            <a:r>
              <a:rPr lang="fr-FR" sz="2400" b="1" dirty="0"/>
              <a:t>de planifier, de mettre en œuvre </a:t>
            </a:r>
            <a:r>
              <a:rPr lang="fr-FR" sz="2400" dirty="0"/>
              <a:t>et, le cas échéant, de </a:t>
            </a:r>
            <a:r>
              <a:rPr lang="fr-FR" sz="2400" b="1" dirty="0"/>
              <a:t>modifier </a:t>
            </a:r>
            <a:r>
              <a:rPr lang="fr-FR" sz="2400" dirty="0"/>
              <a:t>les politiques, les programmes et autres services. </a:t>
            </a:r>
            <a:r>
              <a:rPr lang="en-CA" sz="2400" i="1" dirty="0"/>
              <a:t>Langer L, </a:t>
            </a:r>
            <a:r>
              <a:rPr lang="en-CA" sz="2400" i="1" dirty="0" err="1"/>
              <a:t>Tripney</a:t>
            </a:r>
            <a:r>
              <a:rPr lang="en-CA" sz="2400" i="1" dirty="0"/>
              <a:t> J, Gough D (2016). </a:t>
            </a:r>
          </a:p>
          <a:p>
            <a:pPr marL="0" indent="0">
              <a:buNone/>
            </a:pPr>
            <a:endParaRPr lang="en-CA" sz="2400" i="1" dirty="0"/>
          </a:p>
          <a:p>
            <a:pPr marL="0" indent="0">
              <a:buNone/>
            </a:pPr>
            <a:r>
              <a:rPr lang="fr-CA" sz="2400" b="1" dirty="0"/>
              <a:t>« Compétence » ou Habiletés</a:t>
            </a:r>
            <a:r>
              <a:rPr lang="fr-CA" sz="2400" dirty="0"/>
              <a:t> renvoie à l’application effective des connaissances à une situation donnée (résolution de problème, décision, action) Jean-Yves </a:t>
            </a:r>
            <a:r>
              <a:rPr lang="fr-CA" sz="2400" dirty="0" err="1"/>
              <a:t>Prax</a:t>
            </a:r>
            <a:r>
              <a:rPr lang="fr-CA" sz="2400" dirty="0"/>
              <a:t> (2012). </a:t>
            </a:r>
            <a:endParaRPr lang="fr-CA" altLang="fr-FR" sz="2400" b="1" dirty="0">
              <a:ea typeface="ＭＳ Ｐゴシック" pitchFamily="34" charset="-128"/>
            </a:endParaRPr>
          </a:p>
        </p:txBody>
      </p:sp>
      <p:sp>
        <p:nvSpPr>
          <p:cNvPr id="2" name="Espace réservé du numéro de diapositive 1"/>
          <p:cNvSpPr>
            <a:spLocks noGrp="1"/>
          </p:cNvSpPr>
          <p:nvPr>
            <p:ph type="sldNum" sz="quarter" idx="12"/>
            <p:custDataLst>
              <p:tags r:id="rId3"/>
            </p:custDataLst>
          </p:nvPr>
        </p:nvSpPr>
        <p:spPr/>
        <p:txBody>
          <a:bodyPr/>
          <a:lstStyle/>
          <a:p>
            <a:pPr>
              <a:defRPr/>
            </a:pPr>
            <a:fld id="{FF1D41EB-C245-454F-86E8-0BF105F42F88}" type="slidenum">
              <a:rPr lang="en-US" smtClean="0"/>
              <a:pPr>
                <a:defRPr/>
              </a:pPr>
              <a:t>10</a:t>
            </a:fld>
            <a:endParaRPr lang="en-US"/>
          </a:p>
        </p:txBody>
      </p:sp>
    </p:spTree>
    <p:extLst>
      <p:ext uri="{BB962C8B-B14F-4D97-AF65-F5344CB8AC3E}">
        <p14:creationId xmlns:p14="http://schemas.microsoft.com/office/powerpoint/2010/main" val="420786465"/>
      </p:ext>
    </p:extLst>
  </p:cSld>
  <p:clrMapOvr>
    <a:masterClrMapping/>
  </p:clrMapOvr>
  <p:transition spd="slow">
    <p:strips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409134" y="876888"/>
            <a:ext cx="10369063" cy="3695111"/>
          </a:xfrm>
        </p:spPr>
        <p:txBody>
          <a:bodyPr>
            <a:normAutofit/>
          </a:bodyPr>
          <a:lstStyle/>
          <a:p>
            <a:pPr marL="0" indent="0">
              <a:buNone/>
            </a:pPr>
            <a:r>
              <a:rPr lang="en-CA" sz="1000" dirty="0"/>
              <a:t> </a:t>
            </a:r>
            <a:endParaRPr lang="fr-CA" sz="1000" dirty="0"/>
          </a:p>
          <a:p>
            <a:pPr marL="0" indent="0">
              <a:buNone/>
            </a:pPr>
            <a:r>
              <a:rPr lang="fr-CA" sz="2400" b="1" i="1" dirty="0"/>
              <a:t>The Absorptive </a:t>
            </a:r>
            <a:r>
              <a:rPr lang="fr-CA" sz="2400" b="1" i="1" dirty="0" err="1"/>
              <a:t>Capacity</a:t>
            </a:r>
            <a:r>
              <a:rPr lang="fr-CA" sz="2400" b="1" i="1" dirty="0"/>
              <a:t> Model (ACAP)</a:t>
            </a:r>
          </a:p>
          <a:p>
            <a:pPr marL="0" indent="0">
              <a:buNone/>
            </a:pPr>
            <a:endParaRPr lang="fr-CA" sz="2400" i="1" dirty="0"/>
          </a:p>
          <a:p>
            <a:pPr algn="just"/>
            <a:r>
              <a:rPr lang="fr-CA" sz="2400" dirty="0"/>
              <a:t>Présente les habiletés nécessaires aux utilisateurs des connaissances pour acquérir  assimiler, adapter et appliquer les nouvelles connaissances pour améliorer les pratiques ou la prise de décision (</a:t>
            </a:r>
            <a:r>
              <a:rPr lang="fr-FR" sz="2400" dirty="0"/>
              <a:t>Cohen et </a:t>
            </a:r>
            <a:r>
              <a:rPr lang="fr-FR" sz="2400" dirty="0" err="1"/>
              <a:t>Levinthal</a:t>
            </a:r>
            <a:r>
              <a:rPr lang="fr-FR" sz="2400" dirty="0"/>
              <a:t>, 1990, Langer et al., 2016), </a:t>
            </a:r>
            <a:endParaRPr lang="fr-CA" sz="2400" dirty="0"/>
          </a:p>
          <a:p>
            <a:pPr algn="just"/>
            <a:r>
              <a:rPr lang="fr-CA" sz="2400" dirty="0"/>
              <a:t>L’ACAP </a:t>
            </a:r>
            <a:r>
              <a:rPr lang="fr-FR" sz="2400" dirty="0"/>
              <a:t>dépend de la formation de base des individus (du domaine et en recherche), leur expérience, leur réseau de relation,  etc., </a:t>
            </a:r>
            <a:endParaRPr lang="fr-CA" sz="2400" dirty="0"/>
          </a:p>
        </p:txBody>
      </p:sp>
      <p:sp>
        <p:nvSpPr>
          <p:cNvPr id="7" name="Rectangle 6"/>
          <p:cNvSpPr/>
          <p:nvPr>
            <p:custDataLst>
              <p:tags r:id="rId2"/>
            </p:custDataLst>
          </p:nvPr>
        </p:nvSpPr>
        <p:spPr>
          <a:xfrm>
            <a:off x="409134" y="2104688"/>
            <a:ext cx="10339754" cy="461665"/>
          </a:xfrm>
          <a:prstGeom prst="rect">
            <a:avLst/>
          </a:prstGeom>
        </p:spPr>
        <p:txBody>
          <a:bodyPr wrap="square">
            <a:spAutoFit/>
          </a:bodyPr>
          <a:lstStyle/>
          <a:p>
            <a:pPr algn="just"/>
            <a:endParaRPr lang="fr-CA" sz="2400" dirty="0">
              <a:ea typeface="Calibri" panose="020F0502020204030204" pitchFamily="34" charset="0"/>
            </a:endParaRPr>
          </a:p>
        </p:txBody>
      </p:sp>
      <p:sp>
        <p:nvSpPr>
          <p:cNvPr id="9" name="Rectangle 2">
            <a:extLst>
              <a:ext uri="{FF2B5EF4-FFF2-40B4-BE49-F238E27FC236}">
                <a16:creationId xmlns:a16="http://schemas.microsoft.com/office/drawing/2014/main" id="{79028035-01B0-634F-8E4C-932206953870}"/>
              </a:ext>
            </a:extLst>
          </p:cNvPr>
          <p:cNvSpPr txBox="1">
            <a:spLocks noChangeArrowheads="1"/>
          </p:cNvSpPr>
          <p:nvPr>
            <p:custDataLst>
              <p:tags r:id="rId3"/>
            </p:custDataLst>
          </p:nvPr>
        </p:nvSpPr>
        <p:spPr>
          <a:xfrm>
            <a:off x="214009" y="505997"/>
            <a:ext cx="11322995" cy="571257"/>
          </a:xfrm>
          <a:prstGeom prst="rect">
            <a:avLst/>
          </a:prstGeo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62000" indent="-762000" algn="ctr"/>
            <a:r>
              <a:rPr lang="fr-CA" altLang="fr-FR" sz="3200" b="1" cap="small" dirty="0"/>
              <a:t>Modèle théorique </a:t>
            </a:r>
            <a:r>
              <a:rPr lang="fr-CA" sz="3200" b="1" cap="small" dirty="0"/>
              <a:t>la capacité des utilisateurs à intégrer les connaissances issues la recherche  </a:t>
            </a:r>
            <a:endParaRPr lang="fr-CA" altLang="fr-FR" sz="3200" b="1" cap="small" dirty="0"/>
          </a:p>
        </p:txBody>
      </p:sp>
    </p:spTree>
    <p:extLst>
      <p:ext uri="{BB962C8B-B14F-4D97-AF65-F5344CB8AC3E}">
        <p14:creationId xmlns:p14="http://schemas.microsoft.com/office/powerpoint/2010/main" val="662935066"/>
      </p:ext>
    </p:extLst>
  </p:cSld>
  <p:clrMapOvr>
    <a:masterClrMapping/>
  </p:clrMapOvr>
  <p:transition spd="slow">
    <p:strips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838200" y="2155371"/>
            <a:ext cx="10515600" cy="1142306"/>
          </a:xfrm>
        </p:spPr>
        <p:txBody>
          <a:bodyPr>
            <a:normAutofit/>
          </a:bodyPr>
          <a:lstStyle/>
          <a:p>
            <a:pPr marL="0" indent="0" algn="ctr">
              <a:buNone/>
            </a:pPr>
            <a:r>
              <a:rPr lang="fr-CA" sz="4000" dirty="0"/>
              <a:t>Méthodologie de la revue systématique </a:t>
            </a:r>
          </a:p>
        </p:txBody>
      </p:sp>
    </p:spTree>
    <p:extLst>
      <p:ext uri="{BB962C8B-B14F-4D97-AF65-F5344CB8AC3E}">
        <p14:creationId xmlns:p14="http://schemas.microsoft.com/office/powerpoint/2010/main" val="1684327565"/>
      </p:ext>
    </p:extLst>
  </p:cSld>
  <p:clrMapOvr>
    <a:masterClrMapping/>
  </p:clrMapOvr>
  <p:transition spd="slow">
    <p:strips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eau 20">
            <a:extLst>
              <a:ext uri="{FF2B5EF4-FFF2-40B4-BE49-F238E27FC236}">
                <a16:creationId xmlns:a16="http://schemas.microsoft.com/office/drawing/2014/main" id="{1543E83C-90BC-4622-8683-0C598420ED27}"/>
              </a:ext>
            </a:extLst>
          </p:cNvPr>
          <p:cNvGraphicFramePr>
            <a:graphicFrameLocks noGrp="1"/>
          </p:cNvGraphicFramePr>
          <p:nvPr>
            <p:custDataLst>
              <p:tags r:id="rId1"/>
            </p:custDataLst>
            <p:extLst>
              <p:ext uri="{D42A27DB-BD31-4B8C-83A1-F6EECF244321}">
                <p14:modId xmlns:p14="http://schemas.microsoft.com/office/powerpoint/2010/main" val="3805578719"/>
              </p:ext>
            </p:extLst>
          </p:nvPr>
        </p:nvGraphicFramePr>
        <p:xfrm>
          <a:off x="6745013" y="916643"/>
          <a:ext cx="4374931" cy="4434708"/>
        </p:xfrm>
        <a:graphic>
          <a:graphicData uri="http://schemas.openxmlformats.org/drawingml/2006/table">
            <a:tbl>
              <a:tblPr/>
              <a:tblGrid>
                <a:gridCol w="507124">
                  <a:extLst>
                    <a:ext uri="{9D8B030D-6E8A-4147-A177-3AD203B41FA5}">
                      <a16:colId xmlns:a16="http://schemas.microsoft.com/office/drawing/2014/main" val="379649504"/>
                    </a:ext>
                  </a:extLst>
                </a:gridCol>
                <a:gridCol w="3867807">
                  <a:extLst>
                    <a:ext uri="{9D8B030D-6E8A-4147-A177-3AD203B41FA5}">
                      <a16:colId xmlns:a16="http://schemas.microsoft.com/office/drawing/2014/main" val="1258894599"/>
                    </a:ext>
                  </a:extLst>
                </a:gridCol>
              </a:tblGrid>
              <a:tr h="325750">
                <a:tc gridSpan="2">
                  <a:txBody>
                    <a:bodyPr/>
                    <a:lstStyle/>
                    <a:p>
                      <a:pPr>
                        <a:lnSpc>
                          <a:spcPct val="107000"/>
                        </a:lnSpc>
                        <a:spcAft>
                          <a:spcPts val="0"/>
                        </a:spcAft>
                      </a:pPr>
                      <a:r>
                        <a:rPr lang="fr-CA" sz="1800" b="1">
                          <a:effectLst/>
                          <a:latin typeface="Calibri" panose="020F0502020204030204" pitchFamily="34" charset="0"/>
                          <a:cs typeface="Times New Roman" panose="02020603050405020304" pitchFamily="18" charset="0"/>
                        </a:rPr>
                        <a:t>Résultats</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hMerge="1">
                  <a:txBody>
                    <a:bodyPr/>
                    <a:lstStyle/>
                    <a:p>
                      <a:pPr>
                        <a:lnSpc>
                          <a:spcPct val="107000"/>
                        </a:lnSpc>
                        <a:spcAft>
                          <a:spcPts val="0"/>
                        </a:spcAft>
                      </a:pPr>
                      <a:endParaRPr lang="fr-CA" sz="16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454944656"/>
                  </a:ext>
                </a:extLst>
              </a:tr>
              <a:tr h="171347">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17</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err="1">
                          <a:effectLst/>
                          <a:latin typeface="Calibri" panose="020F0502020204030204" pitchFamily="34" charset="0"/>
                          <a:cs typeface="Times New Roman" panose="02020603050405020304" pitchFamily="18" charset="0"/>
                        </a:rPr>
                        <a:t>Sélection</a:t>
                      </a:r>
                      <a:r>
                        <a:rPr lang="en-CA" sz="1800" dirty="0">
                          <a:effectLst/>
                          <a:latin typeface="Calibri" panose="020F0502020204030204" pitchFamily="34" charset="0"/>
                          <a:cs typeface="Times New Roman" panose="02020603050405020304" pitchFamily="18" charset="0"/>
                        </a:rPr>
                        <a:t> des études </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496901533"/>
                  </a:ext>
                </a:extLst>
              </a:tr>
              <a:tr h="171347">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18</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err="1">
                          <a:effectLst/>
                          <a:latin typeface="Calibri" panose="020F0502020204030204" pitchFamily="34" charset="0"/>
                          <a:cs typeface="Times New Roman" panose="02020603050405020304" pitchFamily="18" charset="0"/>
                        </a:rPr>
                        <a:t>Caractéristiques</a:t>
                      </a:r>
                      <a:r>
                        <a:rPr lang="en-CA" sz="1800" dirty="0">
                          <a:effectLst/>
                          <a:latin typeface="Calibri" panose="020F0502020204030204" pitchFamily="34" charset="0"/>
                          <a:cs typeface="Times New Roman" panose="02020603050405020304" pitchFamily="18" charset="0"/>
                        </a:rPr>
                        <a:t> des études </a:t>
                      </a:r>
                      <a:r>
                        <a:rPr lang="en-CA" sz="1800" dirty="0" err="1">
                          <a:effectLst/>
                          <a:latin typeface="Calibri" panose="020F0502020204030204" pitchFamily="34" charset="0"/>
                          <a:cs typeface="Times New Roman" panose="02020603050405020304" pitchFamily="18" charset="0"/>
                        </a:rPr>
                        <a:t>sélectionnées</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428014819"/>
                  </a:ext>
                </a:extLst>
              </a:tr>
              <a:tr h="171347">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19</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fr-CA" sz="1800" dirty="0">
                          <a:effectLst/>
                          <a:latin typeface="Calibri" panose="020F0502020204030204" pitchFamily="34" charset="0"/>
                          <a:cs typeface="Times New Roman" panose="02020603050405020304" pitchFamily="18" charset="0"/>
                        </a:rPr>
                        <a:t>Risques de biais relatifs aux études</a:t>
                      </a:r>
                    </a:p>
                  </a:txBody>
                  <a:tcPr marL="68539" marR="68539" marT="0" marB="0" anchor="ctr">
                    <a:lnL>
                      <a:noFill/>
                    </a:lnL>
                    <a:lnR>
                      <a:noFill/>
                    </a:lnR>
                    <a:lnT>
                      <a:noFill/>
                    </a:lnT>
                    <a:lnB>
                      <a:noFill/>
                    </a:lnB>
                  </a:tcPr>
                </a:tc>
                <a:extLst>
                  <a:ext uri="{0D108BD9-81ED-4DB2-BD59-A6C34878D82A}">
                    <a16:rowId xmlns:a16="http://schemas.microsoft.com/office/drawing/2014/main" val="587346409"/>
                  </a:ext>
                </a:extLst>
              </a:tr>
              <a:tr h="171347">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20</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a:effectLst/>
                          <a:latin typeface="Calibri" panose="020F0502020204030204" pitchFamily="34" charset="0"/>
                          <a:cs typeface="Times New Roman" panose="02020603050405020304" pitchFamily="18" charset="0"/>
                        </a:rPr>
                        <a:t>Résultats de </a:t>
                      </a:r>
                      <a:r>
                        <a:rPr lang="en-CA" sz="1800" dirty="0" err="1">
                          <a:effectLst/>
                          <a:latin typeface="Calibri" panose="020F0502020204030204" pitchFamily="34" charset="0"/>
                          <a:cs typeface="Times New Roman" panose="02020603050405020304" pitchFamily="18" charset="0"/>
                        </a:rPr>
                        <a:t>chaque</a:t>
                      </a:r>
                      <a:r>
                        <a:rPr lang="en-CA" sz="1800" dirty="0">
                          <a:effectLst/>
                          <a:latin typeface="Calibri" panose="020F0502020204030204" pitchFamily="34" charset="0"/>
                          <a:cs typeface="Times New Roman" panose="02020603050405020304" pitchFamily="18" charset="0"/>
                        </a:rPr>
                        <a:t> étude </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2346809608"/>
                  </a:ext>
                </a:extLst>
              </a:tr>
              <a:tr h="171347">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21</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a:effectLst/>
                          <a:latin typeface="Calibri" panose="020F0502020204030204" pitchFamily="34" charset="0"/>
                          <a:cs typeface="Times New Roman" panose="02020603050405020304" pitchFamily="18" charset="0"/>
                        </a:rPr>
                        <a:t>Synthèse des résultats </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1741924507"/>
                  </a:ext>
                </a:extLst>
              </a:tr>
              <a:tr h="171347">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22</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fr-CA" sz="1800">
                          <a:effectLst/>
                          <a:latin typeface="Calibri" panose="020F0502020204030204" pitchFamily="34" charset="0"/>
                          <a:cs typeface="Times New Roman" panose="02020603050405020304" pitchFamily="18" charset="0"/>
                        </a:rPr>
                        <a:t>Risque de biais transversal aux études</a:t>
                      </a:r>
                    </a:p>
                  </a:txBody>
                  <a:tcPr marL="68539" marR="68539" marT="0" marB="0" anchor="ctr">
                    <a:lnL>
                      <a:noFill/>
                    </a:lnL>
                    <a:lnR>
                      <a:noFill/>
                    </a:lnR>
                    <a:lnT>
                      <a:noFill/>
                    </a:lnT>
                    <a:lnB>
                      <a:noFill/>
                    </a:lnB>
                  </a:tcPr>
                </a:tc>
                <a:extLst>
                  <a:ext uri="{0D108BD9-81ED-4DB2-BD59-A6C34878D82A}">
                    <a16:rowId xmlns:a16="http://schemas.microsoft.com/office/drawing/2014/main" val="749028698"/>
                  </a:ext>
                </a:extLst>
              </a:tr>
              <a:tr h="171347">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23</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a:effectLst/>
                          <a:latin typeface="Calibri" panose="020F0502020204030204" pitchFamily="34" charset="0"/>
                          <a:cs typeface="Times New Roman" panose="02020603050405020304" pitchFamily="18" charset="0"/>
                        </a:rPr>
                        <a:t>Analyses complémentaires </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3158523356"/>
                  </a:ext>
                </a:extLst>
              </a:tr>
              <a:tr h="218055">
                <a:tc gridSpan="2">
                  <a:txBody>
                    <a:bodyPr/>
                    <a:lstStyle/>
                    <a:p>
                      <a:pPr>
                        <a:lnSpc>
                          <a:spcPct val="107000"/>
                        </a:lnSpc>
                        <a:spcAft>
                          <a:spcPts val="0"/>
                        </a:spcAft>
                      </a:pPr>
                      <a:r>
                        <a:rPr lang="en-CA" sz="1800" b="1">
                          <a:effectLst/>
                          <a:latin typeface="Calibri" panose="020F0502020204030204" pitchFamily="34" charset="0"/>
                          <a:cs typeface="Times New Roman" panose="02020603050405020304" pitchFamily="18" charset="0"/>
                        </a:rPr>
                        <a:t>Discussion</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hMerge="1">
                  <a:txBody>
                    <a:bodyPr/>
                    <a:lstStyle/>
                    <a:p>
                      <a:pPr>
                        <a:lnSpc>
                          <a:spcPct val="107000"/>
                        </a:lnSpc>
                        <a:spcAft>
                          <a:spcPts val="0"/>
                        </a:spcAft>
                      </a:pPr>
                      <a:endParaRPr lang="fr-CA" sz="16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3651135218"/>
                  </a:ext>
                </a:extLst>
              </a:tr>
              <a:tr h="171347">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24</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fr-CA" sz="1800">
                          <a:effectLst/>
                          <a:latin typeface="Calibri" panose="020F0502020204030204" pitchFamily="34" charset="0"/>
                          <a:cs typeface="Times New Roman" panose="02020603050405020304" pitchFamily="18" charset="0"/>
                        </a:rPr>
                        <a:t>Synthèse des niveaux de preuve</a:t>
                      </a:r>
                    </a:p>
                  </a:txBody>
                  <a:tcPr marL="68539" marR="68539" marT="0" marB="0" anchor="ctr">
                    <a:lnL>
                      <a:noFill/>
                    </a:lnL>
                    <a:lnR>
                      <a:noFill/>
                    </a:lnR>
                    <a:lnT>
                      <a:noFill/>
                    </a:lnT>
                    <a:lnB>
                      <a:noFill/>
                    </a:lnB>
                  </a:tcPr>
                </a:tc>
                <a:extLst>
                  <a:ext uri="{0D108BD9-81ED-4DB2-BD59-A6C34878D82A}">
                    <a16:rowId xmlns:a16="http://schemas.microsoft.com/office/drawing/2014/main" val="3426636143"/>
                  </a:ext>
                </a:extLst>
              </a:tr>
              <a:tr h="171347">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25</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Limites </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417963848"/>
                  </a:ext>
                </a:extLst>
              </a:tr>
              <a:tr h="171347">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26</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a:effectLst/>
                          <a:latin typeface="Calibri" panose="020F0502020204030204" pitchFamily="34" charset="0"/>
                          <a:cs typeface="Times New Roman" panose="02020603050405020304" pitchFamily="18" charset="0"/>
                        </a:rPr>
                        <a:t>Conclusions </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2704882718"/>
                  </a:ext>
                </a:extLst>
              </a:tr>
              <a:tr h="218055">
                <a:tc gridSpan="2">
                  <a:txBody>
                    <a:bodyPr/>
                    <a:lstStyle/>
                    <a:p>
                      <a:pPr>
                        <a:lnSpc>
                          <a:spcPct val="107000"/>
                        </a:lnSpc>
                        <a:spcAft>
                          <a:spcPts val="0"/>
                        </a:spcAft>
                      </a:pPr>
                      <a:r>
                        <a:rPr lang="en-CA" sz="1800" b="1" dirty="0" err="1">
                          <a:effectLst/>
                          <a:latin typeface="Calibri" panose="020F0502020204030204" pitchFamily="34" charset="0"/>
                          <a:cs typeface="Times New Roman" panose="02020603050405020304" pitchFamily="18" charset="0"/>
                        </a:rPr>
                        <a:t>Financement</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hMerge="1">
                  <a:txBody>
                    <a:bodyPr/>
                    <a:lstStyle/>
                    <a:p>
                      <a:pPr>
                        <a:lnSpc>
                          <a:spcPct val="107000"/>
                        </a:lnSpc>
                        <a:spcAft>
                          <a:spcPts val="0"/>
                        </a:spcAft>
                      </a:pPr>
                      <a:endParaRPr lang="fr-CA" sz="16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3435077622"/>
                  </a:ext>
                </a:extLst>
              </a:tr>
              <a:tr h="171347">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27</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err="1">
                          <a:effectLst/>
                          <a:latin typeface="Calibri" panose="020F0502020204030204" pitchFamily="34" charset="0"/>
                          <a:cs typeface="Times New Roman" panose="02020603050405020304" pitchFamily="18" charset="0"/>
                        </a:rPr>
                        <a:t>Financement</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954255248"/>
                  </a:ext>
                </a:extLst>
              </a:tr>
            </a:tbl>
          </a:graphicData>
        </a:graphic>
      </p:graphicFrame>
      <p:graphicFrame>
        <p:nvGraphicFramePr>
          <p:cNvPr id="26" name="Tableau 25">
            <a:extLst>
              <a:ext uri="{FF2B5EF4-FFF2-40B4-BE49-F238E27FC236}">
                <a16:creationId xmlns:a16="http://schemas.microsoft.com/office/drawing/2014/main" id="{2D8500DE-684D-4246-A162-403A238BDD64}"/>
              </a:ext>
            </a:extLst>
          </p:cNvPr>
          <p:cNvGraphicFramePr>
            <a:graphicFrameLocks noGrp="1"/>
          </p:cNvGraphicFramePr>
          <p:nvPr>
            <p:custDataLst>
              <p:tags r:id="rId2"/>
            </p:custDataLst>
            <p:extLst>
              <p:ext uri="{D42A27DB-BD31-4B8C-83A1-F6EECF244321}">
                <p14:modId xmlns:p14="http://schemas.microsoft.com/office/powerpoint/2010/main" val="4089507621"/>
              </p:ext>
            </p:extLst>
          </p:nvPr>
        </p:nvGraphicFramePr>
        <p:xfrm>
          <a:off x="956442" y="916643"/>
          <a:ext cx="5381296" cy="5924736"/>
        </p:xfrm>
        <a:graphic>
          <a:graphicData uri="http://schemas.openxmlformats.org/drawingml/2006/table">
            <a:tbl>
              <a:tblPr/>
              <a:tblGrid>
                <a:gridCol w="520429">
                  <a:extLst>
                    <a:ext uri="{9D8B030D-6E8A-4147-A177-3AD203B41FA5}">
                      <a16:colId xmlns:a16="http://schemas.microsoft.com/office/drawing/2014/main" val="765407757"/>
                    </a:ext>
                  </a:extLst>
                </a:gridCol>
                <a:gridCol w="4860867">
                  <a:extLst>
                    <a:ext uri="{9D8B030D-6E8A-4147-A177-3AD203B41FA5}">
                      <a16:colId xmlns:a16="http://schemas.microsoft.com/office/drawing/2014/main" val="3732855875"/>
                    </a:ext>
                  </a:extLst>
                </a:gridCol>
              </a:tblGrid>
              <a:tr h="348293">
                <a:tc gridSpan="2">
                  <a:txBody>
                    <a:bodyPr/>
                    <a:lstStyle/>
                    <a:p>
                      <a:pPr>
                        <a:lnSpc>
                          <a:spcPct val="107000"/>
                        </a:lnSpc>
                        <a:spcAft>
                          <a:spcPts val="0"/>
                        </a:spcAft>
                      </a:pPr>
                      <a:r>
                        <a:rPr lang="en-CA" sz="1800" b="1">
                          <a:effectLst/>
                          <a:latin typeface="Calibri" panose="020F0502020204030204" pitchFamily="34" charset="0"/>
                          <a:cs typeface="Times New Roman" panose="02020603050405020304" pitchFamily="18" charset="0"/>
                        </a:rPr>
                        <a:t>Titre</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hMerge="1">
                  <a:txBody>
                    <a:bodyPr/>
                    <a:lstStyle/>
                    <a:p>
                      <a:pPr>
                        <a:lnSpc>
                          <a:spcPct val="107000"/>
                        </a:lnSpc>
                        <a:spcAft>
                          <a:spcPts val="0"/>
                        </a:spcAft>
                      </a:pPr>
                      <a:endParaRPr lang="fr-CA" sz="16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3765752874"/>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1</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a:effectLst/>
                          <a:latin typeface="Calibri" panose="020F0502020204030204" pitchFamily="34" charset="0"/>
                          <a:cs typeface="Times New Roman" panose="02020603050405020304" pitchFamily="18" charset="0"/>
                        </a:rPr>
                        <a:t>Titre</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2022110229"/>
                  </a:ext>
                </a:extLst>
              </a:tr>
              <a:tr h="284375">
                <a:tc gridSpan="2">
                  <a:txBody>
                    <a:bodyPr/>
                    <a:lstStyle/>
                    <a:p>
                      <a:pPr>
                        <a:lnSpc>
                          <a:spcPct val="107000"/>
                        </a:lnSpc>
                        <a:spcAft>
                          <a:spcPts val="0"/>
                        </a:spcAft>
                      </a:pPr>
                      <a:r>
                        <a:rPr lang="en-CA" sz="1800" b="1" dirty="0">
                          <a:effectLst/>
                          <a:latin typeface="Calibri" panose="020F0502020204030204" pitchFamily="34" charset="0"/>
                          <a:cs typeface="Times New Roman" panose="02020603050405020304" pitchFamily="18" charset="0"/>
                        </a:rPr>
                        <a:t>Résumé</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hMerge="1">
                  <a:txBody>
                    <a:bodyPr/>
                    <a:lstStyle/>
                    <a:p>
                      <a:pPr>
                        <a:lnSpc>
                          <a:spcPct val="107000"/>
                        </a:lnSpc>
                        <a:spcAft>
                          <a:spcPts val="0"/>
                        </a:spcAft>
                      </a:pPr>
                      <a:endParaRPr lang="fr-CA" sz="16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849273414"/>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2</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fr-CA" sz="1800" dirty="0">
                          <a:effectLst/>
                          <a:latin typeface="Calibri" panose="020F0502020204030204" pitchFamily="34" charset="0"/>
                          <a:cs typeface="Times New Roman" panose="02020603050405020304" pitchFamily="18" charset="0"/>
                        </a:rPr>
                        <a:t>Résumé structuré</a:t>
                      </a:r>
                    </a:p>
                  </a:txBody>
                  <a:tcPr marL="68539" marR="68539" marT="0" marB="0" anchor="ctr">
                    <a:lnL>
                      <a:noFill/>
                    </a:lnL>
                    <a:lnR>
                      <a:noFill/>
                    </a:lnR>
                    <a:lnT>
                      <a:noFill/>
                    </a:lnT>
                    <a:lnB>
                      <a:noFill/>
                    </a:lnB>
                  </a:tcPr>
                </a:tc>
                <a:extLst>
                  <a:ext uri="{0D108BD9-81ED-4DB2-BD59-A6C34878D82A}">
                    <a16:rowId xmlns:a16="http://schemas.microsoft.com/office/drawing/2014/main" val="2269718863"/>
                  </a:ext>
                </a:extLst>
              </a:tr>
              <a:tr h="284375">
                <a:tc gridSpan="2">
                  <a:txBody>
                    <a:bodyPr/>
                    <a:lstStyle/>
                    <a:p>
                      <a:pPr>
                        <a:lnSpc>
                          <a:spcPct val="107000"/>
                        </a:lnSpc>
                        <a:spcAft>
                          <a:spcPts val="0"/>
                        </a:spcAft>
                      </a:pPr>
                      <a:r>
                        <a:rPr lang="fr-CA" sz="1800" b="1" dirty="0">
                          <a:effectLst/>
                          <a:latin typeface="Calibri" panose="020F0502020204030204" pitchFamily="34" charset="0"/>
                          <a:cs typeface="Times New Roman" panose="02020603050405020304" pitchFamily="18" charset="0"/>
                        </a:rPr>
                        <a:t>Introduction</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hMerge="1">
                  <a:txBody>
                    <a:bodyPr/>
                    <a:lstStyle/>
                    <a:p>
                      <a:pPr>
                        <a:lnSpc>
                          <a:spcPct val="107000"/>
                        </a:lnSpc>
                        <a:spcAft>
                          <a:spcPts val="0"/>
                        </a:spcAft>
                      </a:pPr>
                      <a:endParaRPr lang="fr-CA" sz="16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741596571"/>
                  </a:ext>
                </a:extLst>
              </a:tr>
              <a:tr h="284375">
                <a:tc>
                  <a:txBody>
                    <a:bodyPr/>
                    <a:lstStyle/>
                    <a:p>
                      <a:pPr>
                        <a:lnSpc>
                          <a:spcPct val="107000"/>
                        </a:lnSpc>
                        <a:spcAft>
                          <a:spcPts val="0"/>
                        </a:spcAft>
                      </a:pPr>
                      <a:r>
                        <a:rPr lang="en-CA" sz="1800" dirty="0">
                          <a:effectLst/>
                          <a:latin typeface="Calibri" panose="020F0502020204030204" pitchFamily="34" charset="0"/>
                          <a:cs typeface="Times New Roman" panose="02020603050405020304" pitchFamily="18" charset="0"/>
                        </a:rPr>
                        <a:t>3</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a:effectLst/>
                          <a:latin typeface="Calibri" panose="020F0502020204030204" pitchFamily="34" charset="0"/>
                          <a:cs typeface="Times New Roman" panose="02020603050405020304" pitchFamily="18" charset="0"/>
                        </a:rPr>
                        <a:t>Raisons de </a:t>
                      </a:r>
                      <a:r>
                        <a:rPr lang="en-CA" sz="1800" dirty="0" err="1">
                          <a:effectLst/>
                          <a:latin typeface="Calibri" panose="020F0502020204030204" pitchFamily="34" charset="0"/>
                          <a:cs typeface="Times New Roman" panose="02020603050405020304" pitchFamily="18" charset="0"/>
                        </a:rPr>
                        <a:t>l’étude</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718143102"/>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4</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err="1">
                          <a:effectLst/>
                          <a:latin typeface="Calibri" panose="020F0502020204030204" pitchFamily="34" charset="0"/>
                          <a:cs typeface="Times New Roman" panose="02020603050405020304" pitchFamily="18" charset="0"/>
                        </a:rPr>
                        <a:t>Objectifs</a:t>
                      </a:r>
                      <a:r>
                        <a:rPr lang="en-CA" sz="1800" dirty="0">
                          <a:effectLst/>
                          <a:latin typeface="Calibri" panose="020F0502020204030204" pitchFamily="34" charset="0"/>
                          <a:cs typeface="Times New Roman" panose="02020603050405020304" pitchFamily="18" charset="0"/>
                        </a:rPr>
                        <a:t> de </a:t>
                      </a:r>
                      <a:r>
                        <a:rPr lang="en-CA" sz="1800" dirty="0" err="1">
                          <a:effectLst/>
                          <a:latin typeface="Calibri" panose="020F0502020204030204" pitchFamily="34" charset="0"/>
                          <a:cs typeface="Times New Roman" panose="02020603050405020304" pitchFamily="18" charset="0"/>
                        </a:rPr>
                        <a:t>l’étude</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11076547"/>
                  </a:ext>
                </a:extLst>
              </a:tr>
              <a:tr h="284375">
                <a:tc gridSpan="2">
                  <a:txBody>
                    <a:bodyPr/>
                    <a:lstStyle/>
                    <a:p>
                      <a:pPr>
                        <a:lnSpc>
                          <a:spcPct val="107000"/>
                        </a:lnSpc>
                        <a:spcAft>
                          <a:spcPts val="0"/>
                        </a:spcAft>
                      </a:pPr>
                      <a:r>
                        <a:rPr lang="en-CA" sz="1800" b="1" dirty="0" err="1">
                          <a:effectLst/>
                          <a:latin typeface="Calibri" panose="020F0502020204030204" pitchFamily="34" charset="0"/>
                          <a:cs typeface="Times New Roman" panose="02020603050405020304" pitchFamily="18" charset="0"/>
                        </a:rPr>
                        <a:t>Méthodologie</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hMerge="1">
                  <a:txBody>
                    <a:bodyPr/>
                    <a:lstStyle/>
                    <a:p>
                      <a:pPr>
                        <a:lnSpc>
                          <a:spcPct val="107000"/>
                        </a:lnSpc>
                        <a:spcAft>
                          <a:spcPts val="0"/>
                        </a:spcAft>
                      </a:pPr>
                      <a:endParaRPr lang="fr-CA" sz="16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5489685"/>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5</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err="1">
                          <a:effectLst/>
                          <a:latin typeface="Calibri" panose="020F0502020204030204" pitchFamily="34" charset="0"/>
                          <a:cs typeface="Times New Roman" panose="02020603050405020304" pitchFamily="18" charset="0"/>
                        </a:rPr>
                        <a:t>Protocole</a:t>
                      </a:r>
                      <a:r>
                        <a:rPr lang="en-CA" sz="1800" dirty="0">
                          <a:effectLst/>
                          <a:latin typeface="Calibri" panose="020F0502020204030204" pitchFamily="34" charset="0"/>
                          <a:cs typeface="Times New Roman" panose="02020603050405020304" pitchFamily="18" charset="0"/>
                        </a:rPr>
                        <a:t> et </a:t>
                      </a:r>
                      <a:r>
                        <a:rPr lang="en-CA" sz="1800" dirty="0" err="1">
                          <a:effectLst/>
                          <a:latin typeface="Calibri" panose="020F0502020204030204" pitchFamily="34" charset="0"/>
                          <a:cs typeface="Times New Roman" panose="02020603050405020304" pitchFamily="18" charset="0"/>
                        </a:rPr>
                        <a:t>enregistrement</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2135318242"/>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6</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err="1">
                          <a:effectLst/>
                          <a:latin typeface="Calibri" panose="020F0502020204030204" pitchFamily="34" charset="0"/>
                          <a:cs typeface="Times New Roman" panose="02020603050405020304" pitchFamily="18" charset="0"/>
                        </a:rPr>
                        <a:t>Critères</a:t>
                      </a:r>
                      <a:r>
                        <a:rPr lang="en-CA" sz="1800" dirty="0">
                          <a:effectLst/>
                          <a:latin typeface="Calibri" panose="020F0502020204030204" pitchFamily="34" charset="0"/>
                          <a:cs typeface="Times New Roman" panose="02020603050405020304" pitchFamily="18" charset="0"/>
                        </a:rPr>
                        <a:t> </a:t>
                      </a:r>
                      <a:r>
                        <a:rPr lang="en-CA" sz="1800" dirty="0" err="1">
                          <a:effectLst/>
                          <a:latin typeface="Calibri" panose="020F0502020204030204" pitchFamily="34" charset="0"/>
                          <a:cs typeface="Times New Roman" panose="02020603050405020304" pitchFamily="18" charset="0"/>
                        </a:rPr>
                        <a:t>d’éligibilité</a:t>
                      </a:r>
                      <a:r>
                        <a:rPr lang="en-CA" sz="1800" dirty="0">
                          <a:effectLst/>
                          <a:latin typeface="Calibri" panose="020F0502020204030204" pitchFamily="34" charset="0"/>
                          <a:cs typeface="Times New Roman" panose="02020603050405020304" pitchFamily="18" charset="0"/>
                        </a:rPr>
                        <a:t> des documents </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1772288743"/>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7</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a:effectLst/>
                          <a:latin typeface="Calibri" panose="020F0502020204030204" pitchFamily="34" charset="0"/>
                          <a:cs typeface="Times New Roman" panose="02020603050405020304" pitchFamily="18" charset="0"/>
                        </a:rPr>
                        <a:t>Sources </a:t>
                      </a:r>
                      <a:r>
                        <a:rPr lang="en-CA" sz="1800" dirty="0" err="1">
                          <a:effectLst/>
                          <a:latin typeface="Calibri" panose="020F0502020204030204" pitchFamily="34" charset="0"/>
                          <a:cs typeface="Times New Roman" panose="02020603050405020304" pitchFamily="18" charset="0"/>
                        </a:rPr>
                        <a:t>d’informations</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1335235018"/>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8</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fr-CA" sz="1800" dirty="0">
                          <a:effectLst/>
                          <a:latin typeface="Calibri" panose="020F0502020204030204" pitchFamily="34" charset="0"/>
                          <a:cs typeface="Times New Roman" panose="02020603050405020304" pitchFamily="18" charset="0"/>
                        </a:rPr>
                        <a:t>Recherche dans les bases de données</a:t>
                      </a:r>
                    </a:p>
                  </a:txBody>
                  <a:tcPr marL="68539" marR="68539" marT="0" marB="0" anchor="ctr">
                    <a:lnL>
                      <a:noFill/>
                    </a:lnL>
                    <a:lnR>
                      <a:noFill/>
                    </a:lnR>
                    <a:lnT>
                      <a:noFill/>
                    </a:lnT>
                    <a:lnB>
                      <a:noFill/>
                    </a:lnB>
                  </a:tcPr>
                </a:tc>
                <a:extLst>
                  <a:ext uri="{0D108BD9-81ED-4DB2-BD59-A6C34878D82A}">
                    <a16:rowId xmlns:a16="http://schemas.microsoft.com/office/drawing/2014/main" val="2846854102"/>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9</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err="1">
                          <a:effectLst/>
                          <a:latin typeface="Calibri" panose="020F0502020204030204" pitchFamily="34" charset="0"/>
                          <a:cs typeface="Times New Roman" panose="02020603050405020304" pitchFamily="18" charset="0"/>
                        </a:rPr>
                        <a:t>Sélection</a:t>
                      </a:r>
                      <a:r>
                        <a:rPr lang="en-CA" sz="1800" dirty="0">
                          <a:effectLst/>
                          <a:latin typeface="Calibri" panose="020F0502020204030204" pitchFamily="34" charset="0"/>
                          <a:cs typeface="Times New Roman" panose="02020603050405020304" pitchFamily="18" charset="0"/>
                        </a:rPr>
                        <a:t> des études</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2843696925"/>
                  </a:ext>
                </a:extLst>
              </a:tr>
              <a:tr h="284375">
                <a:tc>
                  <a:txBody>
                    <a:bodyPr/>
                    <a:lstStyle/>
                    <a:p>
                      <a:pPr>
                        <a:lnSpc>
                          <a:spcPct val="107000"/>
                        </a:lnSpc>
                        <a:spcAft>
                          <a:spcPts val="0"/>
                        </a:spcAft>
                      </a:pPr>
                      <a:r>
                        <a:rPr lang="fr-CA" sz="1800">
                          <a:effectLst/>
                          <a:latin typeface="Calibri" panose="020F0502020204030204" pitchFamily="34" charset="0"/>
                          <a:cs typeface="Times New Roman" panose="02020603050405020304" pitchFamily="18" charset="0"/>
                        </a:rPr>
                        <a:t>10</a:t>
                      </a:r>
                    </a:p>
                  </a:txBody>
                  <a:tcPr marL="68539" marR="68539" marT="0" marB="0" anchor="ctr">
                    <a:lnL>
                      <a:noFill/>
                    </a:lnL>
                    <a:lnR>
                      <a:noFill/>
                    </a:lnR>
                    <a:lnT>
                      <a:noFill/>
                    </a:lnT>
                    <a:lnB>
                      <a:noFill/>
                    </a:lnB>
                  </a:tcPr>
                </a:tc>
                <a:tc>
                  <a:txBody>
                    <a:bodyPr/>
                    <a:lstStyle/>
                    <a:p>
                      <a:pPr>
                        <a:lnSpc>
                          <a:spcPct val="107000"/>
                        </a:lnSpc>
                        <a:spcAft>
                          <a:spcPts val="0"/>
                        </a:spcAft>
                      </a:pPr>
                      <a:r>
                        <a:rPr lang="fr-CA" sz="1800" dirty="0">
                          <a:effectLst/>
                          <a:latin typeface="Calibri" panose="020F0502020204030204" pitchFamily="34" charset="0"/>
                          <a:cs typeface="Times New Roman" panose="02020603050405020304" pitchFamily="18" charset="0"/>
                        </a:rPr>
                        <a:t>Extraction des données  </a:t>
                      </a:r>
                    </a:p>
                  </a:txBody>
                  <a:tcPr marL="68539" marR="68539" marT="0" marB="0" anchor="ctr">
                    <a:lnL>
                      <a:noFill/>
                    </a:lnL>
                    <a:lnR>
                      <a:noFill/>
                    </a:lnR>
                    <a:lnT>
                      <a:noFill/>
                    </a:lnT>
                    <a:lnB>
                      <a:noFill/>
                    </a:lnB>
                  </a:tcPr>
                </a:tc>
                <a:extLst>
                  <a:ext uri="{0D108BD9-81ED-4DB2-BD59-A6C34878D82A}">
                    <a16:rowId xmlns:a16="http://schemas.microsoft.com/office/drawing/2014/main" val="4107274161"/>
                  </a:ext>
                </a:extLst>
              </a:tr>
              <a:tr h="284375">
                <a:tc>
                  <a:txBody>
                    <a:bodyPr/>
                    <a:lstStyle/>
                    <a:p>
                      <a:pPr>
                        <a:lnSpc>
                          <a:spcPct val="107000"/>
                        </a:lnSpc>
                        <a:spcAft>
                          <a:spcPts val="0"/>
                        </a:spcAft>
                      </a:pPr>
                      <a:r>
                        <a:rPr lang="fr-CA" sz="1800" dirty="0">
                          <a:effectLst/>
                          <a:latin typeface="Calibri" panose="020F0502020204030204" pitchFamily="34" charset="0"/>
                          <a:cs typeface="Times New Roman" panose="02020603050405020304" pitchFamily="18" charset="0"/>
                        </a:rPr>
                        <a:t>11</a:t>
                      </a:r>
                    </a:p>
                  </a:txBody>
                  <a:tcPr marL="68539" marR="68539" marT="0" marB="0" anchor="ctr">
                    <a:lnL>
                      <a:noFill/>
                    </a:lnL>
                    <a:lnR>
                      <a:noFill/>
                    </a:lnR>
                    <a:lnT>
                      <a:noFill/>
                    </a:lnT>
                    <a:lnB>
                      <a:noFill/>
                    </a:lnB>
                  </a:tcPr>
                </a:tc>
                <a:tc>
                  <a:txBody>
                    <a:bodyPr/>
                    <a:lstStyle/>
                    <a:p>
                      <a:pPr>
                        <a:lnSpc>
                          <a:spcPct val="107000"/>
                        </a:lnSpc>
                        <a:spcAft>
                          <a:spcPts val="0"/>
                        </a:spcAft>
                      </a:pPr>
                      <a:r>
                        <a:rPr lang="fr-CA" sz="1800" dirty="0">
                          <a:effectLst/>
                          <a:latin typeface="Calibri" panose="020F0502020204030204" pitchFamily="34" charset="0"/>
                          <a:cs typeface="Times New Roman" panose="02020603050405020304" pitchFamily="18" charset="0"/>
                        </a:rPr>
                        <a:t>Données </a:t>
                      </a:r>
                    </a:p>
                  </a:txBody>
                  <a:tcPr marL="68539" marR="68539" marT="0" marB="0" anchor="ctr">
                    <a:lnL>
                      <a:noFill/>
                    </a:lnL>
                    <a:lnR>
                      <a:noFill/>
                    </a:lnR>
                    <a:lnT>
                      <a:noFill/>
                    </a:lnT>
                    <a:lnB>
                      <a:noFill/>
                    </a:lnB>
                  </a:tcPr>
                </a:tc>
                <a:extLst>
                  <a:ext uri="{0D108BD9-81ED-4DB2-BD59-A6C34878D82A}">
                    <a16:rowId xmlns:a16="http://schemas.microsoft.com/office/drawing/2014/main" val="3720934380"/>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12</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fr-CA" sz="1800" dirty="0">
                          <a:effectLst/>
                          <a:latin typeface="Calibri" panose="020F0502020204030204" pitchFamily="34" charset="0"/>
                          <a:cs typeface="Times New Roman" panose="02020603050405020304" pitchFamily="18" charset="0"/>
                        </a:rPr>
                        <a:t>Risque de biais inhérent à chacune des études</a:t>
                      </a:r>
                    </a:p>
                  </a:txBody>
                  <a:tcPr marL="68539" marR="68539" marT="0" marB="0" anchor="ctr">
                    <a:lnL>
                      <a:noFill/>
                    </a:lnL>
                    <a:lnR>
                      <a:noFill/>
                    </a:lnR>
                    <a:lnT>
                      <a:noFill/>
                    </a:lnT>
                    <a:lnB>
                      <a:noFill/>
                    </a:lnB>
                  </a:tcPr>
                </a:tc>
                <a:extLst>
                  <a:ext uri="{0D108BD9-81ED-4DB2-BD59-A6C34878D82A}">
                    <a16:rowId xmlns:a16="http://schemas.microsoft.com/office/drawing/2014/main" val="1463909819"/>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13</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a:effectLst/>
                          <a:latin typeface="Calibri" panose="020F0502020204030204" pitchFamily="34" charset="0"/>
                          <a:cs typeface="Times New Roman" panose="02020603050405020304" pitchFamily="18" charset="0"/>
                        </a:rPr>
                        <a:t>Quantification des résultats </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1995749852"/>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14</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a:effectLst/>
                          <a:latin typeface="Calibri" panose="020F0502020204030204" pitchFamily="34" charset="0"/>
                          <a:cs typeface="Times New Roman" panose="02020603050405020304" pitchFamily="18" charset="0"/>
                        </a:rPr>
                        <a:t>Synthèse des résultats </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1148642411"/>
                  </a:ext>
                </a:extLst>
              </a:tr>
              <a:tr h="0">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15</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fr-CA" sz="1800" dirty="0">
                          <a:effectLst/>
                          <a:latin typeface="Calibri" panose="020F0502020204030204" pitchFamily="34" charset="0"/>
                          <a:cs typeface="Times New Roman" panose="02020603050405020304" pitchFamily="18" charset="0"/>
                        </a:rPr>
                        <a:t>Risque de biais transversal aux études</a:t>
                      </a:r>
                    </a:p>
                  </a:txBody>
                  <a:tcPr marL="68539" marR="68539" marT="0" marB="0" anchor="ctr">
                    <a:lnL>
                      <a:noFill/>
                    </a:lnL>
                    <a:lnR>
                      <a:noFill/>
                    </a:lnR>
                    <a:lnT>
                      <a:noFill/>
                    </a:lnT>
                    <a:lnB>
                      <a:noFill/>
                    </a:lnB>
                  </a:tcPr>
                </a:tc>
                <a:extLst>
                  <a:ext uri="{0D108BD9-81ED-4DB2-BD59-A6C34878D82A}">
                    <a16:rowId xmlns:a16="http://schemas.microsoft.com/office/drawing/2014/main" val="543974217"/>
                  </a:ext>
                </a:extLst>
              </a:tr>
              <a:tr h="284375">
                <a:tc>
                  <a:txBody>
                    <a:bodyPr/>
                    <a:lstStyle/>
                    <a:p>
                      <a:pPr>
                        <a:lnSpc>
                          <a:spcPct val="107000"/>
                        </a:lnSpc>
                        <a:spcAft>
                          <a:spcPts val="0"/>
                        </a:spcAft>
                      </a:pPr>
                      <a:r>
                        <a:rPr lang="en-CA" sz="1800">
                          <a:effectLst/>
                          <a:latin typeface="Calibri" panose="020F0502020204030204" pitchFamily="34" charset="0"/>
                          <a:cs typeface="Times New Roman" panose="02020603050405020304" pitchFamily="18" charset="0"/>
                        </a:rPr>
                        <a:t>16</a:t>
                      </a:r>
                      <a:endParaRPr lang="fr-CA" sz="180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tc>
                  <a:txBody>
                    <a:bodyPr/>
                    <a:lstStyle/>
                    <a:p>
                      <a:pPr>
                        <a:lnSpc>
                          <a:spcPct val="107000"/>
                        </a:lnSpc>
                        <a:spcAft>
                          <a:spcPts val="0"/>
                        </a:spcAft>
                      </a:pPr>
                      <a:r>
                        <a:rPr lang="en-CA" sz="1800" dirty="0">
                          <a:effectLst/>
                          <a:latin typeface="Calibri" panose="020F0502020204030204" pitchFamily="34" charset="0"/>
                          <a:cs typeface="Times New Roman" panose="02020603050405020304" pitchFamily="18" charset="0"/>
                        </a:rPr>
                        <a:t>Analyses complémentaires</a:t>
                      </a:r>
                      <a:endParaRPr lang="fr-CA" sz="1800" dirty="0">
                        <a:effectLst/>
                        <a:latin typeface="Calibri" panose="020F0502020204030204" pitchFamily="34" charset="0"/>
                        <a:cs typeface="Times New Roman" panose="02020603050405020304" pitchFamily="18" charset="0"/>
                      </a:endParaRPr>
                    </a:p>
                  </a:txBody>
                  <a:tcPr marL="68539" marR="68539" marT="0" marB="0" anchor="ctr">
                    <a:lnL>
                      <a:noFill/>
                    </a:lnL>
                    <a:lnR>
                      <a:noFill/>
                    </a:lnR>
                    <a:lnT>
                      <a:noFill/>
                    </a:lnT>
                    <a:lnB>
                      <a:noFill/>
                    </a:lnB>
                  </a:tcPr>
                </a:tc>
                <a:extLst>
                  <a:ext uri="{0D108BD9-81ED-4DB2-BD59-A6C34878D82A}">
                    <a16:rowId xmlns:a16="http://schemas.microsoft.com/office/drawing/2014/main" val="1334822796"/>
                  </a:ext>
                </a:extLst>
              </a:tr>
            </a:tbl>
          </a:graphicData>
        </a:graphic>
      </p:graphicFrame>
      <p:sp>
        <p:nvSpPr>
          <p:cNvPr id="27" name="Rectangle 26">
            <a:extLst>
              <a:ext uri="{FF2B5EF4-FFF2-40B4-BE49-F238E27FC236}">
                <a16:creationId xmlns:a16="http://schemas.microsoft.com/office/drawing/2014/main" id="{FFFF6FCD-D519-4252-9C4D-47A2F5EEB62B}"/>
              </a:ext>
            </a:extLst>
          </p:cNvPr>
          <p:cNvSpPr/>
          <p:nvPr>
            <p:custDataLst>
              <p:tags r:id="rId3"/>
            </p:custDataLst>
          </p:nvPr>
        </p:nvSpPr>
        <p:spPr>
          <a:xfrm>
            <a:off x="1196866" y="189939"/>
            <a:ext cx="9798268" cy="707886"/>
          </a:xfrm>
          <a:prstGeom prst="rect">
            <a:avLst/>
          </a:prstGeom>
        </p:spPr>
        <p:txBody>
          <a:bodyPr wrap="square">
            <a:spAutoFit/>
          </a:bodyPr>
          <a:lstStyle/>
          <a:p>
            <a:pPr algn="ctr"/>
            <a:r>
              <a:rPr lang="fr-CA" sz="2000" b="1" dirty="0">
                <a:solidFill>
                  <a:srgbClr val="000000"/>
                </a:solidFill>
              </a:rPr>
              <a:t>Lignes directrices PRISMA pour l’écriture et la lecture </a:t>
            </a:r>
          </a:p>
          <a:p>
            <a:pPr algn="ctr"/>
            <a:r>
              <a:rPr lang="fr-CA" sz="2000" b="1" dirty="0">
                <a:solidFill>
                  <a:srgbClr val="000000"/>
                </a:solidFill>
              </a:rPr>
              <a:t>des revues systématiques et des méta-analyses (</a:t>
            </a:r>
            <a:r>
              <a:rPr lang="fr-CA" sz="2000" b="1" dirty="0" err="1">
                <a:solidFill>
                  <a:srgbClr val="000000"/>
                </a:solidFill>
              </a:rPr>
              <a:t>Moher</a:t>
            </a:r>
            <a:r>
              <a:rPr lang="fr-CA" sz="2000" b="1" dirty="0">
                <a:solidFill>
                  <a:srgbClr val="000000"/>
                </a:solidFill>
              </a:rPr>
              <a:t> et coll., 2009; </a:t>
            </a:r>
            <a:r>
              <a:rPr lang="fr-CA" sz="2000" b="1" dirty="0" err="1">
                <a:solidFill>
                  <a:srgbClr val="000000"/>
                </a:solidFill>
              </a:rPr>
              <a:t>Gedda</a:t>
            </a:r>
            <a:r>
              <a:rPr lang="fr-CA" sz="2000" b="1" dirty="0">
                <a:solidFill>
                  <a:srgbClr val="000000"/>
                </a:solidFill>
              </a:rPr>
              <a:t>, 2015)</a:t>
            </a:r>
            <a:endParaRPr lang="fr-CA" b="1" dirty="0"/>
          </a:p>
        </p:txBody>
      </p:sp>
    </p:spTree>
    <p:extLst>
      <p:ext uri="{BB962C8B-B14F-4D97-AF65-F5344CB8AC3E}">
        <p14:creationId xmlns:p14="http://schemas.microsoft.com/office/powerpoint/2010/main" val="1763109769"/>
      </p:ext>
    </p:extLst>
  </p:cSld>
  <p:clrMapOvr>
    <a:masterClrMapping/>
  </p:clrMapOvr>
  <p:transition spd="slow">
    <p:strips dir="l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68081" y="261258"/>
            <a:ext cx="10455225" cy="555172"/>
          </a:xfrm>
        </p:spPr>
        <p:txBody>
          <a:bodyPr>
            <a:noAutofit/>
          </a:bodyPr>
          <a:lstStyle/>
          <a:p>
            <a:r>
              <a:rPr lang="fr-CA" sz="2400" b="1" dirty="0">
                <a:solidFill>
                  <a:srgbClr val="000000"/>
                </a:solidFill>
              </a:rPr>
              <a:t>Lignes directrices utilisées lors de la revue systématique (Titre, résumé et méthode)</a:t>
            </a:r>
            <a:endParaRPr lang="fr-FR" sz="2400" b="1" dirty="0"/>
          </a:p>
        </p:txBody>
      </p:sp>
      <p:sp>
        <p:nvSpPr>
          <p:cNvPr id="3" name="Espace réservé du contenu 2"/>
          <p:cNvSpPr>
            <a:spLocks noGrp="1"/>
          </p:cNvSpPr>
          <p:nvPr>
            <p:ph idx="1"/>
            <p:custDataLst>
              <p:tags r:id="rId2"/>
            </p:custDataLst>
          </p:nvPr>
        </p:nvSpPr>
        <p:spPr>
          <a:xfrm>
            <a:off x="915287" y="713688"/>
            <a:ext cx="10438513" cy="5905046"/>
          </a:xfrm>
        </p:spPr>
        <p:txBody>
          <a:bodyPr>
            <a:noAutofit/>
          </a:bodyPr>
          <a:lstStyle/>
          <a:p>
            <a:pPr marL="857250" lvl="1" indent="-457200">
              <a:buAutoNum type="arabicParenBoth"/>
            </a:pPr>
            <a:endParaRPr lang="fr-CA" sz="1800" dirty="0"/>
          </a:p>
          <a:p>
            <a:pPr marL="857250" lvl="1" indent="-457200" algn="just">
              <a:lnSpc>
                <a:spcPct val="150000"/>
              </a:lnSpc>
              <a:spcBef>
                <a:spcPts val="600"/>
              </a:spcBef>
              <a:buFont typeface="+mj-lt"/>
              <a:buAutoNum type="arabicPeriod"/>
            </a:pPr>
            <a:r>
              <a:rPr lang="fr-CA" sz="1800" b="1" dirty="0"/>
              <a:t>Titre: </a:t>
            </a:r>
            <a:r>
              <a:rPr lang="en-CA" sz="1800" b="1" dirty="0"/>
              <a:t>E</a:t>
            </a:r>
            <a:r>
              <a:rPr lang="en-CA" sz="1800" dirty="0">
                <a:ea typeface="Times New Roman" panose="02020603050405020304" pitchFamily="18" charset="0"/>
              </a:rPr>
              <a:t>ssential Skills to using Science to support Decision Making in public health: A Systematic Review</a:t>
            </a:r>
          </a:p>
          <a:p>
            <a:pPr marL="857250" lvl="1" indent="-457200" algn="just">
              <a:lnSpc>
                <a:spcPct val="150000"/>
              </a:lnSpc>
              <a:spcBef>
                <a:spcPts val="600"/>
              </a:spcBef>
              <a:buFont typeface="+mj-lt"/>
              <a:buAutoNum type="arabicPeriod"/>
            </a:pPr>
            <a:r>
              <a:rPr lang="en-CA" sz="1800" b="1" dirty="0" smtClean="0"/>
              <a:t>Résumé</a:t>
            </a:r>
            <a:r>
              <a:rPr lang="en-CA" sz="1800" b="1" dirty="0"/>
              <a:t>: </a:t>
            </a:r>
            <a:r>
              <a:rPr lang="en-CA" sz="1800" dirty="0">
                <a:ea typeface="Times New Roman" panose="02020603050405020304" pitchFamily="18" charset="0"/>
              </a:rPr>
              <a:t>significant research identified several factors to facilitate the evidence-based decision-making process</a:t>
            </a:r>
            <a:r>
              <a:rPr lang="en-CA" sz="1800" b="1" dirty="0"/>
              <a:t> ……</a:t>
            </a:r>
          </a:p>
          <a:p>
            <a:pPr marL="857250" lvl="1" indent="-457200" algn="just">
              <a:lnSpc>
                <a:spcPct val="150000"/>
              </a:lnSpc>
              <a:spcBef>
                <a:spcPts val="600"/>
              </a:spcBef>
              <a:buFont typeface="+mj-lt"/>
              <a:buAutoNum type="arabicPeriod"/>
            </a:pPr>
            <a:r>
              <a:rPr lang="fr-CA" sz="1800" b="1" dirty="0" smtClean="0"/>
              <a:t>Raison </a:t>
            </a:r>
            <a:r>
              <a:rPr lang="fr-CA" sz="1800" b="1" dirty="0"/>
              <a:t>de l’étude:  </a:t>
            </a:r>
            <a:r>
              <a:rPr lang="fr-CA" sz="1800" dirty="0"/>
              <a:t>les facteurs qui soutiennent l’ EIDM demeurent isolés et tracent un état partiel des conditions et habiletés requises pour une prise de décision informée par les données probantes. </a:t>
            </a:r>
          </a:p>
          <a:p>
            <a:pPr marL="857250" lvl="1" indent="-457200" algn="just">
              <a:lnSpc>
                <a:spcPct val="150000"/>
              </a:lnSpc>
              <a:spcBef>
                <a:spcPts val="600"/>
              </a:spcBef>
              <a:buFont typeface="+mj-lt"/>
              <a:buAutoNum type="arabicPeriod"/>
            </a:pPr>
            <a:r>
              <a:rPr lang="en-CA" sz="1800" b="1" dirty="0" err="1" smtClean="0">
                <a:ea typeface="Times New Roman" panose="02020603050405020304" pitchFamily="18" charset="0"/>
              </a:rPr>
              <a:t>Objectif</a:t>
            </a:r>
            <a:r>
              <a:rPr lang="en-CA" sz="1800" b="1" dirty="0" smtClean="0">
                <a:ea typeface="Times New Roman" panose="02020603050405020304" pitchFamily="18" charset="0"/>
              </a:rPr>
              <a:t> </a:t>
            </a:r>
            <a:r>
              <a:rPr lang="en-CA" sz="1800" b="1" dirty="0">
                <a:ea typeface="Times New Roman" panose="02020603050405020304" pitchFamily="18" charset="0"/>
              </a:rPr>
              <a:t>de </a:t>
            </a:r>
            <a:r>
              <a:rPr lang="en-CA" sz="1800" b="1" dirty="0" err="1">
                <a:ea typeface="Times New Roman" panose="02020603050405020304" pitchFamily="18" charset="0"/>
              </a:rPr>
              <a:t>l’étude</a:t>
            </a:r>
            <a:r>
              <a:rPr lang="en-CA" sz="1800" b="1" dirty="0">
                <a:ea typeface="Times New Roman" panose="02020603050405020304" pitchFamily="18" charset="0"/>
              </a:rPr>
              <a:t>: </a:t>
            </a:r>
            <a:r>
              <a:rPr lang="en-CA" sz="1800" b="1" dirty="0" err="1">
                <a:ea typeface="Times New Roman" panose="02020603050405020304" pitchFamily="18" charset="0"/>
              </a:rPr>
              <a:t>l</a:t>
            </a:r>
            <a:r>
              <a:rPr lang="en-CA" sz="1800" dirty="0" err="1">
                <a:ea typeface="Times New Roman" panose="02020603050405020304" pitchFamily="18" charset="0"/>
              </a:rPr>
              <a:t>’objectif</a:t>
            </a:r>
            <a:r>
              <a:rPr lang="en-CA" sz="1800" dirty="0">
                <a:ea typeface="Times New Roman" panose="02020603050405020304" pitchFamily="18" charset="0"/>
              </a:rPr>
              <a:t> de </a:t>
            </a:r>
            <a:r>
              <a:rPr lang="en-CA" sz="1800" dirty="0" err="1">
                <a:ea typeface="Times New Roman" panose="02020603050405020304" pitchFamily="18" charset="0"/>
              </a:rPr>
              <a:t>cette</a:t>
            </a:r>
            <a:r>
              <a:rPr lang="en-CA" sz="1800" dirty="0">
                <a:ea typeface="Times New Roman" panose="02020603050405020304" pitchFamily="18" charset="0"/>
              </a:rPr>
              <a:t> étude </a:t>
            </a:r>
            <a:r>
              <a:rPr lang="en-CA" sz="1800" dirty="0" err="1">
                <a:ea typeface="Times New Roman" panose="02020603050405020304" pitchFamily="18" charset="0"/>
              </a:rPr>
              <a:t>est</a:t>
            </a:r>
            <a:r>
              <a:rPr lang="en-CA" sz="1800" dirty="0">
                <a:ea typeface="Times New Roman" panose="02020603050405020304" pitchFamily="18" charset="0"/>
              </a:rPr>
              <a:t> </a:t>
            </a:r>
            <a:r>
              <a:rPr lang="en-CA" sz="1800" dirty="0" err="1">
                <a:ea typeface="Times New Roman" panose="02020603050405020304" pitchFamily="18" charset="0"/>
              </a:rPr>
              <a:t>d’identifier</a:t>
            </a:r>
            <a:r>
              <a:rPr lang="en-CA" sz="1800" dirty="0">
                <a:ea typeface="Times New Roman" panose="02020603050405020304" pitchFamily="18" charset="0"/>
              </a:rPr>
              <a:t> les </a:t>
            </a:r>
            <a:r>
              <a:rPr lang="en-CA" sz="1800" dirty="0" err="1">
                <a:ea typeface="Times New Roman" panose="02020603050405020304" pitchFamily="18" charset="0"/>
              </a:rPr>
              <a:t>habiletés</a:t>
            </a:r>
            <a:r>
              <a:rPr lang="en-CA" sz="1800" dirty="0">
                <a:ea typeface="Times New Roman" panose="02020603050405020304" pitchFamily="18" charset="0"/>
              </a:rPr>
              <a:t> qui </a:t>
            </a:r>
            <a:r>
              <a:rPr lang="en-CA" sz="1800" dirty="0" err="1">
                <a:solidFill>
                  <a:prstClr val="black"/>
                </a:solidFill>
                <a:ea typeface="Times New Roman" panose="02020603050405020304" pitchFamily="18" charset="0"/>
              </a:rPr>
              <a:t>facilitent</a:t>
            </a:r>
            <a:r>
              <a:rPr lang="en-CA" sz="1800" dirty="0">
                <a:solidFill>
                  <a:prstClr val="black"/>
                </a:solidFill>
                <a:ea typeface="Times New Roman" panose="02020603050405020304" pitchFamily="18" charset="0"/>
              </a:rPr>
              <a:t> </a:t>
            </a:r>
            <a:r>
              <a:rPr lang="en-CA" sz="1800" dirty="0" err="1">
                <a:solidFill>
                  <a:prstClr val="black"/>
                </a:solidFill>
                <a:ea typeface="Times New Roman" panose="02020603050405020304" pitchFamily="18" charset="0"/>
              </a:rPr>
              <a:t>l’utilisation</a:t>
            </a:r>
            <a:r>
              <a:rPr lang="en-CA" sz="1800" dirty="0">
                <a:solidFill>
                  <a:prstClr val="black"/>
                </a:solidFill>
                <a:ea typeface="Times New Roman" panose="02020603050405020304" pitchFamily="18" charset="0"/>
              </a:rPr>
              <a:t> des </a:t>
            </a:r>
            <a:r>
              <a:rPr lang="en-CA" sz="1800" dirty="0" err="1">
                <a:solidFill>
                  <a:prstClr val="black"/>
                </a:solidFill>
                <a:ea typeface="Times New Roman" panose="02020603050405020304" pitchFamily="18" charset="0"/>
              </a:rPr>
              <a:t>données</a:t>
            </a:r>
            <a:r>
              <a:rPr lang="en-CA" sz="1800" dirty="0">
                <a:solidFill>
                  <a:prstClr val="black"/>
                </a:solidFill>
                <a:ea typeface="Times New Roman" panose="02020603050405020304" pitchFamily="18" charset="0"/>
              </a:rPr>
              <a:t> </a:t>
            </a:r>
            <a:r>
              <a:rPr lang="en-CA" sz="1800" dirty="0" err="1">
                <a:solidFill>
                  <a:prstClr val="black"/>
                </a:solidFill>
                <a:ea typeface="Times New Roman" panose="02020603050405020304" pitchFamily="18" charset="0"/>
              </a:rPr>
              <a:t>probantes</a:t>
            </a:r>
            <a:r>
              <a:rPr lang="en-CA" sz="1800" dirty="0">
                <a:solidFill>
                  <a:prstClr val="black"/>
                </a:solidFill>
                <a:ea typeface="Times New Roman" panose="02020603050405020304" pitchFamily="18" charset="0"/>
              </a:rPr>
              <a:t> issues de la recherche par les décideurs dans </a:t>
            </a:r>
            <a:r>
              <a:rPr lang="en-CA" sz="1800" dirty="0" err="1">
                <a:solidFill>
                  <a:prstClr val="black"/>
                </a:solidFill>
                <a:ea typeface="Times New Roman" panose="02020603050405020304" pitchFamily="18" charset="0"/>
              </a:rPr>
              <a:t>l’élaboration</a:t>
            </a:r>
            <a:r>
              <a:rPr lang="en-CA" sz="1800" dirty="0">
                <a:solidFill>
                  <a:prstClr val="black"/>
                </a:solidFill>
                <a:ea typeface="Times New Roman" panose="02020603050405020304" pitchFamily="18" charset="0"/>
              </a:rPr>
              <a:t> et la mise </a:t>
            </a:r>
            <a:r>
              <a:rPr lang="en-CA" sz="1800" dirty="0" err="1">
                <a:solidFill>
                  <a:prstClr val="black"/>
                </a:solidFill>
                <a:ea typeface="Times New Roman" panose="02020603050405020304" pitchFamily="18" charset="0"/>
              </a:rPr>
              <a:t>en</a:t>
            </a:r>
            <a:r>
              <a:rPr lang="en-CA" sz="1800" dirty="0">
                <a:solidFill>
                  <a:prstClr val="black"/>
                </a:solidFill>
                <a:ea typeface="Times New Roman" panose="02020603050405020304" pitchFamily="18" charset="0"/>
              </a:rPr>
              <a:t> oeuvre de politiques </a:t>
            </a:r>
            <a:r>
              <a:rPr lang="en-CA" sz="1800" dirty="0" err="1">
                <a:solidFill>
                  <a:prstClr val="black"/>
                </a:solidFill>
                <a:ea typeface="Times New Roman" panose="02020603050405020304" pitchFamily="18" charset="0"/>
              </a:rPr>
              <a:t>en</a:t>
            </a:r>
            <a:r>
              <a:rPr lang="en-CA" sz="1800" dirty="0">
                <a:solidFill>
                  <a:prstClr val="black"/>
                </a:solidFill>
                <a:ea typeface="Times New Roman" panose="02020603050405020304" pitchFamily="18" charset="0"/>
              </a:rPr>
              <a:t> santé </a:t>
            </a:r>
            <a:r>
              <a:rPr lang="en-CA" sz="1800" dirty="0" smtClean="0">
                <a:solidFill>
                  <a:prstClr val="black"/>
                </a:solidFill>
                <a:ea typeface="Times New Roman" panose="02020603050405020304" pitchFamily="18" charset="0"/>
              </a:rPr>
              <a:t>publique.</a:t>
            </a:r>
            <a:endParaRPr lang="en-CA" sz="1800" dirty="0">
              <a:solidFill>
                <a:prstClr val="black"/>
              </a:solidFill>
              <a:ea typeface="Times New Roman" panose="02020603050405020304" pitchFamily="18" charset="0"/>
            </a:endParaRPr>
          </a:p>
        </p:txBody>
      </p:sp>
      <p:sp>
        <p:nvSpPr>
          <p:cNvPr id="4" name="Espace réservé du numéro de diapositive 3"/>
          <p:cNvSpPr>
            <a:spLocks noGrp="1"/>
          </p:cNvSpPr>
          <p:nvPr>
            <p:ph type="sldNum" sz="quarter" idx="12"/>
            <p:custDataLst>
              <p:tags r:id="rId3"/>
            </p:custDataLst>
          </p:nvPr>
        </p:nvSpPr>
        <p:spPr/>
        <p:txBody>
          <a:bodyPr/>
          <a:lstStyle/>
          <a:p>
            <a:pPr>
              <a:defRPr/>
            </a:pPr>
            <a:endParaRPr lang="en-US" dirty="0"/>
          </a:p>
          <a:p>
            <a:pPr>
              <a:defRPr/>
            </a:pPr>
            <a:fld id="{FF1D41EB-C245-454F-86E8-0BF105F42F88}" type="slidenum">
              <a:rPr lang="en-US" smtClean="0"/>
              <a:pPr>
                <a:defRPr/>
              </a:pPr>
              <a:t>14</a:t>
            </a:fld>
            <a:endParaRPr lang="en-US" dirty="0"/>
          </a:p>
        </p:txBody>
      </p:sp>
    </p:spTree>
    <p:extLst>
      <p:ext uri="{BB962C8B-B14F-4D97-AF65-F5344CB8AC3E}">
        <p14:creationId xmlns:p14="http://schemas.microsoft.com/office/powerpoint/2010/main" val="3042660005"/>
      </p:ext>
    </p:extLst>
  </p:cSld>
  <p:clrMapOvr>
    <a:masterClrMapping/>
  </p:clrMapOvr>
  <p:transition spd="slow">
    <p:strips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68081" y="261258"/>
            <a:ext cx="10455225" cy="555172"/>
          </a:xfrm>
        </p:spPr>
        <p:txBody>
          <a:bodyPr>
            <a:noAutofit/>
          </a:bodyPr>
          <a:lstStyle/>
          <a:p>
            <a:r>
              <a:rPr lang="fr-CA" sz="2400" b="1" dirty="0">
                <a:solidFill>
                  <a:srgbClr val="000000"/>
                </a:solidFill>
              </a:rPr>
              <a:t>Lignes directrices utilisées lors de la revue systématique (Titre, résumé et méthode)</a:t>
            </a:r>
            <a:endParaRPr lang="fr-FR" sz="2400" b="1" dirty="0"/>
          </a:p>
        </p:txBody>
      </p:sp>
      <p:sp>
        <p:nvSpPr>
          <p:cNvPr id="3" name="Espace réservé du contenu 2"/>
          <p:cNvSpPr>
            <a:spLocks noGrp="1"/>
          </p:cNvSpPr>
          <p:nvPr>
            <p:ph idx="1"/>
            <p:custDataLst>
              <p:tags r:id="rId2"/>
            </p:custDataLst>
          </p:nvPr>
        </p:nvSpPr>
        <p:spPr>
          <a:xfrm>
            <a:off x="915287" y="713688"/>
            <a:ext cx="9827079" cy="5905046"/>
          </a:xfrm>
        </p:spPr>
        <p:txBody>
          <a:bodyPr>
            <a:noAutofit/>
          </a:bodyPr>
          <a:lstStyle/>
          <a:p>
            <a:pPr marL="857250" lvl="1" indent="-457200">
              <a:buAutoNum type="arabicParenBoth"/>
            </a:pPr>
            <a:endParaRPr lang="fr-CA" sz="1800" dirty="0"/>
          </a:p>
          <a:p>
            <a:pPr marL="857250" lvl="1" indent="-457200">
              <a:spcBef>
                <a:spcPts val="600"/>
              </a:spcBef>
              <a:buFont typeface="+mj-lt"/>
              <a:buAutoNum type="arabicPeriod" startAt="5"/>
            </a:pPr>
            <a:r>
              <a:rPr lang="fr-CA" sz="1800" b="1" dirty="0"/>
              <a:t>Protocole: </a:t>
            </a:r>
            <a:r>
              <a:rPr lang="fr-CA" sz="1800" dirty="0"/>
              <a:t>non pertinent pour cette étude, aucun enregistrement de protocole.</a:t>
            </a:r>
          </a:p>
          <a:p>
            <a:pPr marL="742950" lvl="1" indent="-342900">
              <a:spcBef>
                <a:spcPts val="600"/>
              </a:spcBef>
              <a:buFont typeface="+mj-lt"/>
              <a:buAutoNum type="arabicPeriod" startAt="5"/>
            </a:pPr>
            <a:endParaRPr lang="fr-CA" sz="1800" dirty="0"/>
          </a:p>
          <a:p>
            <a:pPr marL="857250" lvl="1" indent="-457200">
              <a:spcBef>
                <a:spcPts val="600"/>
              </a:spcBef>
              <a:buFont typeface="+mj-lt"/>
              <a:buAutoNum type="arabicPeriod" startAt="5"/>
            </a:pPr>
            <a:r>
              <a:rPr lang="fr-CA" sz="1800" b="1" dirty="0"/>
              <a:t>Définition des critères d’éligibilité : </a:t>
            </a:r>
            <a:r>
              <a:rPr lang="fr-CA" sz="1800" dirty="0"/>
              <a:t>articles traitant d’habiletés, de croyances, de perceptions, de rôle, de tâches ou d’interprétation pour la prise de décision en santé publique, entre 1990 et 2015 </a:t>
            </a:r>
            <a:r>
              <a:rPr lang="fr-CA" sz="1800" dirty="0">
                <a:ea typeface="Times New Roman" panose="02020603050405020304" pitchFamily="18" charset="0"/>
              </a:rPr>
              <a:t>(tableau documenté des critères de rétention et exclusion). </a:t>
            </a:r>
          </a:p>
          <a:p>
            <a:pPr marL="742950" lvl="1" indent="-342900">
              <a:spcBef>
                <a:spcPts val="600"/>
              </a:spcBef>
              <a:buFont typeface="+mj-lt"/>
              <a:buAutoNum type="arabicPeriod" startAt="5"/>
            </a:pPr>
            <a:endParaRPr lang="fr-CA" sz="1800" dirty="0">
              <a:ea typeface="Times New Roman" panose="02020603050405020304" pitchFamily="18" charset="0"/>
            </a:endParaRPr>
          </a:p>
          <a:p>
            <a:pPr marL="857250" lvl="1" indent="-457200">
              <a:spcBef>
                <a:spcPts val="600"/>
              </a:spcBef>
              <a:buFont typeface="+mj-lt"/>
              <a:buAutoNum type="arabicPeriod" startAt="5"/>
            </a:pPr>
            <a:r>
              <a:rPr lang="fr-CA" sz="1800" b="1" dirty="0"/>
              <a:t>Sources d’informations: </a:t>
            </a:r>
            <a:r>
              <a:rPr lang="en-CA" sz="1800" dirty="0"/>
              <a:t>trois bases de </a:t>
            </a:r>
            <a:r>
              <a:rPr lang="en-CA" sz="1800" dirty="0" err="1"/>
              <a:t>données</a:t>
            </a:r>
            <a:r>
              <a:rPr lang="en-CA" sz="1800" dirty="0"/>
              <a:t> </a:t>
            </a:r>
            <a:r>
              <a:rPr lang="en-CA" sz="1800" dirty="0" err="1"/>
              <a:t>interrogées</a:t>
            </a:r>
            <a:r>
              <a:rPr lang="en-CA" sz="1800" dirty="0"/>
              <a:t> : </a:t>
            </a:r>
            <a:r>
              <a:rPr lang="en-CA" sz="1800" dirty="0">
                <a:ea typeface="Calibri" panose="020F0502020204030204" pitchFamily="34" charset="0"/>
              </a:rPr>
              <a:t> </a:t>
            </a:r>
            <a:r>
              <a:rPr lang="fr-CA" sz="1800" dirty="0" err="1"/>
              <a:t>Medline-Ovid</a:t>
            </a:r>
            <a:r>
              <a:rPr lang="fr-CA" sz="1800" dirty="0"/>
              <a:t>, </a:t>
            </a:r>
            <a:r>
              <a:rPr lang="fr-CA" sz="1800" dirty="0" err="1"/>
              <a:t>Cinahl</a:t>
            </a:r>
            <a:r>
              <a:rPr lang="fr-CA" sz="1800" dirty="0"/>
              <a:t>-Francis et </a:t>
            </a:r>
            <a:r>
              <a:rPr lang="fr-CA" sz="1800" dirty="0" err="1"/>
              <a:t>Pubmed</a:t>
            </a:r>
            <a:endParaRPr lang="fr-CA" sz="1800" dirty="0"/>
          </a:p>
          <a:p>
            <a:pPr marL="857250" lvl="1" indent="-457200">
              <a:spcBef>
                <a:spcPts val="600"/>
              </a:spcBef>
              <a:buFont typeface="+mj-lt"/>
              <a:buAutoNum type="arabicPeriod" startAt="5"/>
            </a:pPr>
            <a:endParaRPr lang="fr-CA" sz="1800" dirty="0"/>
          </a:p>
          <a:p>
            <a:pPr marL="857250" lvl="1" indent="-457200">
              <a:spcBef>
                <a:spcPts val="600"/>
              </a:spcBef>
              <a:buFont typeface="+mj-lt"/>
              <a:buAutoNum type="arabicPeriod" startAt="5"/>
            </a:pPr>
            <a:r>
              <a:rPr lang="fr-CA" sz="1800" b="1" dirty="0"/>
              <a:t>Recherche dans les bases de données: </a:t>
            </a:r>
            <a:r>
              <a:rPr lang="fr-CA" sz="1800" dirty="0"/>
              <a:t>mots clés retenus sur la base de l’expertise des chercheurs et d’une recherche exploratoire d’articles du domaine. Recherche en texte libre et des termes MESH correspondant. Algorithmes ajustés aux exigences de chaque base de données. </a:t>
            </a:r>
            <a:endParaRPr lang="fr-CA" sz="1800" b="1" dirty="0"/>
          </a:p>
        </p:txBody>
      </p:sp>
      <p:sp>
        <p:nvSpPr>
          <p:cNvPr id="4" name="Espace réservé du numéro de diapositive 3"/>
          <p:cNvSpPr>
            <a:spLocks noGrp="1"/>
          </p:cNvSpPr>
          <p:nvPr>
            <p:ph type="sldNum" sz="quarter" idx="12"/>
            <p:custDataLst>
              <p:tags r:id="rId3"/>
            </p:custDataLst>
          </p:nvPr>
        </p:nvSpPr>
        <p:spPr/>
        <p:txBody>
          <a:bodyPr/>
          <a:lstStyle/>
          <a:p>
            <a:pPr>
              <a:defRPr/>
            </a:pPr>
            <a:endParaRPr lang="en-US" dirty="0"/>
          </a:p>
          <a:p>
            <a:pPr>
              <a:defRPr/>
            </a:pPr>
            <a:fld id="{FF1D41EB-C245-454F-86E8-0BF105F42F88}" type="slidenum">
              <a:rPr lang="en-US" smtClean="0"/>
              <a:pPr>
                <a:defRPr/>
              </a:pPr>
              <a:t>15</a:t>
            </a:fld>
            <a:endParaRPr lang="en-US" dirty="0"/>
          </a:p>
        </p:txBody>
      </p:sp>
    </p:spTree>
    <p:extLst>
      <p:ext uri="{BB962C8B-B14F-4D97-AF65-F5344CB8AC3E}">
        <p14:creationId xmlns:p14="http://schemas.microsoft.com/office/powerpoint/2010/main" val="2123461631"/>
      </p:ext>
    </p:extLst>
  </p:cSld>
  <p:clrMapOvr>
    <a:masterClrMapping/>
  </p:clrMapOvr>
  <p:transition spd="slow">
    <p:strips dir="l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51B3B0-B830-457D-B2A7-2C68E33257AE}"/>
              </a:ext>
            </a:extLst>
          </p:cNvPr>
          <p:cNvSpPr/>
          <p:nvPr>
            <p:custDataLst>
              <p:tags r:id="rId1"/>
            </p:custDataLst>
          </p:nvPr>
        </p:nvSpPr>
        <p:spPr>
          <a:xfrm>
            <a:off x="895227" y="991133"/>
            <a:ext cx="10107386" cy="4385816"/>
          </a:xfrm>
          <a:prstGeom prst="rect">
            <a:avLst/>
          </a:prstGeom>
        </p:spPr>
        <p:txBody>
          <a:bodyPr wrap="square">
            <a:spAutoFit/>
          </a:bodyPr>
          <a:lstStyle/>
          <a:p>
            <a:pPr marL="857250" lvl="1" indent="-457200">
              <a:spcAft>
                <a:spcPts val="600"/>
              </a:spcAft>
              <a:buFont typeface="+mj-lt"/>
              <a:buAutoNum type="arabicPeriod" startAt="9"/>
            </a:pPr>
            <a:r>
              <a:rPr lang="fr-CA" b="1" dirty="0">
                <a:solidFill>
                  <a:prstClr val="black"/>
                </a:solidFill>
              </a:rPr>
              <a:t>Sélection des études: </a:t>
            </a:r>
            <a:r>
              <a:rPr lang="fr-CA" dirty="0">
                <a:solidFill>
                  <a:prstClr val="black"/>
                </a:solidFill>
              </a:rPr>
              <a:t>Revue indépendantes par 2 réviseurs des résumés, mise en commun des résultats et consensus sur les articles retenus et rejetés. </a:t>
            </a:r>
          </a:p>
          <a:p>
            <a:pPr marL="742950" lvl="1" indent="-342900">
              <a:spcAft>
                <a:spcPts val="600"/>
              </a:spcAft>
              <a:buFont typeface="+mj-lt"/>
              <a:buAutoNum type="arabicPeriod" startAt="9"/>
            </a:pPr>
            <a:endParaRPr lang="fr-CA" dirty="0">
              <a:solidFill>
                <a:prstClr val="black"/>
              </a:solidFill>
            </a:endParaRPr>
          </a:p>
          <a:p>
            <a:pPr marL="857250" lvl="1" indent="-457200">
              <a:spcAft>
                <a:spcPts val="600"/>
              </a:spcAft>
              <a:buFont typeface="+mj-lt"/>
              <a:buAutoNum type="arabicPeriod" startAt="9"/>
            </a:pPr>
            <a:r>
              <a:rPr lang="fr-CA" b="1" dirty="0">
                <a:solidFill>
                  <a:prstClr val="black"/>
                </a:solidFill>
              </a:rPr>
              <a:t>Extraction des données: </a:t>
            </a:r>
            <a:r>
              <a:rPr lang="fr-CA" dirty="0">
                <a:solidFill>
                  <a:prstClr val="black"/>
                </a:solidFill>
              </a:rPr>
              <a:t>logiciel QDA Miner, codage des articles en grille ouverte, six thèmes principaux émergent : sources, processus, tâches (chercheurs et décideurs),  capacités et facteurs d’influence. </a:t>
            </a:r>
          </a:p>
          <a:p>
            <a:pPr marL="742950" lvl="1" indent="-342900">
              <a:spcAft>
                <a:spcPts val="600"/>
              </a:spcAft>
              <a:buFont typeface="+mj-lt"/>
              <a:buAutoNum type="arabicPeriod" startAt="9"/>
            </a:pPr>
            <a:endParaRPr lang="fr-CA" dirty="0">
              <a:solidFill>
                <a:prstClr val="black"/>
              </a:solidFill>
            </a:endParaRPr>
          </a:p>
          <a:p>
            <a:pPr marL="857250" lvl="1" indent="-457200">
              <a:spcAft>
                <a:spcPts val="600"/>
              </a:spcAft>
              <a:buFont typeface="+mj-lt"/>
              <a:buAutoNum type="arabicPeriod" startAt="9"/>
            </a:pPr>
            <a:r>
              <a:rPr lang="fr-CA" b="1" dirty="0">
                <a:solidFill>
                  <a:prstClr val="black"/>
                </a:solidFill>
              </a:rPr>
              <a:t>Données: </a:t>
            </a:r>
            <a:r>
              <a:rPr lang="fr-CA" dirty="0">
                <a:solidFill>
                  <a:prstClr val="black"/>
                </a:solidFill>
              </a:rPr>
              <a:t>Aucunes variables prédéfinies pour notre étude qualitative</a:t>
            </a:r>
          </a:p>
          <a:p>
            <a:pPr marL="742950" lvl="1" indent="-342900">
              <a:spcAft>
                <a:spcPts val="600"/>
              </a:spcAft>
              <a:buFont typeface="+mj-lt"/>
              <a:buAutoNum type="arabicPeriod" startAt="9"/>
            </a:pPr>
            <a:endParaRPr lang="fr-CA" dirty="0">
              <a:solidFill>
                <a:prstClr val="black"/>
              </a:solidFill>
            </a:endParaRPr>
          </a:p>
          <a:p>
            <a:pPr marL="857250" lvl="1" indent="-457200">
              <a:spcAft>
                <a:spcPts val="600"/>
              </a:spcAft>
              <a:buFont typeface="+mj-lt"/>
              <a:buAutoNum type="arabicPeriod" startAt="9"/>
            </a:pPr>
            <a:r>
              <a:rPr lang="fr-CA" b="1" dirty="0">
                <a:solidFill>
                  <a:prstClr val="black"/>
                </a:solidFill>
                <a:cs typeface="Times New Roman" panose="02020603050405020304" pitchFamily="18" charset="0"/>
              </a:rPr>
              <a:t>Risque de biais inhérent à chacune des études: </a:t>
            </a:r>
            <a:r>
              <a:rPr lang="fr-CA" dirty="0">
                <a:solidFill>
                  <a:prstClr val="black"/>
                </a:solidFill>
                <a:cs typeface="Times New Roman" panose="02020603050405020304" pitchFamily="18" charset="0"/>
              </a:rPr>
              <a:t>Discuté lors du contrôle de la qualité des articles</a:t>
            </a:r>
          </a:p>
          <a:p>
            <a:pPr marL="742950" lvl="1" indent="-342900">
              <a:spcAft>
                <a:spcPts val="600"/>
              </a:spcAft>
              <a:buFont typeface="+mj-lt"/>
              <a:buAutoNum type="arabicPeriod" startAt="9"/>
            </a:pPr>
            <a:endParaRPr lang="fr-CA" dirty="0">
              <a:solidFill>
                <a:prstClr val="black"/>
              </a:solidFill>
              <a:cs typeface="Times New Roman" panose="02020603050405020304" pitchFamily="18" charset="0"/>
            </a:endParaRPr>
          </a:p>
          <a:p>
            <a:pPr marL="857250" lvl="1" indent="-457200">
              <a:spcAft>
                <a:spcPts val="600"/>
              </a:spcAft>
              <a:buFont typeface="+mj-lt"/>
              <a:buAutoNum type="arabicPeriod" startAt="9"/>
            </a:pPr>
            <a:r>
              <a:rPr lang="en-CA" b="1" dirty="0">
                <a:solidFill>
                  <a:prstClr val="black"/>
                </a:solidFill>
                <a:cs typeface="Times New Roman" panose="02020603050405020304" pitchFamily="18" charset="0"/>
              </a:rPr>
              <a:t>Quantification des résultats:</a:t>
            </a:r>
            <a:r>
              <a:rPr lang="en-CA" dirty="0">
                <a:solidFill>
                  <a:prstClr val="black"/>
                </a:solidFill>
                <a:cs typeface="Times New Roman" panose="02020603050405020304" pitchFamily="18" charset="0"/>
              </a:rPr>
              <a:t> non pertinent dans la </a:t>
            </a:r>
            <a:r>
              <a:rPr lang="en-CA" dirty="0" err="1">
                <a:solidFill>
                  <a:prstClr val="black"/>
                </a:solidFill>
                <a:cs typeface="Times New Roman" panose="02020603050405020304" pitchFamily="18" charset="0"/>
              </a:rPr>
              <a:t>présente</a:t>
            </a:r>
            <a:r>
              <a:rPr lang="en-CA" dirty="0">
                <a:solidFill>
                  <a:prstClr val="black"/>
                </a:solidFill>
                <a:cs typeface="Times New Roman" panose="02020603050405020304" pitchFamily="18" charset="0"/>
              </a:rPr>
              <a:t> démarche qualitative. </a:t>
            </a:r>
          </a:p>
          <a:p>
            <a:pPr marL="400050" lvl="1">
              <a:spcAft>
                <a:spcPts val="600"/>
              </a:spcAft>
            </a:pPr>
            <a:endParaRPr lang="en-CA" dirty="0">
              <a:solidFill>
                <a:prstClr val="black"/>
              </a:solidFill>
              <a:cs typeface="Times New Roman" panose="02020603050405020304" pitchFamily="18" charset="0"/>
            </a:endParaRPr>
          </a:p>
        </p:txBody>
      </p:sp>
      <p:sp>
        <p:nvSpPr>
          <p:cNvPr id="5" name="Titre 1">
            <a:extLst>
              <a:ext uri="{FF2B5EF4-FFF2-40B4-BE49-F238E27FC236}">
                <a16:creationId xmlns:a16="http://schemas.microsoft.com/office/drawing/2014/main" id="{4581EA45-92AF-46B2-AAAE-770E9F06565C}"/>
              </a:ext>
            </a:extLst>
          </p:cNvPr>
          <p:cNvSpPr>
            <a:spLocks noGrp="1"/>
          </p:cNvSpPr>
          <p:nvPr>
            <p:ph type="title"/>
            <p:custDataLst>
              <p:tags r:id="rId2"/>
            </p:custDataLst>
          </p:nvPr>
        </p:nvSpPr>
        <p:spPr>
          <a:xfrm>
            <a:off x="1068081" y="389308"/>
            <a:ext cx="10076169" cy="427121"/>
          </a:xfrm>
        </p:spPr>
        <p:txBody>
          <a:bodyPr>
            <a:normAutofit/>
          </a:bodyPr>
          <a:lstStyle/>
          <a:p>
            <a:pPr algn="ctr"/>
            <a:r>
              <a:rPr lang="fr-CA" sz="2400" b="1" dirty="0">
                <a:solidFill>
                  <a:srgbClr val="000000"/>
                </a:solidFill>
              </a:rPr>
              <a:t>Lignes directrices utilisées lors de la revue systématique (méthode)</a:t>
            </a:r>
            <a:endParaRPr lang="fr-FR" sz="2400" b="1" dirty="0"/>
          </a:p>
        </p:txBody>
      </p:sp>
    </p:spTree>
    <p:extLst>
      <p:ext uri="{BB962C8B-B14F-4D97-AF65-F5344CB8AC3E}">
        <p14:creationId xmlns:p14="http://schemas.microsoft.com/office/powerpoint/2010/main" val="814555870"/>
      </p:ext>
    </p:extLst>
  </p:cSld>
  <p:clrMapOvr>
    <a:masterClrMapping/>
  </p:clrMapOvr>
  <p:transition spd="slow">
    <p:strips dir="l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51B3B0-B830-457D-B2A7-2C68E33257AE}"/>
              </a:ext>
            </a:extLst>
          </p:cNvPr>
          <p:cNvSpPr/>
          <p:nvPr>
            <p:custDataLst>
              <p:tags r:id="rId1"/>
            </p:custDataLst>
          </p:nvPr>
        </p:nvSpPr>
        <p:spPr>
          <a:xfrm>
            <a:off x="895227" y="991133"/>
            <a:ext cx="10107386" cy="3970318"/>
          </a:xfrm>
          <a:prstGeom prst="rect">
            <a:avLst/>
          </a:prstGeom>
        </p:spPr>
        <p:txBody>
          <a:bodyPr wrap="square">
            <a:spAutoFit/>
          </a:bodyPr>
          <a:lstStyle/>
          <a:p>
            <a:pPr marL="857250" lvl="1" indent="-457200" algn="just">
              <a:spcAft>
                <a:spcPts val="600"/>
              </a:spcAft>
              <a:buFont typeface="+mj-lt"/>
              <a:buAutoNum type="arabicPeriod" startAt="14"/>
            </a:pPr>
            <a:r>
              <a:rPr lang="en-CA" b="1" dirty="0">
                <a:solidFill>
                  <a:prstClr val="black"/>
                </a:solidFill>
                <a:cs typeface="Times New Roman" panose="02020603050405020304" pitchFamily="18" charset="0"/>
              </a:rPr>
              <a:t>Synthèse des résultats: </a:t>
            </a:r>
            <a:r>
              <a:rPr lang="fr-CA" dirty="0">
                <a:solidFill>
                  <a:prstClr val="black"/>
                </a:solidFill>
                <a:ea typeface="Calibri" panose="020F0502020204030204" pitchFamily="34" charset="0"/>
              </a:rPr>
              <a:t>Reclassement de tous les extraits codés en sous-catégories (ex. habiletés, croyances, rôles, sources et formats d’informations). Les résultats émergent des extraits codés de la sous-catégorie habiletés des décideurs.  </a:t>
            </a:r>
          </a:p>
          <a:p>
            <a:pPr marL="857250" lvl="1" indent="-457200" algn="just">
              <a:spcBef>
                <a:spcPts val="1200"/>
              </a:spcBef>
              <a:spcAft>
                <a:spcPts val="600"/>
              </a:spcAft>
              <a:buFont typeface="+mj-lt"/>
              <a:buAutoNum type="arabicPeriod" startAt="14"/>
            </a:pPr>
            <a:r>
              <a:rPr lang="fr-CA" b="1" dirty="0">
                <a:solidFill>
                  <a:prstClr val="black"/>
                </a:solidFill>
                <a:cs typeface="Times New Roman" panose="02020603050405020304" pitchFamily="18" charset="0"/>
              </a:rPr>
              <a:t>Risque de biais transversal aux études: </a:t>
            </a:r>
            <a:r>
              <a:rPr lang="fr-CA" dirty="0">
                <a:solidFill>
                  <a:prstClr val="black"/>
                </a:solidFill>
                <a:cs typeface="Times New Roman" panose="02020603050405020304" pitchFamily="18" charset="0"/>
              </a:rPr>
              <a:t>non évalué dans la présente étude. </a:t>
            </a:r>
          </a:p>
          <a:p>
            <a:pPr marL="857250" lvl="1" indent="-457200" algn="just">
              <a:spcAft>
                <a:spcPts val="600"/>
              </a:spcAft>
              <a:buFont typeface="+mj-lt"/>
              <a:buAutoNum type="arabicPeriod" startAt="14"/>
            </a:pPr>
            <a:endParaRPr lang="fr-CA" dirty="0">
              <a:solidFill>
                <a:prstClr val="black"/>
              </a:solidFill>
              <a:cs typeface="Times New Roman" panose="02020603050405020304" pitchFamily="18" charset="0"/>
            </a:endParaRPr>
          </a:p>
          <a:p>
            <a:pPr marL="857250" lvl="1" indent="-457200" algn="just">
              <a:spcAft>
                <a:spcPts val="600"/>
              </a:spcAft>
              <a:buFont typeface="+mj-lt"/>
              <a:buAutoNum type="arabicPeriod" startAt="14"/>
            </a:pPr>
            <a:r>
              <a:rPr lang="en-CA" b="1" dirty="0">
                <a:solidFill>
                  <a:prstClr val="black"/>
                </a:solidFill>
                <a:cs typeface="Times New Roman" panose="02020603050405020304" pitchFamily="18" charset="0"/>
              </a:rPr>
              <a:t>Analyses </a:t>
            </a:r>
            <a:r>
              <a:rPr lang="fr-CA" b="1" dirty="0">
                <a:solidFill>
                  <a:prstClr val="black"/>
                </a:solidFill>
                <a:cs typeface="Times New Roman" panose="02020603050405020304" pitchFamily="18" charset="0"/>
              </a:rPr>
              <a:t>complémentaires</a:t>
            </a:r>
            <a:r>
              <a:rPr lang="en-CA" b="1" dirty="0">
                <a:solidFill>
                  <a:prstClr val="black"/>
                </a:solidFill>
                <a:cs typeface="Times New Roman" panose="02020603050405020304" pitchFamily="18" charset="0"/>
              </a:rPr>
              <a:t>: </a:t>
            </a:r>
            <a:r>
              <a:rPr lang="en-CA" dirty="0" err="1">
                <a:solidFill>
                  <a:prstClr val="black"/>
                </a:solidFill>
                <a:cs typeface="Times New Roman" panose="02020603050405020304" pitchFamily="18" charset="0"/>
              </a:rPr>
              <a:t>aucune</a:t>
            </a:r>
            <a:r>
              <a:rPr lang="en-CA" dirty="0">
                <a:solidFill>
                  <a:prstClr val="black"/>
                </a:solidFill>
                <a:cs typeface="Times New Roman" panose="02020603050405020304" pitchFamily="18" charset="0"/>
              </a:rPr>
              <a:t> analyse </a:t>
            </a:r>
            <a:r>
              <a:rPr lang="en-CA" dirty="0" err="1">
                <a:solidFill>
                  <a:prstClr val="black"/>
                </a:solidFill>
                <a:cs typeface="Times New Roman" panose="02020603050405020304" pitchFamily="18" charset="0"/>
              </a:rPr>
              <a:t>complémentaire</a:t>
            </a:r>
            <a:r>
              <a:rPr lang="en-CA" dirty="0">
                <a:solidFill>
                  <a:prstClr val="black"/>
                </a:solidFill>
                <a:cs typeface="Times New Roman" panose="02020603050405020304" pitchFamily="18" charset="0"/>
              </a:rPr>
              <a:t> </a:t>
            </a:r>
            <a:r>
              <a:rPr lang="en-CA" dirty="0" err="1">
                <a:solidFill>
                  <a:prstClr val="black"/>
                </a:solidFill>
                <a:cs typeface="Times New Roman" panose="02020603050405020304" pitchFamily="18" charset="0"/>
              </a:rPr>
              <a:t>effectuée</a:t>
            </a:r>
            <a:r>
              <a:rPr lang="en-CA" dirty="0">
                <a:solidFill>
                  <a:prstClr val="black"/>
                </a:solidFill>
                <a:cs typeface="Times New Roman" panose="02020603050405020304" pitchFamily="18" charset="0"/>
              </a:rPr>
              <a:t>.</a:t>
            </a:r>
          </a:p>
          <a:p>
            <a:pPr marL="857250" lvl="1" indent="-457200" algn="just">
              <a:spcAft>
                <a:spcPts val="600"/>
              </a:spcAft>
              <a:buFont typeface="+mj-lt"/>
              <a:buAutoNum type="arabicPeriod" startAt="14"/>
            </a:pPr>
            <a:endParaRPr lang="fr-CA" dirty="0">
              <a:solidFill>
                <a:prstClr val="black"/>
              </a:solidFill>
              <a:cs typeface="Times New Roman" panose="02020603050405020304" pitchFamily="18" charset="0"/>
            </a:endParaRPr>
          </a:p>
          <a:p>
            <a:pPr marL="400050" lvl="1" algn="just">
              <a:spcAft>
                <a:spcPts val="600"/>
              </a:spcAft>
            </a:pPr>
            <a:endParaRPr lang="en-CA" dirty="0">
              <a:solidFill>
                <a:prstClr val="black"/>
              </a:solidFill>
              <a:cs typeface="Times New Roman" panose="02020603050405020304" pitchFamily="18" charset="0"/>
            </a:endParaRPr>
          </a:p>
          <a:p>
            <a:pPr marL="400050" lvl="1" algn="just">
              <a:spcBef>
                <a:spcPts val="1200"/>
              </a:spcBef>
              <a:spcAft>
                <a:spcPts val="600"/>
              </a:spcAft>
            </a:pPr>
            <a:r>
              <a:rPr lang="en-CA" sz="2000" b="1" dirty="0">
                <a:solidFill>
                  <a:prstClr val="black"/>
                </a:solidFill>
                <a:cs typeface="Times New Roman" panose="02020603050405020304" pitchFamily="18" charset="0"/>
              </a:rPr>
              <a:t>*Con</a:t>
            </a:r>
            <a:r>
              <a:rPr lang="fr-CA" sz="2000" b="1" dirty="0">
                <a:solidFill>
                  <a:prstClr val="black"/>
                </a:solidFill>
              </a:rPr>
              <a:t>trôle de la qualité des articles:  Essentiel et non spécifiquement mentionné par PRISMA. </a:t>
            </a:r>
            <a:r>
              <a:rPr lang="fr-CA" dirty="0">
                <a:solidFill>
                  <a:prstClr val="black"/>
                </a:solidFill>
              </a:rPr>
              <a:t>Qualité discutée, aucune grille d’évaluation appliquée. Toutes les études acceptées en raison du nombre restreint traitant de notre thème de recherche. </a:t>
            </a:r>
            <a:endParaRPr lang="fr-FR" sz="2000" dirty="0">
              <a:solidFill>
                <a:prstClr val="black"/>
              </a:solidFill>
            </a:endParaRPr>
          </a:p>
        </p:txBody>
      </p:sp>
      <p:sp>
        <p:nvSpPr>
          <p:cNvPr id="5" name="Titre 1">
            <a:extLst>
              <a:ext uri="{FF2B5EF4-FFF2-40B4-BE49-F238E27FC236}">
                <a16:creationId xmlns:a16="http://schemas.microsoft.com/office/drawing/2014/main" id="{4581EA45-92AF-46B2-AAAE-770E9F06565C}"/>
              </a:ext>
            </a:extLst>
          </p:cNvPr>
          <p:cNvSpPr>
            <a:spLocks noGrp="1"/>
          </p:cNvSpPr>
          <p:nvPr>
            <p:ph type="title"/>
            <p:custDataLst>
              <p:tags r:id="rId2"/>
            </p:custDataLst>
          </p:nvPr>
        </p:nvSpPr>
        <p:spPr>
          <a:xfrm>
            <a:off x="1068081" y="389308"/>
            <a:ext cx="10076169" cy="427121"/>
          </a:xfrm>
        </p:spPr>
        <p:txBody>
          <a:bodyPr>
            <a:normAutofit/>
          </a:bodyPr>
          <a:lstStyle/>
          <a:p>
            <a:pPr algn="ctr"/>
            <a:r>
              <a:rPr lang="fr-CA" sz="2400" b="1" dirty="0">
                <a:solidFill>
                  <a:srgbClr val="000000"/>
                </a:solidFill>
              </a:rPr>
              <a:t>Lignes directrices utilisées lors de la revue systématique (méthode)</a:t>
            </a:r>
            <a:endParaRPr lang="fr-FR" sz="2400" b="1" dirty="0"/>
          </a:p>
        </p:txBody>
      </p:sp>
    </p:spTree>
    <p:extLst>
      <p:ext uri="{BB962C8B-B14F-4D97-AF65-F5344CB8AC3E}">
        <p14:creationId xmlns:p14="http://schemas.microsoft.com/office/powerpoint/2010/main" val="4120070441"/>
      </p:ext>
    </p:extLst>
  </p:cSld>
  <p:clrMapOvr>
    <a:masterClrMapping/>
  </p:clrMapOvr>
  <p:transition spd="slow">
    <p:strips dir="l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B9C0AB38-A158-4F7F-AB84-D4F44C389917}"/>
              </a:ext>
            </a:extLst>
          </p:cNvPr>
          <p:cNvPicPr>
            <a:picLocks noChangeAspect="1"/>
          </p:cNvPicPr>
          <p:nvPr>
            <p:custDataLst>
              <p:tags r:id="rId1"/>
            </p:custDataLst>
          </p:nvPr>
        </p:nvPicPr>
        <p:blipFill>
          <a:blip r:embed="rId3"/>
          <a:stretch>
            <a:fillRect/>
          </a:stretch>
        </p:blipFill>
        <p:spPr>
          <a:xfrm>
            <a:off x="2664909" y="1239018"/>
            <a:ext cx="6478856" cy="5228206"/>
          </a:xfrm>
          <a:prstGeom prst="rect">
            <a:avLst/>
          </a:prstGeom>
        </p:spPr>
      </p:pic>
    </p:spTree>
    <p:extLst>
      <p:ext uri="{BB962C8B-B14F-4D97-AF65-F5344CB8AC3E}">
        <p14:creationId xmlns:p14="http://schemas.microsoft.com/office/powerpoint/2010/main" val="3270590236"/>
      </p:ext>
    </p:extLst>
  </p:cSld>
  <p:clrMapOvr>
    <a:masterClrMapping/>
  </p:clrMapOvr>
  <p:transition spd="slow">
    <p:strips dir="l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E08990-AC56-4F4C-AC8C-A92395C37D63}"/>
              </a:ext>
            </a:extLst>
          </p:cNvPr>
          <p:cNvSpPr/>
          <p:nvPr>
            <p:custDataLst>
              <p:tags r:id="rId1"/>
            </p:custDataLst>
          </p:nvPr>
        </p:nvSpPr>
        <p:spPr>
          <a:xfrm>
            <a:off x="780834" y="869377"/>
            <a:ext cx="9678257" cy="369332"/>
          </a:xfrm>
          <a:prstGeom prst="rect">
            <a:avLst/>
          </a:prstGeom>
        </p:spPr>
        <p:txBody>
          <a:bodyPr wrap="square">
            <a:spAutoFit/>
          </a:bodyPr>
          <a:lstStyle/>
          <a:p>
            <a:r>
              <a:rPr lang="fr-CA" b="1" dirty="0">
                <a:solidFill>
                  <a:srgbClr val="000000"/>
                </a:solidFill>
              </a:rPr>
              <a:t>18)  Caractéristiques des études sélectionnées : ex. tableau synthèse des études retenues </a:t>
            </a:r>
            <a:endParaRPr lang="fr-CA" b="1" dirty="0"/>
          </a:p>
        </p:txBody>
      </p:sp>
      <p:sp>
        <p:nvSpPr>
          <p:cNvPr id="6" name="Titre 1">
            <a:extLst>
              <a:ext uri="{FF2B5EF4-FFF2-40B4-BE49-F238E27FC236}">
                <a16:creationId xmlns:a16="http://schemas.microsoft.com/office/drawing/2014/main" id="{F78914E5-FA76-4464-941C-63221EF262D5}"/>
              </a:ext>
            </a:extLst>
          </p:cNvPr>
          <p:cNvSpPr>
            <a:spLocks noGrp="1"/>
          </p:cNvSpPr>
          <p:nvPr>
            <p:ph type="title"/>
            <p:custDataLst>
              <p:tags r:id="rId2"/>
            </p:custDataLst>
          </p:nvPr>
        </p:nvSpPr>
        <p:spPr>
          <a:xfrm>
            <a:off x="1068081" y="389308"/>
            <a:ext cx="10076169" cy="427121"/>
          </a:xfrm>
        </p:spPr>
        <p:txBody>
          <a:bodyPr>
            <a:normAutofit/>
          </a:bodyPr>
          <a:lstStyle/>
          <a:p>
            <a:pPr algn="ctr"/>
            <a:r>
              <a:rPr lang="fr-CA" sz="2400" b="1" dirty="0">
                <a:solidFill>
                  <a:srgbClr val="000000"/>
                </a:solidFill>
              </a:rPr>
              <a:t>Lignes directrices utilisées lors de la revue systématique (résultats)</a:t>
            </a:r>
            <a:endParaRPr lang="fr-FR" sz="2400" b="1" dirty="0"/>
          </a:p>
        </p:txBody>
      </p:sp>
      <p:sp>
        <p:nvSpPr>
          <p:cNvPr id="11" name="Rectangle 10">
            <a:extLst>
              <a:ext uri="{FF2B5EF4-FFF2-40B4-BE49-F238E27FC236}">
                <a16:creationId xmlns:a16="http://schemas.microsoft.com/office/drawing/2014/main" id="{AA9825D4-0CAD-4944-A751-36FC3F4AFB74}"/>
              </a:ext>
            </a:extLst>
          </p:cNvPr>
          <p:cNvSpPr/>
          <p:nvPr>
            <p:custDataLst>
              <p:tags r:id="rId3"/>
            </p:custDataLst>
          </p:nvPr>
        </p:nvSpPr>
        <p:spPr>
          <a:xfrm>
            <a:off x="708916" y="5057068"/>
            <a:ext cx="10161573" cy="646331"/>
          </a:xfrm>
          <a:prstGeom prst="rect">
            <a:avLst/>
          </a:prstGeom>
        </p:spPr>
        <p:txBody>
          <a:bodyPr wrap="square">
            <a:spAutoFit/>
          </a:bodyPr>
          <a:lstStyle/>
          <a:p>
            <a:r>
              <a:rPr lang="fr-CA" b="1" dirty="0">
                <a:solidFill>
                  <a:srgbClr val="000000"/>
                </a:solidFill>
              </a:rPr>
              <a:t>19) Risque de biais relatif aux études: </a:t>
            </a:r>
            <a:r>
              <a:rPr lang="fr-CA" dirty="0" smtClean="0">
                <a:solidFill>
                  <a:srgbClr val="000000"/>
                </a:solidFill>
              </a:rPr>
              <a:t>mettre en évidence les biais observables potentiels relevées dans les études </a:t>
            </a:r>
            <a:endParaRPr lang="fr-CA" dirty="0"/>
          </a:p>
        </p:txBody>
      </p:sp>
      <p:sp>
        <p:nvSpPr>
          <p:cNvPr id="13" name="Rectangle 12">
            <a:extLst>
              <a:ext uri="{FF2B5EF4-FFF2-40B4-BE49-F238E27FC236}">
                <a16:creationId xmlns:a16="http://schemas.microsoft.com/office/drawing/2014/main" id="{B1CF8948-75F6-4A62-9440-BC304A0F3A82}"/>
              </a:ext>
            </a:extLst>
          </p:cNvPr>
          <p:cNvSpPr/>
          <p:nvPr>
            <p:custDataLst>
              <p:tags r:id="rId4"/>
            </p:custDataLst>
          </p:nvPr>
        </p:nvSpPr>
        <p:spPr>
          <a:xfrm>
            <a:off x="708916" y="5802513"/>
            <a:ext cx="10372455" cy="369332"/>
          </a:xfrm>
          <a:prstGeom prst="rect">
            <a:avLst/>
          </a:prstGeom>
        </p:spPr>
        <p:txBody>
          <a:bodyPr wrap="none">
            <a:spAutoFit/>
          </a:bodyPr>
          <a:lstStyle/>
          <a:p>
            <a:r>
              <a:rPr lang="fr-CA" b="1" dirty="0">
                <a:solidFill>
                  <a:srgbClr val="000000"/>
                </a:solidFill>
              </a:rPr>
              <a:t>20)  </a:t>
            </a:r>
            <a:r>
              <a:rPr lang="fr-CA" b="1" dirty="0" smtClean="0">
                <a:solidFill>
                  <a:srgbClr val="000000"/>
                </a:solidFill>
              </a:rPr>
              <a:t>Synthèse quantitative des résultats d’études (cliniques):  </a:t>
            </a:r>
            <a:r>
              <a:rPr lang="fr-CA" dirty="0">
                <a:solidFill>
                  <a:srgbClr val="000000"/>
                </a:solidFill>
              </a:rPr>
              <a:t>non pertinent pour le besoins de notre étude.</a:t>
            </a:r>
            <a:r>
              <a:rPr lang="fr-CA" b="1" dirty="0">
                <a:solidFill>
                  <a:srgbClr val="000000"/>
                </a:solidFill>
              </a:rPr>
              <a:t> </a:t>
            </a:r>
            <a:endParaRPr lang="fr-CA" b="1" dirty="0"/>
          </a:p>
        </p:txBody>
      </p:sp>
      <p:grpSp>
        <p:nvGrpSpPr>
          <p:cNvPr id="30" name="Groupe 29">
            <a:extLst>
              <a:ext uri="{FF2B5EF4-FFF2-40B4-BE49-F238E27FC236}">
                <a16:creationId xmlns:a16="http://schemas.microsoft.com/office/drawing/2014/main" id="{9315E436-4BAC-41FC-BD30-F64165F97635}"/>
              </a:ext>
            </a:extLst>
          </p:cNvPr>
          <p:cNvGrpSpPr/>
          <p:nvPr>
            <p:custDataLst>
              <p:tags r:id="rId5"/>
            </p:custDataLst>
          </p:nvPr>
        </p:nvGrpSpPr>
        <p:grpSpPr>
          <a:xfrm>
            <a:off x="854406" y="1337823"/>
            <a:ext cx="9678257" cy="3878316"/>
            <a:chOff x="1068080" y="1460939"/>
            <a:chExt cx="9142720" cy="3373634"/>
          </a:xfrm>
        </p:grpSpPr>
        <p:pic>
          <p:nvPicPr>
            <p:cNvPr id="20" name="Image 19">
              <a:extLst>
                <a:ext uri="{FF2B5EF4-FFF2-40B4-BE49-F238E27FC236}">
                  <a16:creationId xmlns:a16="http://schemas.microsoft.com/office/drawing/2014/main" id="{ABAC8C06-C039-4AFF-B89C-CD1C62310E60}"/>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68080" y="1460939"/>
              <a:ext cx="9142719" cy="3373634"/>
            </a:xfrm>
            <a:prstGeom prst="rect">
              <a:avLst/>
            </a:prstGeom>
            <a:noFill/>
            <a:ln>
              <a:noFill/>
            </a:ln>
          </p:spPr>
        </p:pic>
        <p:grpSp>
          <p:nvGrpSpPr>
            <p:cNvPr id="29" name="Groupe 28">
              <a:extLst>
                <a:ext uri="{FF2B5EF4-FFF2-40B4-BE49-F238E27FC236}">
                  <a16:creationId xmlns:a16="http://schemas.microsoft.com/office/drawing/2014/main" id="{EE47D93C-CEE4-4065-B43B-5B8BDE08AB2D}"/>
                </a:ext>
              </a:extLst>
            </p:cNvPr>
            <p:cNvGrpSpPr/>
            <p:nvPr/>
          </p:nvGrpSpPr>
          <p:grpSpPr>
            <a:xfrm>
              <a:off x="1068081" y="1460939"/>
              <a:ext cx="9142719" cy="3005958"/>
              <a:chOff x="1068081" y="1460939"/>
              <a:chExt cx="9142719" cy="3005958"/>
            </a:xfrm>
          </p:grpSpPr>
          <p:cxnSp>
            <p:nvCxnSpPr>
              <p:cNvPr id="22" name="Connecteur droit 21">
                <a:extLst>
                  <a:ext uri="{FF2B5EF4-FFF2-40B4-BE49-F238E27FC236}">
                    <a16:creationId xmlns:a16="http://schemas.microsoft.com/office/drawing/2014/main" id="{818A5E19-6A0F-4884-B8F8-1E43DBC6A402}"/>
                  </a:ext>
                </a:extLst>
              </p:cNvPr>
              <p:cNvCxnSpPr/>
              <p:nvPr/>
            </p:nvCxnSpPr>
            <p:spPr>
              <a:xfrm>
                <a:off x="1068081" y="4466897"/>
                <a:ext cx="9142719" cy="0"/>
              </a:xfrm>
              <a:prstGeom prst="line">
                <a:avLst/>
              </a:prstGeom>
            </p:spPr>
            <p:style>
              <a:lnRef idx="1">
                <a:schemeClr val="dk1"/>
              </a:lnRef>
              <a:fillRef idx="0">
                <a:schemeClr val="dk1"/>
              </a:fillRef>
              <a:effectRef idx="0">
                <a:schemeClr val="dk1"/>
              </a:effectRef>
              <a:fontRef idx="minor">
                <a:schemeClr val="tx1"/>
              </a:fontRef>
            </p:style>
          </p:cxnSp>
          <p:cxnSp>
            <p:nvCxnSpPr>
              <p:cNvPr id="24" name="Connecteur droit 23">
                <a:extLst>
                  <a:ext uri="{FF2B5EF4-FFF2-40B4-BE49-F238E27FC236}">
                    <a16:creationId xmlns:a16="http://schemas.microsoft.com/office/drawing/2014/main" id="{7900A0A4-EA1C-49CE-9827-6D5384A10B52}"/>
                  </a:ext>
                </a:extLst>
              </p:cNvPr>
              <p:cNvCxnSpPr/>
              <p:nvPr/>
            </p:nvCxnSpPr>
            <p:spPr>
              <a:xfrm>
                <a:off x="10210800" y="1460939"/>
                <a:ext cx="0" cy="30059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8BAD904E-369A-4920-A373-DEBD557A2363}"/>
                  </a:ext>
                </a:extLst>
              </p:cNvPr>
              <p:cNvCxnSpPr/>
              <p:nvPr/>
            </p:nvCxnSpPr>
            <p:spPr>
              <a:xfrm>
                <a:off x="1068081" y="3195145"/>
                <a:ext cx="914271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677878711"/>
      </p:ext>
    </p:extLst>
  </p:cSld>
  <p:clrMapOvr>
    <a:masterClrMapping/>
  </p:clrMapOvr>
  <p:transition spd="slow">
    <p:strips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custDataLst>
              <p:tags r:id="rId1"/>
            </p:custDataLst>
          </p:nvPr>
        </p:nvSpPr>
        <p:spPr>
          <a:xfrm>
            <a:off x="2038350" y="617538"/>
            <a:ext cx="8229600" cy="1400448"/>
          </a:xfrm>
        </p:spPr>
        <p:txBody>
          <a:bodyPr/>
          <a:lstStyle/>
          <a:p>
            <a:pPr algn="l"/>
            <a:r>
              <a:rPr lang="fr-CA" altLang="fr-FR" sz="4000" dirty="0">
                <a:ea typeface="ＭＳ Ｐゴシック" pitchFamily="34" charset="-128"/>
              </a:rPr>
              <a:t>Plan de la présentation </a:t>
            </a:r>
          </a:p>
        </p:txBody>
      </p:sp>
      <p:sp>
        <p:nvSpPr>
          <p:cNvPr id="3075" name="Espace réservé du contenu 2"/>
          <p:cNvSpPr>
            <a:spLocks noGrp="1"/>
          </p:cNvSpPr>
          <p:nvPr>
            <p:ph idx="1"/>
            <p:custDataLst>
              <p:tags r:id="rId2"/>
            </p:custDataLst>
          </p:nvPr>
        </p:nvSpPr>
        <p:spPr>
          <a:xfrm>
            <a:off x="743578" y="2286001"/>
            <a:ext cx="9791072" cy="4070350"/>
          </a:xfrm>
        </p:spPr>
        <p:txBody>
          <a:bodyPr>
            <a:normAutofit fontScale="32500" lnSpcReduction="20000"/>
          </a:bodyPr>
          <a:lstStyle/>
          <a:p>
            <a:pPr>
              <a:lnSpc>
                <a:spcPct val="170000"/>
              </a:lnSpc>
              <a:defRPr/>
            </a:pPr>
            <a:r>
              <a:rPr lang="fr-CA" sz="7000" dirty="0"/>
              <a:t>Mise en contexte </a:t>
            </a:r>
          </a:p>
          <a:p>
            <a:pPr>
              <a:lnSpc>
                <a:spcPct val="170000"/>
              </a:lnSpc>
              <a:defRPr/>
            </a:pPr>
            <a:r>
              <a:rPr lang="fr-CA" sz="7000" dirty="0"/>
              <a:t>Quelques définitions conceptuelles</a:t>
            </a:r>
          </a:p>
          <a:p>
            <a:pPr>
              <a:lnSpc>
                <a:spcPct val="170000"/>
              </a:lnSpc>
              <a:defRPr/>
            </a:pPr>
            <a:r>
              <a:rPr lang="fr-CA" sz="7000" dirty="0"/>
              <a:t>Méthodologie</a:t>
            </a:r>
          </a:p>
          <a:p>
            <a:pPr>
              <a:lnSpc>
                <a:spcPct val="170000"/>
              </a:lnSpc>
              <a:defRPr/>
            </a:pPr>
            <a:r>
              <a:rPr lang="fr-CA" sz="7000" dirty="0"/>
              <a:t>Résultats</a:t>
            </a:r>
          </a:p>
          <a:p>
            <a:pPr>
              <a:lnSpc>
                <a:spcPct val="170000"/>
              </a:lnSpc>
              <a:defRPr/>
            </a:pPr>
            <a:r>
              <a:rPr lang="fr-CA" sz="7000" dirty="0"/>
              <a:t>Conclusion </a:t>
            </a:r>
            <a:endParaRPr lang="fr-FR" sz="7000" dirty="0"/>
          </a:p>
          <a:p>
            <a:pPr marL="457200" lvl="3" indent="0">
              <a:buNone/>
              <a:defRPr/>
            </a:pPr>
            <a:r>
              <a:rPr lang="fr-FR" dirty="0">
                <a:cs typeface="ＭＳ Ｐゴシック" charset="0"/>
              </a:rPr>
              <a:t> </a:t>
            </a:r>
          </a:p>
          <a:p>
            <a:pPr marL="457200" lvl="3" indent="0">
              <a:buNone/>
              <a:defRPr/>
            </a:pPr>
            <a:endParaRPr lang="fr-FR" dirty="0">
              <a:cs typeface="ＭＳ Ｐゴシック" charset="0"/>
            </a:endParaRPr>
          </a:p>
          <a:p>
            <a:pPr marL="342900" lvl="2" indent="-342900">
              <a:defRPr/>
            </a:pPr>
            <a:endParaRPr lang="fr-FR" sz="2800" dirty="0">
              <a:cs typeface="ＭＳ Ｐゴシック" charset="0"/>
            </a:endParaRPr>
          </a:p>
          <a:p>
            <a:pPr lvl="2"/>
            <a:endParaRPr lang="fr-FR" dirty="0"/>
          </a:p>
          <a:p>
            <a:pPr marL="914400" lvl="2" indent="0">
              <a:buNone/>
            </a:pPr>
            <a:r>
              <a:rPr lang="fr-FR" dirty="0"/>
              <a:t>   </a:t>
            </a:r>
          </a:p>
          <a:p>
            <a:pPr marL="457200" lvl="1" indent="0">
              <a:buNone/>
              <a:defRPr/>
            </a:pPr>
            <a:r>
              <a:rPr lang="fr-CA" dirty="0"/>
              <a:t> </a:t>
            </a:r>
          </a:p>
        </p:txBody>
      </p:sp>
      <p:sp>
        <p:nvSpPr>
          <p:cNvPr id="2" name="Espace réservé du numéro de diapositive 1"/>
          <p:cNvSpPr>
            <a:spLocks noGrp="1"/>
          </p:cNvSpPr>
          <p:nvPr>
            <p:ph type="sldNum" sz="quarter" idx="12"/>
            <p:custDataLst>
              <p:tags r:id="rId3"/>
            </p:custDataLst>
          </p:nvPr>
        </p:nvSpPr>
        <p:spPr/>
        <p:txBody>
          <a:bodyPr/>
          <a:lstStyle/>
          <a:p>
            <a:pPr>
              <a:defRPr/>
            </a:pPr>
            <a:fld id="{FF1D41EB-C245-454F-86E8-0BF105F42F88}" type="slidenum">
              <a:rPr lang="en-US" smtClean="0"/>
              <a:pPr>
                <a:defRPr/>
              </a:pPr>
              <a:t>2</a:t>
            </a:fld>
            <a:endParaRPr lang="en-US"/>
          </a:p>
        </p:txBody>
      </p:sp>
      <p:pic>
        <p:nvPicPr>
          <p:cNvPr id="2050" name="Image 2" descr="cid:image003.png@01D2B8F5.EE4CE200"/>
          <p:cNvPicPr>
            <a:picLocks noChangeAspect="1" noChangeArrowheads="1"/>
          </p:cNvPicPr>
          <p:nvPr>
            <p:custDataLst>
              <p:tags r:id="rId4"/>
            </p:custDataLst>
          </p:nvPr>
        </p:nvPicPr>
        <p:blipFill>
          <a:blip r:embed="rId6">
            <a:extLst>
              <a:ext uri="{28A0092B-C50C-407E-A947-70E740481C1C}">
                <a14:useLocalDpi xmlns:a14="http://schemas.microsoft.com/office/drawing/2010/main" val="0"/>
              </a:ext>
            </a:extLst>
          </a:blip>
          <a:srcRect/>
          <a:stretch>
            <a:fillRect/>
          </a:stretch>
        </p:blipFill>
        <p:spPr bwMode="auto">
          <a:xfrm>
            <a:off x="60119" y="3176"/>
            <a:ext cx="14779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8409064"/>
      </p:ext>
    </p:extLst>
  </p:cSld>
  <p:clrMapOvr>
    <a:masterClrMapping/>
  </p:clrMapOvr>
  <p:transition spd="slow">
    <p:strips dir="l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custDataLst>
              <p:tags r:id="rId1"/>
            </p:custDataLst>
            <p:extLst>
              <p:ext uri="{D42A27DB-BD31-4B8C-83A1-F6EECF244321}">
                <p14:modId xmlns:p14="http://schemas.microsoft.com/office/powerpoint/2010/main" val="1434378556"/>
              </p:ext>
            </p:extLst>
          </p:nvPr>
        </p:nvGraphicFramePr>
        <p:xfrm>
          <a:off x="485193" y="1296035"/>
          <a:ext cx="9990348" cy="4690983"/>
        </p:xfrm>
        <a:graphic>
          <a:graphicData uri="http://schemas.openxmlformats.org/drawingml/2006/table">
            <a:tbl>
              <a:tblPr firstRow="1" bandRow="1">
                <a:tableStyleId>{073A0DAA-6AF3-43AB-8588-CEC1D06C72B9}</a:tableStyleId>
              </a:tblPr>
              <a:tblGrid>
                <a:gridCol w="3301173">
                  <a:extLst>
                    <a:ext uri="{9D8B030D-6E8A-4147-A177-3AD203B41FA5}">
                      <a16:colId xmlns:a16="http://schemas.microsoft.com/office/drawing/2014/main" val="20000"/>
                    </a:ext>
                  </a:extLst>
                </a:gridCol>
                <a:gridCol w="6689175">
                  <a:extLst>
                    <a:ext uri="{9D8B030D-6E8A-4147-A177-3AD203B41FA5}">
                      <a16:colId xmlns:a16="http://schemas.microsoft.com/office/drawing/2014/main" val="20001"/>
                    </a:ext>
                  </a:extLst>
                </a:gridCol>
              </a:tblGrid>
              <a:tr h="400881">
                <a:tc>
                  <a:txBody>
                    <a:bodyPr/>
                    <a:lstStyle/>
                    <a:p>
                      <a:pPr algn="ctr"/>
                      <a:r>
                        <a:rPr lang="fr-FR" sz="2000" dirty="0"/>
                        <a:t>Catégorie</a:t>
                      </a:r>
                      <a:r>
                        <a:rPr lang="fr-FR" sz="2000" baseline="0" dirty="0"/>
                        <a:t> des habiletés </a:t>
                      </a:r>
                      <a:endParaRPr lang="fr-FR" sz="2000" dirty="0"/>
                    </a:p>
                  </a:txBody>
                  <a:tcPr/>
                </a:tc>
                <a:tc>
                  <a:txBody>
                    <a:bodyPr/>
                    <a:lstStyle/>
                    <a:p>
                      <a:pPr algn="ctr"/>
                      <a:r>
                        <a:rPr lang="fr-FR" sz="2000" dirty="0"/>
                        <a:t>Définition </a:t>
                      </a:r>
                    </a:p>
                  </a:txBody>
                  <a:tcPr/>
                </a:tc>
                <a:extLst>
                  <a:ext uri="{0D108BD9-81ED-4DB2-BD59-A6C34878D82A}">
                    <a16:rowId xmlns:a16="http://schemas.microsoft.com/office/drawing/2014/main" val="10000"/>
                  </a:ext>
                </a:extLst>
              </a:tr>
              <a:tr h="1243408">
                <a:tc>
                  <a:txBody>
                    <a:bodyPr/>
                    <a:lstStyle/>
                    <a:p>
                      <a:r>
                        <a:rPr lang="fr-CA" sz="2000" kern="1200" dirty="0">
                          <a:effectLst/>
                        </a:rPr>
                        <a:t>Habiletés interpersonnelles </a:t>
                      </a:r>
                      <a:endParaRPr lang="fr-FR" sz="2000" i="0" dirty="0"/>
                    </a:p>
                  </a:txBody>
                  <a:tcPr/>
                </a:tc>
                <a:tc>
                  <a:txBody>
                    <a:bodyPr/>
                    <a:lstStyle/>
                    <a:p>
                      <a:r>
                        <a:rPr lang="fr-CA" sz="2000" kern="1200" dirty="0">
                          <a:effectLst/>
                        </a:rPr>
                        <a:t>renvoient à la capacité du décideur à développer des réseaux relationnels facilitant l’utilisation de la recherche (Oliver et al. 2014 et </a:t>
                      </a:r>
                      <a:r>
                        <a:rPr lang="fr-CA" sz="2000" kern="1200" dirty="0" err="1">
                          <a:effectLst/>
                        </a:rPr>
                        <a:t>Orton</a:t>
                      </a:r>
                      <a:r>
                        <a:rPr lang="fr-CA" sz="2000" kern="1200" dirty="0">
                          <a:effectLst/>
                        </a:rPr>
                        <a:t> et al. 2011). </a:t>
                      </a:r>
                      <a:endParaRPr lang="fr-FR" sz="2000" i="0" dirty="0"/>
                    </a:p>
                  </a:txBody>
                  <a:tcPr/>
                </a:tc>
                <a:extLst>
                  <a:ext uri="{0D108BD9-81ED-4DB2-BD59-A6C34878D82A}">
                    <a16:rowId xmlns:a16="http://schemas.microsoft.com/office/drawing/2014/main" val="10001"/>
                  </a:ext>
                </a:extLst>
              </a:tr>
              <a:tr h="1362995">
                <a:tc>
                  <a:txBody>
                    <a:bodyPr/>
                    <a:lstStyle/>
                    <a:p>
                      <a:r>
                        <a:rPr lang="fr-CA" sz="2000" kern="1200" dirty="0">
                          <a:effectLst/>
                        </a:rPr>
                        <a:t>Habiletés cognitives</a:t>
                      </a:r>
                      <a:endParaRPr lang="fr-FR" sz="2000" b="1" i="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CA" sz="2000" kern="1200" dirty="0">
                          <a:effectLst/>
                        </a:rPr>
                        <a:t>renvoient au processus cognitif par lequel le décideur s’approprie les connaissances. (Bédard,  2016). </a:t>
                      </a:r>
                    </a:p>
                    <a:p>
                      <a:endParaRPr lang="fr-FR" sz="2000" i="0" dirty="0"/>
                    </a:p>
                  </a:txBody>
                  <a:tcPr/>
                </a:tc>
                <a:extLst>
                  <a:ext uri="{0D108BD9-81ED-4DB2-BD59-A6C34878D82A}">
                    <a16:rowId xmlns:a16="http://schemas.microsoft.com/office/drawing/2014/main" val="10002"/>
                  </a:ext>
                </a:extLst>
              </a:tr>
              <a:tr h="1683699">
                <a:tc>
                  <a:txBody>
                    <a:bodyPr/>
                    <a:lstStyle/>
                    <a:p>
                      <a:r>
                        <a:rPr lang="fr-FR" sz="2000" dirty="0"/>
                        <a:t>Habiletés</a:t>
                      </a:r>
                      <a:r>
                        <a:rPr lang="fr-FR" sz="2000" baseline="0" dirty="0"/>
                        <a:t> de leadership et d’influence</a:t>
                      </a:r>
                      <a:endParaRPr lang="fr-FR" sz="2000" b="1" i="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CA" sz="2000" kern="1200" dirty="0">
                          <a:effectLst/>
                        </a:rPr>
                        <a:t>déterminent la capacité de promouvoir et d'obtenir l’implication, l’engagement des acteurs. (Kyle et al., 2006)</a:t>
                      </a:r>
                      <a:endParaRPr lang="fr-FR" sz="2000" dirty="0"/>
                    </a:p>
                    <a:p>
                      <a:endParaRPr lang="fr-CA" sz="2000" kern="1200" dirty="0">
                        <a:effectLst/>
                      </a:endParaRPr>
                    </a:p>
                    <a:p>
                      <a:r>
                        <a:rPr lang="fr-CA" sz="2000" kern="1200" dirty="0">
                          <a:effectLst/>
                        </a:rPr>
                        <a:t> </a:t>
                      </a:r>
                      <a:endParaRPr lang="fr-FR" sz="2000" i="0" dirty="0"/>
                    </a:p>
                  </a:txBody>
                  <a:tcPr/>
                </a:tc>
                <a:extLst>
                  <a:ext uri="{0D108BD9-81ED-4DB2-BD59-A6C34878D82A}">
                    <a16:rowId xmlns:a16="http://schemas.microsoft.com/office/drawing/2014/main" val="10003"/>
                  </a:ext>
                </a:extLst>
              </a:tr>
            </a:tbl>
          </a:graphicData>
        </a:graphic>
      </p:graphicFrame>
      <p:sp>
        <p:nvSpPr>
          <p:cNvPr id="4" name="Espace réservé du numéro de diapositive 3"/>
          <p:cNvSpPr>
            <a:spLocks noGrp="1"/>
          </p:cNvSpPr>
          <p:nvPr>
            <p:ph type="sldNum" sz="quarter" idx="12"/>
            <p:custDataLst>
              <p:tags r:id="rId2"/>
            </p:custDataLst>
          </p:nvPr>
        </p:nvSpPr>
        <p:spPr/>
        <p:txBody>
          <a:bodyPr/>
          <a:lstStyle/>
          <a:p>
            <a:pPr>
              <a:defRPr/>
            </a:pPr>
            <a:fld id="{FF1D41EB-C245-454F-86E8-0BF105F42F88}" type="slidenum">
              <a:rPr lang="en-US" smtClean="0"/>
              <a:pPr>
                <a:defRPr/>
              </a:pPr>
              <a:t>20</a:t>
            </a:fld>
            <a:endParaRPr lang="en-US"/>
          </a:p>
        </p:txBody>
      </p:sp>
      <p:sp>
        <p:nvSpPr>
          <p:cNvPr id="7" name="Rectangle 6">
            <a:extLst>
              <a:ext uri="{FF2B5EF4-FFF2-40B4-BE49-F238E27FC236}">
                <a16:creationId xmlns:a16="http://schemas.microsoft.com/office/drawing/2014/main" id="{6E5246B2-1233-4691-A87D-2CFBB2BB7AC6}"/>
              </a:ext>
            </a:extLst>
          </p:cNvPr>
          <p:cNvSpPr/>
          <p:nvPr>
            <p:custDataLst>
              <p:tags r:id="rId3"/>
            </p:custDataLst>
          </p:nvPr>
        </p:nvSpPr>
        <p:spPr>
          <a:xfrm>
            <a:off x="1068081" y="816429"/>
            <a:ext cx="9835641" cy="369332"/>
          </a:xfrm>
          <a:prstGeom prst="rect">
            <a:avLst/>
          </a:prstGeom>
        </p:spPr>
        <p:txBody>
          <a:bodyPr wrap="none">
            <a:spAutoFit/>
          </a:bodyPr>
          <a:lstStyle/>
          <a:p>
            <a:r>
              <a:rPr lang="fr-CA" b="1" dirty="0">
                <a:solidFill>
                  <a:srgbClr val="000000"/>
                </a:solidFill>
              </a:rPr>
              <a:t>21)  Synthèse des résultats: synthèse narrative des résultats présentée (</a:t>
            </a:r>
            <a:r>
              <a:rPr lang="fr-CA" dirty="0"/>
              <a:t>Mays, Pope et </a:t>
            </a:r>
            <a:r>
              <a:rPr lang="fr-CA" dirty="0" err="1"/>
              <a:t>Popay</a:t>
            </a:r>
            <a:r>
              <a:rPr lang="fr-CA" dirty="0"/>
              <a:t>, 2005)</a:t>
            </a:r>
            <a:endParaRPr lang="fr-CA" b="1" dirty="0"/>
          </a:p>
        </p:txBody>
      </p:sp>
      <p:sp>
        <p:nvSpPr>
          <p:cNvPr id="8" name="Titre 1">
            <a:extLst>
              <a:ext uri="{FF2B5EF4-FFF2-40B4-BE49-F238E27FC236}">
                <a16:creationId xmlns:a16="http://schemas.microsoft.com/office/drawing/2014/main" id="{5E54023D-30D8-46F6-901A-3C8A3B3F9B67}"/>
              </a:ext>
            </a:extLst>
          </p:cNvPr>
          <p:cNvSpPr>
            <a:spLocks noGrp="1"/>
          </p:cNvSpPr>
          <p:nvPr>
            <p:ph type="title"/>
            <p:custDataLst>
              <p:tags r:id="rId4"/>
            </p:custDataLst>
          </p:nvPr>
        </p:nvSpPr>
        <p:spPr>
          <a:xfrm>
            <a:off x="1068081" y="389308"/>
            <a:ext cx="10076169" cy="427121"/>
          </a:xfrm>
        </p:spPr>
        <p:txBody>
          <a:bodyPr>
            <a:normAutofit/>
          </a:bodyPr>
          <a:lstStyle/>
          <a:p>
            <a:pPr algn="ctr"/>
            <a:r>
              <a:rPr lang="fr-CA" sz="2400" b="1" dirty="0">
                <a:solidFill>
                  <a:srgbClr val="000000"/>
                </a:solidFill>
              </a:rPr>
              <a:t>Lignes directrices utilisées lors de la revue systématique (résultats)</a:t>
            </a:r>
            <a:endParaRPr lang="fr-FR" sz="2400" b="1" dirty="0"/>
          </a:p>
        </p:txBody>
      </p:sp>
    </p:spTree>
    <p:extLst>
      <p:ext uri="{BB962C8B-B14F-4D97-AF65-F5344CB8AC3E}">
        <p14:creationId xmlns:p14="http://schemas.microsoft.com/office/powerpoint/2010/main" val="3940085875"/>
      </p:ext>
    </p:extLst>
  </p:cSld>
  <p:clrMapOvr>
    <a:masterClrMapping/>
  </p:clrMapOvr>
  <p:transition spd="slow">
    <p:strips dir="l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216A71-4DAF-4ED7-8310-53A5CDD62CB7}"/>
              </a:ext>
            </a:extLst>
          </p:cNvPr>
          <p:cNvSpPr/>
          <p:nvPr>
            <p:custDataLst>
              <p:tags r:id="rId1"/>
            </p:custDataLst>
          </p:nvPr>
        </p:nvSpPr>
        <p:spPr>
          <a:xfrm>
            <a:off x="763281" y="880854"/>
            <a:ext cx="8828926" cy="923330"/>
          </a:xfrm>
          <a:prstGeom prst="rect">
            <a:avLst/>
          </a:prstGeom>
        </p:spPr>
        <p:txBody>
          <a:bodyPr wrap="square">
            <a:spAutoFit/>
          </a:bodyPr>
          <a:lstStyle/>
          <a:p>
            <a:r>
              <a:rPr lang="fr-CA" b="1" dirty="0">
                <a:solidFill>
                  <a:srgbClr val="000000"/>
                </a:solidFill>
              </a:rPr>
              <a:t>22)  Risque de biais transversal aux études: </a:t>
            </a:r>
            <a:r>
              <a:rPr lang="fr-CA" dirty="0">
                <a:solidFill>
                  <a:srgbClr val="000000"/>
                </a:solidFill>
              </a:rPr>
              <a:t>aucun résultat à présenter </a:t>
            </a:r>
          </a:p>
          <a:p>
            <a:endParaRPr lang="fr-CA" dirty="0">
              <a:solidFill>
                <a:srgbClr val="000000"/>
              </a:solidFill>
            </a:endParaRPr>
          </a:p>
          <a:p>
            <a:r>
              <a:rPr lang="fr-CA" b="1" dirty="0">
                <a:solidFill>
                  <a:srgbClr val="000000"/>
                </a:solidFill>
              </a:rPr>
              <a:t>23)  Analyse complémentaire : </a:t>
            </a:r>
            <a:r>
              <a:rPr lang="fr-CA" dirty="0">
                <a:solidFill>
                  <a:srgbClr val="000000"/>
                </a:solidFill>
              </a:rPr>
              <a:t>aucune analyse complémentaire réalisée</a:t>
            </a:r>
            <a:endParaRPr lang="fr-CA" dirty="0"/>
          </a:p>
        </p:txBody>
      </p:sp>
      <p:sp>
        <p:nvSpPr>
          <p:cNvPr id="5" name="Titre 1">
            <a:extLst>
              <a:ext uri="{FF2B5EF4-FFF2-40B4-BE49-F238E27FC236}">
                <a16:creationId xmlns:a16="http://schemas.microsoft.com/office/drawing/2014/main" id="{12BB04CE-655C-4AC8-AF15-D92C0B3B6DD0}"/>
              </a:ext>
            </a:extLst>
          </p:cNvPr>
          <p:cNvSpPr>
            <a:spLocks noGrp="1"/>
          </p:cNvSpPr>
          <p:nvPr>
            <p:ph type="title"/>
            <p:custDataLst>
              <p:tags r:id="rId2"/>
            </p:custDataLst>
          </p:nvPr>
        </p:nvSpPr>
        <p:spPr>
          <a:xfrm>
            <a:off x="168165" y="260479"/>
            <a:ext cx="11613931" cy="620375"/>
          </a:xfrm>
        </p:spPr>
        <p:txBody>
          <a:bodyPr>
            <a:normAutofit/>
          </a:bodyPr>
          <a:lstStyle/>
          <a:p>
            <a:pPr algn="ctr"/>
            <a:r>
              <a:rPr lang="fr-CA" sz="2400" b="1" dirty="0">
                <a:solidFill>
                  <a:srgbClr val="000000"/>
                </a:solidFill>
              </a:rPr>
              <a:t>Lignes directrices utilisées lors de la revue systématique (résultats, discussion)</a:t>
            </a:r>
            <a:endParaRPr lang="fr-FR" sz="2400" b="1" dirty="0"/>
          </a:p>
        </p:txBody>
      </p:sp>
      <p:sp>
        <p:nvSpPr>
          <p:cNvPr id="8" name="Rectangle 7">
            <a:extLst>
              <a:ext uri="{FF2B5EF4-FFF2-40B4-BE49-F238E27FC236}">
                <a16:creationId xmlns:a16="http://schemas.microsoft.com/office/drawing/2014/main" id="{CEE8FC74-D88B-4FA2-858F-4AFE6226DBE6}"/>
              </a:ext>
            </a:extLst>
          </p:cNvPr>
          <p:cNvSpPr/>
          <p:nvPr>
            <p:custDataLst>
              <p:tags r:id="rId3"/>
            </p:custDataLst>
          </p:nvPr>
        </p:nvSpPr>
        <p:spPr>
          <a:xfrm>
            <a:off x="763281" y="1946778"/>
            <a:ext cx="9219447" cy="369332"/>
          </a:xfrm>
          <a:prstGeom prst="rect">
            <a:avLst/>
          </a:prstGeom>
        </p:spPr>
        <p:txBody>
          <a:bodyPr wrap="none">
            <a:spAutoFit/>
          </a:bodyPr>
          <a:lstStyle/>
          <a:p>
            <a:r>
              <a:rPr lang="fr-CA" b="1" dirty="0">
                <a:solidFill>
                  <a:srgbClr val="000000"/>
                </a:solidFill>
              </a:rPr>
              <a:t>24)  Synthèse des niveaux de preuve: </a:t>
            </a:r>
            <a:r>
              <a:rPr lang="fr-CA" dirty="0">
                <a:solidFill>
                  <a:srgbClr val="000000"/>
                </a:solidFill>
              </a:rPr>
              <a:t>tableau synthèse et discussion des implications pratiques</a:t>
            </a:r>
            <a:r>
              <a:rPr lang="fr-CA" b="1" dirty="0">
                <a:solidFill>
                  <a:srgbClr val="000000"/>
                </a:solidFill>
              </a:rPr>
              <a:t>  </a:t>
            </a:r>
            <a:endParaRPr lang="fr-CA" b="1" dirty="0"/>
          </a:p>
        </p:txBody>
      </p:sp>
      <p:pic>
        <p:nvPicPr>
          <p:cNvPr id="2" name="Image 1">
            <a:extLst>
              <a:ext uri="{FF2B5EF4-FFF2-40B4-BE49-F238E27FC236}">
                <a16:creationId xmlns:a16="http://schemas.microsoft.com/office/drawing/2014/main" id="{3226F719-25A8-4701-81A6-846C68E7B2FC}"/>
              </a:ext>
            </a:extLst>
          </p:cNvPr>
          <p:cNvPicPr>
            <a:picLocks noChangeAspect="1"/>
          </p:cNvPicPr>
          <p:nvPr>
            <p:custDataLst>
              <p:tags r:id="rId4"/>
            </p:custDataLst>
          </p:nvPr>
        </p:nvPicPr>
        <p:blipFill>
          <a:blip r:embed="rId6"/>
          <a:stretch>
            <a:fillRect/>
          </a:stretch>
        </p:blipFill>
        <p:spPr>
          <a:xfrm>
            <a:off x="1361894" y="2316110"/>
            <a:ext cx="8230313" cy="4505334"/>
          </a:xfrm>
          <a:prstGeom prst="rect">
            <a:avLst/>
          </a:prstGeom>
        </p:spPr>
      </p:pic>
    </p:spTree>
    <p:extLst>
      <p:ext uri="{BB962C8B-B14F-4D97-AF65-F5344CB8AC3E}">
        <p14:creationId xmlns:p14="http://schemas.microsoft.com/office/powerpoint/2010/main" val="2830265767"/>
      </p:ext>
    </p:extLst>
  </p:cSld>
  <p:clrMapOvr>
    <a:masterClrMapping/>
  </p:clrMapOvr>
  <p:transition spd="slow">
    <p:strips dir="l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a:xfrm>
            <a:off x="1028159" y="1440846"/>
            <a:ext cx="9350806" cy="4414277"/>
          </a:xfrm>
        </p:spPr>
        <p:txBody>
          <a:bodyPr/>
          <a:lstStyle/>
          <a:p>
            <a:pPr algn="just"/>
            <a:r>
              <a:rPr lang="fr-CA" sz="2400" dirty="0"/>
              <a:t>Nos résultats montrent que les décideurs en santé publique doivent être formés ou se former pour posséder et maîtriser des habiletés relationnelles, cognitives et de leadership. </a:t>
            </a:r>
          </a:p>
          <a:p>
            <a:pPr algn="just"/>
            <a:r>
              <a:rPr lang="fr-CA" sz="2400" dirty="0"/>
              <a:t>Ces compétences doivent être davantage orientée sur l’EIDM</a:t>
            </a:r>
          </a:p>
          <a:p>
            <a:pPr algn="just"/>
            <a:r>
              <a:rPr lang="fr-CA" sz="2400" dirty="0"/>
              <a:t>Elles sont indispensables pour repérer et acquérir les connaissances probantes issues des chercheurs et les inclure dans des politiques en collaboration avec les réseaux d’intervenants responsables des adaptations locales et des implantations. </a:t>
            </a:r>
          </a:p>
          <a:p>
            <a:pPr algn="just"/>
            <a:r>
              <a:rPr lang="fr-CA" sz="2400" dirty="0"/>
              <a:t>Peu importe le domaine de recherche et d’application, ces habiletés sont transversales et requises aux plus hauts niveaux pour soutenir la prise de décision et la formulation de politiques</a:t>
            </a:r>
            <a:endParaRPr lang="fr-FR" sz="2400" dirty="0"/>
          </a:p>
        </p:txBody>
      </p:sp>
      <p:sp>
        <p:nvSpPr>
          <p:cNvPr id="4" name="Espace réservé du numéro de diapositive 3"/>
          <p:cNvSpPr>
            <a:spLocks noGrp="1"/>
          </p:cNvSpPr>
          <p:nvPr>
            <p:ph type="sldNum" sz="quarter" idx="12"/>
            <p:custDataLst>
              <p:tags r:id="rId2"/>
            </p:custDataLst>
          </p:nvPr>
        </p:nvSpPr>
        <p:spPr/>
        <p:txBody>
          <a:bodyPr/>
          <a:lstStyle/>
          <a:p>
            <a:pPr>
              <a:defRPr/>
            </a:pPr>
            <a:fld id="{FF1D41EB-C245-454F-86E8-0BF105F42F88}" type="slidenum">
              <a:rPr lang="en-US" smtClean="0"/>
              <a:pPr>
                <a:defRPr/>
              </a:pPr>
              <a:t>22</a:t>
            </a:fld>
            <a:endParaRPr lang="en-US"/>
          </a:p>
        </p:txBody>
      </p:sp>
      <p:sp>
        <p:nvSpPr>
          <p:cNvPr id="5" name="Rectangle 4">
            <a:extLst>
              <a:ext uri="{FF2B5EF4-FFF2-40B4-BE49-F238E27FC236}">
                <a16:creationId xmlns:a16="http://schemas.microsoft.com/office/drawing/2014/main" id="{88CB16FB-254D-4DEA-9CDF-9B548943765D}"/>
              </a:ext>
            </a:extLst>
          </p:cNvPr>
          <p:cNvSpPr/>
          <p:nvPr>
            <p:custDataLst>
              <p:tags r:id="rId3"/>
            </p:custDataLst>
          </p:nvPr>
        </p:nvSpPr>
        <p:spPr>
          <a:xfrm>
            <a:off x="689180" y="939619"/>
            <a:ext cx="10884775" cy="400110"/>
          </a:xfrm>
          <a:prstGeom prst="rect">
            <a:avLst/>
          </a:prstGeom>
        </p:spPr>
        <p:txBody>
          <a:bodyPr wrap="none">
            <a:spAutoFit/>
          </a:bodyPr>
          <a:lstStyle/>
          <a:p>
            <a:r>
              <a:rPr lang="fr-CA" sz="2000" b="1" dirty="0">
                <a:solidFill>
                  <a:srgbClr val="000000"/>
                </a:solidFill>
              </a:rPr>
              <a:t>24)  Synthèse des niveaux de preuve: </a:t>
            </a:r>
            <a:r>
              <a:rPr lang="fr-CA" sz="2000" dirty="0">
                <a:solidFill>
                  <a:srgbClr val="000000"/>
                </a:solidFill>
              </a:rPr>
              <a:t>tableau synthèse et discussion des implications pratiques (suite)</a:t>
            </a:r>
            <a:r>
              <a:rPr lang="fr-CA" sz="2000" b="1" dirty="0">
                <a:solidFill>
                  <a:srgbClr val="000000"/>
                </a:solidFill>
              </a:rPr>
              <a:t>  </a:t>
            </a:r>
            <a:endParaRPr lang="fr-CA" sz="2000" b="1" dirty="0"/>
          </a:p>
        </p:txBody>
      </p:sp>
      <p:sp>
        <p:nvSpPr>
          <p:cNvPr id="8" name="Titre 1">
            <a:extLst>
              <a:ext uri="{FF2B5EF4-FFF2-40B4-BE49-F238E27FC236}">
                <a16:creationId xmlns:a16="http://schemas.microsoft.com/office/drawing/2014/main" id="{106CAFF9-9719-42CC-B0CB-AFCC5139E377}"/>
              </a:ext>
            </a:extLst>
          </p:cNvPr>
          <p:cNvSpPr>
            <a:spLocks noGrp="1"/>
          </p:cNvSpPr>
          <p:nvPr>
            <p:ph type="title"/>
            <p:custDataLst>
              <p:tags r:id="rId4"/>
            </p:custDataLst>
          </p:nvPr>
        </p:nvSpPr>
        <p:spPr>
          <a:xfrm>
            <a:off x="168165" y="260479"/>
            <a:ext cx="11613931" cy="620375"/>
          </a:xfrm>
        </p:spPr>
        <p:txBody>
          <a:bodyPr>
            <a:normAutofit/>
          </a:bodyPr>
          <a:lstStyle/>
          <a:p>
            <a:pPr algn="ctr"/>
            <a:r>
              <a:rPr lang="fr-CA" sz="2400" b="1" dirty="0">
                <a:solidFill>
                  <a:srgbClr val="000000"/>
                </a:solidFill>
              </a:rPr>
              <a:t>Lignes directrices utilisées lors de la revue systématique (Discussion)</a:t>
            </a:r>
            <a:endParaRPr lang="fr-FR" sz="2400" b="1" dirty="0"/>
          </a:p>
        </p:txBody>
      </p:sp>
    </p:spTree>
    <p:extLst>
      <p:ext uri="{BB962C8B-B14F-4D97-AF65-F5344CB8AC3E}">
        <p14:creationId xmlns:p14="http://schemas.microsoft.com/office/powerpoint/2010/main" val="2158815109"/>
      </p:ext>
    </p:extLst>
  </p:cSld>
  <p:clrMapOvr>
    <a:masterClrMapping/>
  </p:clrMapOvr>
  <p:transition spd="slow">
    <p:strips dir="l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E3AE840-72F6-4A99-8785-ADD23E3268DF}"/>
              </a:ext>
            </a:extLst>
          </p:cNvPr>
          <p:cNvSpPr/>
          <p:nvPr>
            <p:custDataLst>
              <p:tags r:id="rId1"/>
            </p:custDataLst>
          </p:nvPr>
        </p:nvSpPr>
        <p:spPr>
          <a:xfrm>
            <a:off x="710730" y="1056464"/>
            <a:ext cx="9715532" cy="646331"/>
          </a:xfrm>
          <a:prstGeom prst="rect">
            <a:avLst/>
          </a:prstGeom>
        </p:spPr>
        <p:txBody>
          <a:bodyPr wrap="square">
            <a:spAutoFit/>
          </a:bodyPr>
          <a:lstStyle/>
          <a:p>
            <a:r>
              <a:rPr lang="fr-CA" b="1" dirty="0">
                <a:solidFill>
                  <a:srgbClr val="000000"/>
                </a:solidFill>
              </a:rPr>
              <a:t>25)  Limites: </a:t>
            </a:r>
            <a:r>
              <a:rPr lang="fr-CA" dirty="0">
                <a:solidFill>
                  <a:srgbClr val="000000"/>
                </a:solidFill>
              </a:rPr>
              <a:t>toute les études retenues car peu nombreuses, qualité discuté et risque de biais des études non évalué,  littérature grise non considérée.</a:t>
            </a:r>
            <a:endParaRPr lang="fr-CA" dirty="0"/>
          </a:p>
        </p:txBody>
      </p:sp>
      <p:sp>
        <p:nvSpPr>
          <p:cNvPr id="5" name="Rectangle 4">
            <a:extLst>
              <a:ext uri="{FF2B5EF4-FFF2-40B4-BE49-F238E27FC236}">
                <a16:creationId xmlns:a16="http://schemas.microsoft.com/office/drawing/2014/main" id="{83B3CB75-212C-4513-BC13-A18C1C970D1C}"/>
              </a:ext>
            </a:extLst>
          </p:cNvPr>
          <p:cNvSpPr/>
          <p:nvPr>
            <p:custDataLst>
              <p:tags r:id="rId2"/>
            </p:custDataLst>
          </p:nvPr>
        </p:nvSpPr>
        <p:spPr>
          <a:xfrm>
            <a:off x="710730" y="1821540"/>
            <a:ext cx="10840568" cy="923330"/>
          </a:xfrm>
          <a:prstGeom prst="rect">
            <a:avLst/>
          </a:prstGeom>
        </p:spPr>
        <p:txBody>
          <a:bodyPr wrap="square">
            <a:spAutoFit/>
          </a:bodyPr>
          <a:lstStyle/>
          <a:p>
            <a:r>
              <a:rPr lang="fr-CA" b="1" dirty="0">
                <a:solidFill>
                  <a:srgbClr val="000000"/>
                </a:solidFill>
              </a:rPr>
              <a:t>26)  Conclusions: </a:t>
            </a:r>
            <a:r>
              <a:rPr lang="fr-CA" dirty="0">
                <a:solidFill>
                  <a:srgbClr val="000000"/>
                </a:solidFill>
              </a:rPr>
              <a:t>cette étude </a:t>
            </a:r>
            <a:r>
              <a:rPr lang="fr-CA" dirty="0" smtClean="0">
                <a:solidFill>
                  <a:srgbClr val="000000"/>
                </a:solidFill>
              </a:rPr>
              <a:t>fait état des habiletés </a:t>
            </a:r>
            <a:r>
              <a:rPr lang="fr-CA" dirty="0">
                <a:solidFill>
                  <a:srgbClr val="000000"/>
                </a:solidFill>
              </a:rPr>
              <a:t>essentielles à </a:t>
            </a:r>
            <a:r>
              <a:rPr lang="fr-CA" dirty="0" smtClean="0">
                <a:solidFill>
                  <a:srgbClr val="000000"/>
                </a:solidFill>
              </a:rPr>
              <a:t>la prise de décision basée sur les données probantes l’EIDM</a:t>
            </a:r>
            <a:r>
              <a:rPr lang="fr-CA" dirty="0">
                <a:solidFill>
                  <a:srgbClr val="000000"/>
                </a:solidFill>
              </a:rPr>
              <a:t>. Elle offre de nouvelles perspectives pour la formation des décideurs sur </a:t>
            </a:r>
            <a:r>
              <a:rPr lang="fr-CA" dirty="0" smtClean="0">
                <a:solidFill>
                  <a:srgbClr val="000000"/>
                </a:solidFill>
              </a:rPr>
              <a:t>l’élaboration </a:t>
            </a:r>
            <a:r>
              <a:rPr lang="fr-CA" dirty="0">
                <a:solidFill>
                  <a:srgbClr val="000000"/>
                </a:solidFill>
              </a:rPr>
              <a:t>et la mise en œuvre de politiques en santé publique. </a:t>
            </a:r>
            <a:endParaRPr lang="fr-CA" dirty="0"/>
          </a:p>
        </p:txBody>
      </p:sp>
      <p:sp>
        <p:nvSpPr>
          <p:cNvPr id="6" name="Rectangle 5">
            <a:extLst>
              <a:ext uri="{FF2B5EF4-FFF2-40B4-BE49-F238E27FC236}">
                <a16:creationId xmlns:a16="http://schemas.microsoft.com/office/drawing/2014/main" id="{8F91B821-AC74-4EDC-865C-68241364E5DC}"/>
              </a:ext>
            </a:extLst>
          </p:cNvPr>
          <p:cNvSpPr/>
          <p:nvPr>
            <p:custDataLst>
              <p:tags r:id="rId3"/>
            </p:custDataLst>
          </p:nvPr>
        </p:nvSpPr>
        <p:spPr>
          <a:xfrm>
            <a:off x="710730" y="2910458"/>
            <a:ext cx="6121484" cy="369332"/>
          </a:xfrm>
          <a:prstGeom prst="rect">
            <a:avLst/>
          </a:prstGeom>
        </p:spPr>
        <p:txBody>
          <a:bodyPr wrap="none">
            <a:spAutoFit/>
          </a:bodyPr>
          <a:lstStyle/>
          <a:p>
            <a:r>
              <a:rPr lang="fr-CA" b="1" dirty="0">
                <a:solidFill>
                  <a:srgbClr val="000000"/>
                </a:solidFill>
              </a:rPr>
              <a:t>27)  Financement: </a:t>
            </a:r>
            <a:r>
              <a:rPr lang="fr-CA" dirty="0">
                <a:solidFill>
                  <a:srgbClr val="000000"/>
                </a:solidFill>
              </a:rPr>
              <a:t>Cette recherche est financée par le F</a:t>
            </a:r>
            <a:r>
              <a:rPr lang="en-CA" dirty="0"/>
              <a:t>QRSC. </a:t>
            </a:r>
            <a:r>
              <a:rPr lang="fr-CA" b="1" dirty="0">
                <a:solidFill>
                  <a:srgbClr val="000000"/>
                </a:solidFill>
              </a:rPr>
              <a:t> </a:t>
            </a:r>
            <a:endParaRPr lang="fr-CA" b="1" dirty="0"/>
          </a:p>
        </p:txBody>
      </p:sp>
      <p:sp>
        <p:nvSpPr>
          <p:cNvPr id="7" name="Titre 1">
            <a:extLst>
              <a:ext uri="{FF2B5EF4-FFF2-40B4-BE49-F238E27FC236}">
                <a16:creationId xmlns:a16="http://schemas.microsoft.com/office/drawing/2014/main" id="{F35F2F8F-661F-45D1-9467-FBC67A7AFBFE}"/>
              </a:ext>
            </a:extLst>
          </p:cNvPr>
          <p:cNvSpPr>
            <a:spLocks noGrp="1"/>
          </p:cNvSpPr>
          <p:nvPr>
            <p:ph type="title"/>
            <p:custDataLst>
              <p:tags r:id="rId4"/>
            </p:custDataLst>
          </p:nvPr>
        </p:nvSpPr>
        <p:spPr>
          <a:xfrm>
            <a:off x="168165" y="260479"/>
            <a:ext cx="11613931" cy="620375"/>
          </a:xfrm>
        </p:spPr>
        <p:txBody>
          <a:bodyPr>
            <a:normAutofit/>
          </a:bodyPr>
          <a:lstStyle/>
          <a:p>
            <a:pPr algn="ctr"/>
            <a:r>
              <a:rPr lang="fr-CA" sz="2400" b="1" dirty="0">
                <a:solidFill>
                  <a:srgbClr val="000000"/>
                </a:solidFill>
              </a:rPr>
              <a:t>Lignes directrices utilisées lors de la revue systématique (discussion et financement)</a:t>
            </a:r>
            <a:endParaRPr lang="fr-FR" sz="2400" b="1" dirty="0"/>
          </a:p>
        </p:txBody>
      </p:sp>
    </p:spTree>
    <p:extLst>
      <p:ext uri="{BB962C8B-B14F-4D97-AF65-F5344CB8AC3E}">
        <p14:creationId xmlns:p14="http://schemas.microsoft.com/office/powerpoint/2010/main" val="2340248446"/>
      </p:ext>
    </p:extLst>
  </p:cSld>
  <p:clrMapOvr>
    <a:masterClrMapping/>
  </p:clrMapOvr>
  <p:transition spd="slow">
    <p:strips dir="l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CA" dirty="0"/>
              <a:t>Conclusion </a:t>
            </a:r>
          </a:p>
        </p:txBody>
      </p:sp>
      <p:sp>
        <p:nvSpPr>
          <p:cNvPr id="3" name="Espace réservé du contenu 2"/>
          <p:cNvSpPr>
            <a:spLocks noGrp="1"/>
          </p:cNvSpPr>
          <p:nvPr>
            <p:ph idx="1"/>
          </p:nvPr>
        </p:nvSpPr>
        <p:spPr/>
        <p:txBody>
          <a:bodyPr/>
          <a:lstStyle/>
          <a:p>
            <a:pPr marL="0" indent="0">
              <a:buNone/>
            </a:pPr>
            <a:r>
              <a:rPr lang="fr-CA" dirty="0"/>
              <a:t>Une revue systématique </a:t>
            </a:r>
          </a:p>
          <a:p>
            <a:pPr algn="just"/>
            <a:r>
              <a:rPr lang="fr-CA" sz="2400" dirty="0"/>
              <a:t>est une revue de littérature suivant un processus rigoureux, </a:t>
            </a:r>
            <a:r>
              <a:rPr lang="fr-CA" sz="2400" b="1" dirty="0"/>
              <a:t>transparent et reproductible</a:t>
            </a:r>
            <a:r>
              <a:rPr lang="fr-CA" sz="2400" dirty="0"/>
              <a:t>, et visant à identifier, sélectionner, évaluer, analyser et synthétiser, de manière systématique et complète, les données de recherche sur un sujet de recherche spécifique</a:t>
            </a:r>
          </a:p>
          <a:p>
            <a:pPr algn="just"/>
            <a:r>
              <a:rPr lang="fr-CA" sz="2400" dirty="0"/>
              <a:t>Elle permet de faire un bilan exhaustif sur l’état des connaissances sur une question spécifique. </a:t>
            </a:r>
          </a:p>
          <a:p>
            <a:pPr algn="just"/>
            <a:r>
              <a:rPr lang="fr-CA" sz="2400" dirty="0"/>
              <a:t>Elle permet </a:t>
            </a:r>
            <a:r>
              <a:rPr lang="fr-CA" sz="2400" dirty="0" smtClean="0"/>
              <a:t>d’améliorer </a:t>
            </a:r>
            <a:r>
              <a:rPr lang="fr-CA" sz="2400" dirty="0"/>
              <a:t>la prise de décision et les pratiques professionnelles. </a:t>
            </a:r>
          </a:p>
        </p:txBody>
      </p:sp>
    </p:spTree>
    <p:extLst>
      <p:ext uri="{BB962C8B-B14F-4D97-AF65-F5344CB8AC3E}">
        <p14:creationId xmlns:p14="http://schemas.microsoft.com/office/powerpoint/2010/main" val="2620193553"/>
      </p:ext>
    </p:extLst>
  </p:cSld>
  <p:clrMapOvr>
    <a:masterClrMapping/>
  </p:clrMapOvr>
  <p:transition spd="slow">
    <p:strips dir="l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81042"/>
            <a:ext cx="10515600" cy="559785"/>
          </a:xfrm>
        </p:spPr>
        <p:txBody>
          <a:bodyPr>
            <a:normAutofit fontScale="90000"/>
          </a:bodyPr>
          <a:lstStyle/>
          <a:p>
            <a:r>
              <a:rPr lang="fr-CA" dirty="0"/>
              <a:t>Références </a:t>
            </a:r>
          </a:p>
        </p:txBody>
      </p:sp>
      <p:sp>
        <p:nvSpPr>
          <p:cNvPr id="3" name="Espace réservé du contenu 2"/>
          <p:cNvSpPr>
            <a:spLocks noGrp="1"/>
          </p:cNvSpPr>
          <p:nvPr>
            <p:ph idx="1"/>
          </p:nvPr>
        </p:nvSpPr>
        <p:spPr>
          <a:xfrm>
            <a:off x="953813" y="1282261"/>
            <a:ext cx="10515600" cy="4687616"/>
          </a:xfrm>
        </p:spPr>
        <p:txBody>
          <a:bodyPr>
            <a:normAutofit/>
          </a:bodyPr>
          <a:lstStyle/>
          <a:p>
            <a:r>
              <a:rPr lang="en-US" sz="2000" dirty="0">
                <a:solidFill>
                  <a:srgbClr val="222222"/>
                </a:solidFill>
              </a:rPr>
              <a:t>Cooper, C., Booth, A., Varley-Campbell, J., Britten, N., &amp; Garside, R. (2018). Defining the process to literature searching in systematic reviews: a literature review of guidance and supporting studies. </a:t>
            </a:r>
            <a:r>
              <a:rPr lang="en-US" sz="2000" i="1" dirty="0">
                <a:solidFill>
                  <a:srgbClr val="222222"/>
                </a:solidFill>
              </a:rPr>
              <a:t>BMC medical research methodology</a:t>
            </a:r>
            <a:r>
              <a:rPr lang="en-US" sz="2000" dirty="0">
                <a:solidFill>
                  <a:srgbClr val="222222"/>
                </a:solidFill>
              </a:rPr>
              <a:t>, </a:t>
            </a:r>
            <a:r>
              <a:rPr lang="en-US" sz="2000" i="1" dirty="0">
                <a:solidFill>
                  <a:srgbClr val="222222"/>
                </a:solidFill>
              </a:rPr>
              <a:t>18</a:t>
            </a:r>
            <a:r>
              <a:rPr lang="en-US" sz="2000" dirty="0">
                <a:solidFill>
                  <a:srgbClr val="222222"/>
                </a:solidFill>
              </a:rPr>
              <a:t>(1), 85.</a:t>
            </a:r>
          </a:p>
          <a:p>
            <a:r>
              <a:rPr lang="fr-CA" sz="2000" dirty="0" err="1"/>
              <a:t>Gedda</a:t>
            </a:r>
            <a:r>
              <a:rPr lang="fr-CA" sz="2000" dirty="0"/>
              <a:t>, M. (2015). Traduction française des lignes directrices PRISMA pour l’écriture et la lecture des revues systématiques et des méta-analyses. Kinésithérapie, la Revue, 15(157), 39-44.</a:t>
            </a:r>
          </a:p>
          <a:p>
            <a:pPr lvl="0"/>
            <a:r>
              <a:rPr lang="en-US" sz="2000" dirty="0">
                <a:solidFill>
                  <a:srgbClr val="222222"/>
                </a:solidFill>
              </a:rPr>
              <a:t>Long, A. F., &amp; Godfrey, M. (2004). An evaluation tool to assess the quality of qualitative research studies. </a:t>
            </a:r>
            <a:r>
              <a:rPr lang="en-US" sz="2000" i="1" dirty="0">
                <a:solidFill>
                  <a:srgbClr val="222222"/>
                </a:solidFill>
              </a:rPr>
              <a:t>International Journal of Social Research Methodology</a:t>
            </a:r>
            <a:r>
              <a:rPr lang="en-US" sz="2000" dirty="0">
                <a:solidFill>
                  <a:srgbClr val="222222"/>
                </a:solidFill>
              </a:rPr>
              <a:t>, </a:t>
            </a:r>
            <a:r>
              <a:rPr lang="en-US" sz="2000" i="1" dirty="0">
                <a:solidFill>
                  <a:srgbClr val="222222"/>
                </a:solidFill>
              </a:rPr>
              <a:t>7</a:t>
            </a:r>
            <a:r>
              <a:rPr lang="en-US" sz="2000" dirty="0">
                <a:solidFill>
                  <a:srgbClr val="222222"/>
                </a:solidFill>
              </a:rPr>
              <a:t>(2), 181-196.</a:t>
            </a:r>
          </a:p>
          <a:p>
            <a:r>
              <a:rPr lang="en-US" sz="2000" dirty="0"/>
              <a:t>Mays, N., Pope, C., &amp; </a:t>
            </a:r>
            <a:r>
              <a:rPr lang="en-US" sz="2000" dirty="0" err="1"/>
              <a:t>Popay</a:t>
            </a:r>
            <a:r>
              <a:rPr lang="en-US" sz="2000" dirty="0"/>
              <a:t>, J. (2005). Systematically reviewing qualitative and quantitative evidence to inform management and policy-making in the health field. Journal of health services research &amp; policy, 10(1_suppl), 6-20.</a:t>
            </a:r>
          </a:p>
          <a:p>
            <a:r>
              <a:rPr lang="en-US" sz="2000" dirty="0"/>
              <a:t>Moher, D., Liberati, A., Tetzlaff, J., Altman, D. G., &amp; Prisma Group. (2009). Reprint—preferred reporting items for systematic reviews and meta-analyses: the PRISMA statement. Physical therapy, 89(9), 873-880.</a:t>
            </a:r>
          </a:p>
          <a:p>
            <a:endParaRPr lang="fr-CA" sz="2000" dirty="0"/>
          </a:p>
        </p:txBody>
      </p:sp>
    </p:spTree>
    <p:extLst>
      <p:ext uri="{BB962C8B-B14F-4D97-AF65-F5344CB8AC3E}">
        <p14:creationId xmlns:p14="http://schemas.microsoft.com/office/powerpoint/2010/main" val="2741116714"/>
      </p:ext>
    </p:extLst>
  </p:cSld>
  <p:clrMapOvr>
    <a:masterClrMapping/>
  </p:clrMapOvr>
  <p:transition spd="slow">
    <p:strips dir="l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FB32E0B-7D83-44E9-831D-A518A4A2C677}"/>
              </a:ext>
            </a:extLst>
          </p:cNvPr>
          <p:cNvSpPr/>
          <p:nvPr/>
        </p:nvSpPr>
        <p:spPr>
          <a:xfrm>
            <a:off x="940676" y="1334580"/>
            <a:ext cx="10499834" cy="4355038"/>
          </a:xfrm>
          <a:prstGeom prst="rect">
            <a:avLst/>
          </a:prstGeom>
        </p:spPr>
        <p:txBody>
          <a:bodyPr wrap="square">
            <a:spAutoFit/>
          </a:bodyPr>
          <a:lstStyle/>
          <a:p>
            <a:pPr marL="228600" lvl="0" indent="-228600">
              <a:lnSpc>
                <a:spcPct val="90000"/>
              </a:lnSpc>
              <a:spcBef>
                <a:spcPts val="1000"/>
              </a:spcBef>
              <a:buFont typeface="Arial" panose="020B0604020202020204" pitchFamily="34" charset="0"/>
              <a:buChar char="•"/>
            </a:pPr>
            <a:r>
              <a:rPr lang="fr-CA" sz="2000" dirty="0">
                <a:solidFill>
                  <a:srgbClr val="222222"/>
                </a:solidFill>
              </a:rPr>
              <a:t>National Institute for </a:t>
            </a:r>
            <a:r>
              <a:rPr lang="fr-CA" sz="2000" dirty="0" err="1">
                <a:solidFill>
                  <a:srgbClr val="222222"/>
                </a:solidFill>
              </a:rPr>
              <a:t>Clinical</a:t>
            </a:r>
            <a:r>
              <a:rPr lang="fr-CA" sz="2000" dirty="0">
                <a:solidFill>
                  <a:srgbClr val="222222"/>
                </a:solidFill>
              </a:rPr>
              <a:t> Excellence, &amp; National Institute for </a:t>
            </a:r>
            <a:r>
              <a:rPr lang="fr-CA" sz="2000" dirty="0" err="1">
                <a:solidFill>
                  <a:srgbClr val="222222"/>
                </a:solidFill>
              </a:rPr>
              <a:t>Clinical</a:t>
            </a:r>
            <a:r>
              <a:rPr lang="fr-CA" sz="2000" dirty="0">
                <a:solidFill>
                  <a:srgbClr val="222222"/>
                </a:solidFill>
              </a:rPr>
              <a:t> Excellence. (2012). Appendix H </a:t>
            </a:r>
            <a:r>
              <a:rPr lang="fr-CA" sz="2000" dirty="0" err="1">
                <a:solidFill>
                  <a:srgbClr val="222222"/>
                </a:solidFill>
              </a:rPr>
              <a:t>quality</a:t>
            </a:r>
            <a:r>
              <a:rPr lang="fr-CA" sz="2000" dirty="0">
                <a:solidFill>
                  <a:srgbClr val="222222"/>
                </a:solidFill>
              </a:rPr>
              <a:t> </a:t>
            </a:r>
            <a:r>
              <a:rPr lang="fr-CA" sz="2000" dirty="0" err="1">
                <a:solidFill>
                  <a:srgbClr val="222222"/>
                </a:solidFill>
              </a:rPr>
              <a:t>appraisal</a:t>
            </a:r>
            <a:r>
              <a:rPr lang="fr-CA" sz="2000" dirty="0">
                <a:solidFill>
                  <a:srgbClr val="222222"/>
                </a:solidFill>
              </a:rPr>
              <a:t> checklist—Qualitative </a:t>
            </a:r>
            <a:r>
              <a:rPr lang="fr-CA" sz="2000" dirty="0" err="1">
                <a:solidFill>
                  <a:srgbClr val="222222"/>
                </a:solidFill>
              </a:rPr>
              <a:t>studies</a:t>
            </a:r>
            <a:r>
              <a:rPr lang="fr-CA" sz="2000" dirty="0">
                <a:solidFill>
                  <a:srgbClr val="222222"/>
                </a:solidFill>
              </a:rPr>
              <a:t>. </a:t>
            </a:r>
            <a:r>
              <a:rPr lang="fr-CA" sz="2000" i="1" dirty="0">
                <a:solidFill>
                  <a:srgbClr val="222222"/>
                </a:solidFill>
              </a:rPr>
              <a:t>National Institute for </a:t>
            </a:r>
            <a:r>
              <a:rPr lang="fr-CA" sz="2000" i="1" dirty="0" err="1">
                <a:solidFill>
                  <a:srgbClr val="222222"/>
                </a:solidFill>
              </a:rPr>
              <a:t>Clinical</a:t>
            </a:r>
            <a:r>
              <a:rPr lang="fr-CA" sz="2000" i="1" dirty="0">
                <a:solidFill>
                  <a:srgbClr val="222222"/>
                </a:solidFill>
              </a:rPr>
              <a:t> Excellence (Ed.), Methods for the </a:t>
            </a:r>
            <a:r>
              <a:rPr lang="fr-CA" sz="2000" i="1" dirty="0" err="1">
                <a:solidFill>
                  <a:srgbClr val="222222"/>
                </a:solidFill>
              </a:rPr>
              <a:t>development</a:t>
            </a:r>
            <a:r>
              <a:rPr lang="fr-CA" sz="2000" i="1" dirty="0">
                <a:solidFill>
                  <a:srgbClr val="222222"/>
                </a:solidFill>
              </a:rPr>
              <a:t> of NICE public </a:t>
            </a:r>
            <a:r>
              <a:rPr lang="fr-CA" sz="2000" i="1" dirty="0" err="1">
                <a:solidFill>
                  <a:srgbClr val="222222"/>
                </a:solidFill>
              </a:rPr>
              <a:t>health</a:t>
            </a:r>
            <a:r>
              <a:rPr lang="fr-CA" sz="2000" i="1" dirty="0">
                <a:solidFill>
                  <a:srgbClr val="222222"/>
                </a:solidFill>
              </a:rPr>
              <a:t> guidance (3rd </a:t>
            </a:r>
            <a:r>
              <a:rPr lang="fr-CA" sz="2000" i="1" dirty="0" err="1">
                <a:solidFill>
                  <a:srgbClr val="222222"/>
                </a:solidFill>
              </a:rPr>
              <a:t>ed</a:t>
            </a:r>
            <a:r>
              <a:rPr lang="fr-CA" sz="2000" i="1" dirty="0">
                <a:solidFill>
                  <a:srgbClr val="222222"/>
                </a:solidFill>
              </a:rPr>
              <a:t>., pp. 2016–2017). London, </a:t>
            </a:r>
            <a:r>
              <a:rPr lang="fr-CA" sz="2000" i="1" dirty="0" err="1">
                <a:solidFill>
                  <a:srgbClr val="222222"/>
                </a:solidFill>
              </a:rPr>
              <a:t>England</a:t>
            </a:r>
            <a:r>
              <a:rPr lang="fr-CA" sz="2000" i="1" dirty="0">
                <a:solidFill>
                  <a:srgbClr val="222222"/>
                </a:solidFill>
              </a:rPr>
              <a:t>: </a:t>
            </a:r>
            <a:r>
              <a:rPr lang="fr-CA" sz="2000" i="1" dirty="0" err="1">
                <a:solidFill>
                  <a:srgbClr val="222222"/>
                </a:solidFill>
              </a:rPr>
              <a:t>Author</a:t>
            </a:r>
            <a:r>
              <a:rPr lang="fr-CA" sz="2000" i="1" dirty="0">
                <a:solidFill>
                  <a:srgbClr val="222222"/>
                </a:solidFill>
              </a:rPr>
              <a:t>. </a:t>
            </a:r>
            <a:r>
              <a:rPr lang="fr-CA" sz="2000" i="1" dirty="0" err="1">
                <a:solidFill>
                  <a:srgbClr val="222222"/>
                </a:solidFill>
              </a:rPr>
              <a:t>Retrieved</a:t>
            </a:r>
            <a:r>
              <a:rPr lang="fr-CA" sz="2000" i="1" dirty="0">
                <a:solidFill>
                  <a:srgbClr val="222222"/>
                </a:solidFill>
              </a:rPr>
              <a:t> </a:t>
            </a:r>
            <a:r>
              <a:rPr lang="fr-CA" sz="2000" i="1" dirty="0" err="1">
                <a:solidFill>
                  <a:srgbClr val="222222"/>
                </a:solidFill>
              </a:rPr>
              <a:t>from</a:t>
            </a:r>
            <a:r>
              <a:rPr lang="fr-CA" sz="2000" i="1" dirty="0">
                <a:solidFill>
                  <a:srgbClr val="222222"/>
                </a:solidFill>
              </a:rPr>
              <a:t> https://www. </a:t>
            </a:r>
            <a:r>
              <a:rPr lang="fr-CA" sz="2000" i="1" dirty="0" err="1">
                <a:solidFill>
                  <a:srgbClr val="222222"/>
                </a:solidFill>
              </a:rPr>
              <a:t>nice</a:t>
            </a:r>
            <a:r>
              <a:rPr lang="fr-CA" sz="2000" i="1" dirty="0">
                <a:solidFill>
                  <a:srgbClr val="222222"/>
                </a:solidFill>
              </a:rPr>
              <a:t>. </a:t>
            </a:r>
            <a:r>
              <a:rPr lang="fr-CA" sz="2000" i="1" dirty="0" err="1">
                <a:solidFill>
                  <a:srgbClr val="222222"/>
                </a:solidFill>
              </a:rPr>
              <a:t>org</a:t>
            </a:r>
            <a:r>
              <a:rPr lang="fr-CA" sz="2000" i="1" dirty="0">
                <a:solidFill>
                  <a:srgbClr val="222222"/>
                </a:solidFill>
              </a:rPr>
              <a:t>. </a:t>
            </a:r>
            <a:r>
              <a:rPr lang="fr-CA" sz="2000" i="1" dirty="0" err="1">
                <a:solidFill>
                  <a:srgbClr val="222222"/>
                </a:solidFill>
              </a:rPr>
              <a:t>uk</a:t>
            </a:r>
            <a:r>
              <a:rPr lang="fr-CA" sz="2000" i="1" dirty="0">
                <a:solidFill>
                  <a:srgbClr val="222222"/>
                </a:solidFill>
              </a:rPr>
              <a:t>/process/pmg4/</a:t>
            </a:r>
            <a:r>
              <a:rPr lang="fr-CA" sz="2000" i="1" dirty="0" err="1">
                <a:solidFill>
                  <a:srgbClr val="222222"/>
                </a:solidFill>
              </a:rPr>
              <a:t>chapter</a:t>
            </a:r>
            <a:r>
              <a:rPr lang="fr-CA" sz="2000" i="1" dirty="0">
                <a:solidFill>
                  <a:srgbClr val="222222"/>
                </a:solidFill>
              </a:rPr>
              <a:t>/</a:t>
            </a:r>
            <a:r>
              <a:rPr lang="fr-CA" sz="2000" i="1" dirty="0" err="1">
                <a:solidFill>
                  <a:srgbClr val="222222"/>
                </a:solidFill>
              </a:rPr>
              <a:t>appendix</a:t>
            </a:r>
            <a:r>
              <a:rPr lang="fr-CA" sz="2000" i="1" dirty="0">
                <a:solidFill>
                  <a:srgbClr val="222222"/>
                </a:solidFill>
              </a:rPr>
              <a:t>-h-</a:t>
            </a:r>
            <a:r>
              <a:rPr lang="fr-CA" sz="2000" i="1" dirty="0" err="1">
                <a:solidFill>
                  <a:srgbClr val="222222"/>
                </a:solidFill>
              </a:rPr>
              <a:t>quality</a:t>
            </a:r>
            <a:r>
              <a:rPr lang="fr-CA" sz="2000" i="1" dirty="0">
                <a:solidFill>
                  <a:srgbClr val="222222"/>
                </a:solidFill>
              </a:rPr>
              <a:t>-</a:t>
            </a:r>
            <a:r>
              <a:rPr lang="fr-CA" sz="2000" i="1" dirty="0" err="1">
                <a:solidFill>
                  <a:srgbClr val="222222"/>
                </a:solidFill>
              </a:rPr>
              <a:t>appraisal</a:t>
            </a:r>
            <a:r>
              <a:rPr lang="fr-CA" sz="2000" i="1" dirty="0">
                <a:solidFill>
                  <a:srgbClr val="222222"/>
                </a:solidFill>
              </a:rPr>
              <a:t>-checklist-qualitative-</a:t>
            </a:r>
            <a:r>
              <a:rPr lang="fr-CA" sz="2000" i="1" dirty="0" err="1">
                <a:solidFill>
                  <a:srgbClr val="222222"/>
                </a:solidFill>
              </a:rPr>
              <a:t>studies</a:t>
            </a:r>
            <a:r>
              <a:rPr lang="fr-CA" sz="2000" dirty="0">
                <a:solidFill>
                  <a:srgbClr val="222222"/>
                </a:solidFill>
              </a:rPr>
              <a:t>.</a:t>
            </a:r>
          </a:p>
          <a:p>
            <a:pPr marL="228600" lvl="0" indent="-228600">
              <a:lnSpc>
                <a:spcPct val="90000"/>
              </a:lnSpc>
              <a:spcBef>
                <a:spcPts val="1000"/>
              </a:spcBef>
              <a:buFont typeface="Arial" panose="020B0604020202020204" pitchFamily="34" charset="0"/>
              <a:buChar char="•"/>
            </a:pPr>
            <a:r>
              <a:rPr lang="en-US" sz="2000" dirty="0">
                <a:solidFill>
                  <a:srgbClr val="222222"/>
                </a:solidFill>
              </a:rPr>
              <a:t>Onwuegbuzie, A. J., Leech, N. L., &amp; Collins, K. M. (2008). Interviewing the interpretive researcher: A method for addressing the crises of representation, legitimation, and praxis. </a:t>
            </a:r>
            <a:r>
              <a:rPr lang="en-US" sz="2000" i="1" dirty="0">
                <a:solidFill>
                  <a:srgbClr val="222222"/>
                </a:solidFill>
              </a:rPr>
              <a:t>International Journal of Qualitative Methods</a:t>
            </a:r>
            <a:r>
              <a:rPr lang="en-US" sz="2000" dirty="0">
                <a:solidFill>
                  <a:srgbClr val="222222"/>
                </a:solidFill>
              </a:rPr>
              <a:t>, </a:t>
            </a:r>
            <a:r>
              <a:rPr lang="en-US" sz="2000" i="1" dirty="0">
                <a:solidFill>
                  <a:srgbClr val="222222"/>
                </a:solidFill>
              </a:rPr>
              <a:t>7</a:t>
            </a:r>
            <a:r>
              <a:rPr lang="en-US" sz="2000" dirty="0">
                <a:solidFill>
                  <a:srgbClr val="222222"/>
                </a:solidFill>
              </a:rPr>
              <a:t>(4), 1-17.</a:t>
            </a:r>
          </a:p>
          <a:p>
            <a:pPr marL="228600" lvl="0" indent="-228600">
              <a:lnSpc>
                <a:spcPct val="90000"/>
              </a:lnSpc>
              <a:spcBef>
                <a:spcPts val="1000"/>
              </a:spcBef>
              <a:buFont typeface="Arial" panose="020B0604020202020204" pitchFamily="34" charset="0"/>
              <a:buChar char="•"/>
            </a:pPr>
            <a:r>
              <a:rPr lang="en-US" sz="2000" dirty="0">
                <a:solidFill>
                  <a:srgbClr val="222222"/>
                </a:solidFill>
              </a:rPr>
              <a:t>Shea, B. J., Grimshaw, J. M., Wells, G. A., Boers, M., Andersson, N., Hamel, C., ... &amp; </a:t>
            </a:r>
            <a:r>
              <a:rPr lang="en-US" sz="2000" dirty="0" err="1">
                <a:solidFill>
                  <a:srgbClr val="222222"/>
                </a:solidFill>
              </a:rPr>
              <a:t>Bouter</a:t>
            </a:r>
            <a:r>
              <a:rPr lang="en-US" sz="2000" dirty="0">
                <a:solidFill>
                  <a:srgbClr val="222222"/>
                </a:solidFill>
              </a:rPr>
              <a:t>, L. M. (2007). Development of AMSTAR: a measurement tool to assess the methodological quality of systematic reviews. </a:t>
            </a:r>
            <a:r>
              <a:rPr lang="en-US" sz="2000" i="1" dirty="0">
                <a:solidFill>
                  <a:srgbClr val="222222"/>
                </a:solidFill>
              </a:rPr>
              <a:t>BMC medical research methodology</a:t>
            </a:r>
            <a:r>
              <a:rPr lang="en-US" sz="2000" dirty="0">
                <a:solidFill>
                  <a:srgbClr val="222222"/>
                </a:solidFill>
              </a:rPr>
              <a:t>, </a:t>
            </a:r>
            <a:r>
              <a:rPr lang="en-US" sz="2000" i="1" dirty="0">
                <a:solidFill>
                  <a:srgbClr val="222222"/>
                </a:solidFill>
              </a:rPr>
              <a:t>7</a:t>
            </a:r>
            <a:r>
              <a:rPr lang="en-US" sz="2000" dirty="0">
                <a:solidFill>
                  <a:srgbClr val="222222"/>
                </a:solidFill>
              </a:rPr>
              <a:t>(1), 10.</a:t>
            </a:r>
          </a:p>
          <a:p>
            <a:pPr marL="228600" lvl="0" indent="-228600">
              <a:lnSpc>
                <a:spcPct val="90000"/>
              </a:lnSpc>
              <a:spcBef>
                <a:spcPts val="1000"/>
              </a:spcBef>
              <a:buFont typeface="Arial" panose="020B0604020202020204" pitchFamily="34" charset="0"/>
              <a:buChar char="•"/>
            </a:pPr>
            <a:r>
              <a:rPr lang="fr-CA" sz="2000" dirty="0" err="1">
                <a:solidFill>
                  <a:srgbClr val="222222"/>
                </a:solidFill>
              </a:rPr>
              <a:t>Tricco</a:t>
            </a:r>
            <a:r>
              <a:rPr lang="fr-CA" sz="2000" dirty="0">
                <a:solidFill>
                  <a:srgbClr val="222222"/>
                </a:solidFill>
              </a:rPr>
              <a:t>, A. C., </a:t>
            </a:r>
            <a:r>
              <a:rPr lang="fr-CA" sz="2000" dirty="0" err="1">
                <a:solidFill>
                  <a:srgbClr val="222222"/>
                </a:solidFill>
              </a:rPr>
              <a:t>Lillie</a:t>
            </a:r>
            <a:r>
              <a:rPr lang="fr-CA" sz="2000" dirty="0">
                <a:solidFill>
                  <a:srgbClr val="222222"/>
                </a:solidFill>
              </a:rPr>
              <a:t>, E., </a:t>
            </a:r>
            <a:r>
              <a:rPr lang="fr-CA" sz="2000" dirty="0" err="1">
                <a:solidFill>
                  <a:srgbClr val="222222"/>
                </a:solidFill>
              </a:rPr>
              <a:t>Zarin</a:t>
            </a:r>
            <a:r>
              <a:rPr lang="fr-CA" sz="2000" dirty="0">
                <a:solidFill>
                  <a:srgbClr val="222222"/>
                </a:solidFill>
              </a:rPr>
              <a:t>, W., O'Brien, K. K., </a:t>
            </a:r>
            <a:r>
              <a:rPr lang="fr-CA" sz="2000" dirty="0" err="1">
                <a:solidFill>
                  <a:srgbClr val="222222"/>
                </a:solidFill>
              </a:rPr>
              <a:t>Colquhoun</a:t>
            </a:r>
            <a:r>
              <a:rPr lang="fr-CA" sz="2000" dirty="0">
                <a:solidFill>
                  <a:srgbClr val="222222"/>
                </a:solidFill>
              </a:rPr>
              <a:t>, H., </a:t>
            </a:r>
            <a:r>
              <a:rPr lang="fr-CA" sz="2000" dirty="0" err="1">
                <a:solidFill>
                  <a:srgbClr val="222222"/>
                </a:solidFill>
              </a:rPr>
              <a:t>Levac</a:t>
            </a:r>
            <a:r>
              <a:rPr lang="fr-CA" sz="2000" dirty="0">
                <a:solidFill>
                  <a:srgbClr val="222222"/>
                </a:solidFill>
              </a:rPr>
              <a:t>, D., ... &amp; </a:t>
            </a:r>
            <a:r>
              <a:rPr lang="fr-CA" sz="2000" dirty="0" err="1">
                <a:solidFill>
                  <a:srgbClr val="222222"/>
                </a:solidFill>
              </a:rPr>
              <a:t>Hempel</a:t>
            </a:r>
            <a:r>
              <a:rPr lang="fr-CA" sz="2000" dirty="0">
                <a:solidFill>
                  <a:srgbClr val="222222"/>
                </a:solidFill>
              </a:rPr>
              <a:t>, S. (2018). PRISMA extension for </a:t>
            </a:r>
            <a:r>
              <a:rPr lang="fr-CA" sz="2000" dirty="0" err="1">
                <a:solidFill>
                  <a:srgbClr val="222222"/>
                </a:solidFill>
              </a:rPr>
              <a:t>scoping</a:t>
            </a:r>
            <a:r>
              <a:rPr lang="fr-CA" sz="2000" dirty="0">
                <a:solidFill>
                  <a:srgbClr val="222222"/>
                </a:solidFill>
              </a:rPr>
              <a:t> </a:t>
            </a:r>
            <a:r>
              <a:rPr lang="fr-CA" sz="2000" dirty="0" err="1">
                <a:solidFill>
                  <a:srgbClr val="222222"/>
                </a:solidFill>
              </a:rPr>
              <a:t>reviews</a:t>
            </a:r>
            <a:r>
              <a:rPr lang="fr-CA" sz="2000" dirty="0">
                <a:solidFill>
                  <a:srgbClr val="222222"/>
                </a:solidFill>
              </a:rPr>
              <a:t> (PRISMA-</a:t>
            </a:r>
            <a:r>
              <a:rPr lang="fr-CA" sz="2000" dirty="0" err="1">
                <a:solidFill>
                  <a:srgbClr val="222222"/>
                </a:solidFill>
              </a:rPr>
              <a:t>ScR</a:t>
            </a:r>
            <a:r>
              <a:rPr lang="fr-CA" sz="2000" dirty="0">
                <a:solidFill>
                  <a:srgbClr val="222222"/>
                </a:solidFill>
              </a:rPr>
              <a:t>): checklist and </a:t>
            </a:r>
            <a:r>
              <a:rPr lang="fr-CA" sz="2000" dirty="0" err="1">
                <a:solidFill>
                  <a:srgbClr val="222222"/>
                </a:solidFill>
              </a:rPr>
              <a:t>explanation</a:t>
            </a:r>
            <a:r>
              <a:rPr lang="fr-CA" sz="2000" dirty="0">
                <a:solidFill>
                  <a:srgbClr val="222222"/>
                </a:solidFill>
              </a:rPr>
              <a:t>. </a:t>
            </a:r>
            <a:r>
              <a:rPr lang="fr-CA" sz="2000" i="1" dirty="0" err="1">
                <a:solidFill>
                  <a:srgbClr val="222222"/>
                </a:solidFill>
              </a:rPr>
              <a:t>Annals</a:t>
            </a:r>
            <a:r>
              <a:rPr lang="fr-CA" sz="2000" i="1" dirty="0">
                <a:solidFill>
                  <a:srgbClr val="222222"/>
                </a:solidFill>
              </a:rPr>
              <a:t> of </a:t>
            </a:r>
            <a:r>
              <a:rPr lang="fr-CA" sz="2000" i="1" dirty="0" err="1">
                <a:solidFill>
                  <a:srgbClr val="222222"/>
                </a:solidFill>
              </a:rPr>
              <a:t>internal</a:t>
            </a:r>
            <a:r>
              <a:rPr lang="fr-CA" sz="2000" i="1" dirty="0">
                <a:solidFill>
                  <a:srgbClr val="222222"/>
                </a:solidFill>
              </a:rPr>
              <a:t> </a:t>
            </a:r>
            <a:r>
              <a:rPr lang="fr-CA" sz="2000" i="1" dirty="0" err="1">
                <a:solidFill>
                  <a:srgbClr val="222222"/>
                </a:solidFill>
              </a:rPr>
              <a:t>medicine</a:t>
            </a:r>
            <a:r>
              <a:rPr lang="fr-CA" sz="2000" dirty="0">
                <a:solidFill>
                  <a:srgbClr val="222222"/>
                </a:solidFill>
              </a:rPr>
              <a:t>, </a:t>
            </a:r>
            <a:r>
              <a:rPr lang="fr-CA" sz="2000" i="1" dirty="0">
                <a:solidFill>
                  <a:srgbClr val="222222"/>
                </a:solidFill>
              </a:rPr>
              <a:t>169</a:t>
            </a:r>
            <a:r>
              <a:rPr lang="fr-CA" sz="2000" dirty="0">
                <a:solidFill>
                  <a:srgbClr val="222222"/>
                </a:solidFill>
              </a:rPr>
              <a:t>(7), 467-473.</a:t>
            </a:r>
            <a:endParaRPr lang="en-US" sz="2000" dirty="0">
              <a:solidFill>
                <a:prstClr val="black"/>
              </a:solidFill>
            </a:endParaRPr>
          </a:p>
        </p:txBody>
      </p:sp>
      <p:sp>
        <p:nvSpPr>
          <p:cNvPr id="4" name="Titre 1"/>
          <p:cNvSpPr>
            <a:spLocks noGrp="1"/>
          </p:cNvSpPr>
          <p:nvPr>
            <p:ph type="title"/>
          </p:nvPr>
        </p:nvSpPr>
        <p:spPr>
          <a:xfrm>
            <a:off x="838200" y="281042"/>
            <a:ext cx="10515600" cy="559785"/>
          </a:xfrm>
        </p:spPr>
        <p:txBody>
          <a:bodyPr>
            <a:normAutofit fontScale="90000"/>
          </a:bodyPr>
          <a:lstStyle/>
          <a:p>
            <a:r>
              <a:rPr lang="fr-CA" dirty="0"/>
              <a:t>Références </a:t>
            </a:r>
          </a:p>
        </p:txBody>
      </p:sp>
    </p:spTree>
    <p:extLst>
      <p:ext uri="{BB962C8B-B14F-4D97-AF65-F5344CB8AC3E}">
        <p14:creationId xmlns:p14="http://schemas.microsoft.com/office/powerpoint/2010/main" val="1865340661"/>
      </p:ext>
    </p:extLst>
  </p:cSld>
  <p:clrMapOvr>
    <a:masterClrMapping/>
  </p:clrMapOvr>
  <p:transition spd="slow">
    <p:strips dir="l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ctr">
              <a:buNone/>
            </a:pPr>
            <a:r>
              <a:rPr lang="fr-CA" dirty="0"/>
              <a:t>Merci pour votre attention</a:t>
            </a:r>
            <a:br>
              <a:rPr lang="fr-CA" dirty="0"/>
            </a:br>
            <a:r>
              <a:rPr lang="fr-CA" dirty="0"/>
              <a:t>questions ?</a:t>
            </a:r>
            <a:br>
              <a:rPr lang="fr-CA" dirty="0"/>
            </a:br>
            <a:r>
              <a:rPr lang="fr-CA" dirty="0"/>
              <a:t>Commentaires</a:t>
            </a:r>
            <a:br>
              <a:rPr lang="fr-CA" dirty="0"/>
            </a:br>
            <a:r>
              <a:rPr lang="fr-CA" dirty="0"/>
              <a:t/>
            </a:r>
            <a:br>
              <a:rPr lang="fr-CA" dirty="0"/>
            </a:br>
            <a:r>
              <a:rPr lang="fr-CA" dirty="0"/>
              <a:t>Saliha Ziam, Université </a:t>
            </a:r>
            <a:r>
              <a:rPr lang="fr-CA" dirty="0" err="1"/>
              <a:t>Téluq</a:t>
            </a:r>
            <a:endParaRPr lang="fr-CA" dirty="0"/>
          </a:p>
          <a:p>
            <a:pPr marL="0" indent="0" algn="ctr">
              <a:buNone/>
            </a:pPr>
            <a:r>
              <a:rPr lang="fr-CA" dirty="0"/>
              <a:t>Saliha.ziam@teluq.ca</a:t>
            </a:r>
          </a:p>
          <a:p>
            <a:pPr marL="0" indent="0" algn="ctr">
              <a:buNone/>
            </a:pPr>
            <a:r>
              <a:rPr lang="fr-CA" dirty="0">
                <a:hlinkClick r:id="rId3"/>
              </a:rPr>
              <a:t>Pierre.gignac@teluq.ca</a:t>
            </a:r>
            <a:r>
              <a:rPr lang="fr-CA" dirty="0"/>
              <a:t> </a:t>
            </a:r>
          </a:p>
          <a:p>
            <a:pPr marL="0" indent="0" algn="ctr">
              <a:buNone/>
            </a:pPr>
            <a:endParaRPr lang="fr-CA" dirty="0"/>
          </a:p>
        </p:txBody>
      </p:sp>
      <p:pic>
        <p:nvPicPr>
          <p:cNvPr id="4" name="Picture 2" descr="C:\Users\Pierre\Pictures\logo-fqrsc.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89186" y="6060592"/>
            <a:ext cx="1852974" cy="710896"/>
          </a:xfrm>
          <a:prstGeom prst="rect">
            <a:avLst/>
          </a:prstGeom>
          <a:noFill/>
        </p:spPr>
      </p:pic>
      <p:pic>
        <p:nvPicPr>
          <p:cNvPr id="5" name="Image 2" descr="cid:image003.png@01D2B8F5.EE4CE200"/>
          <p:cNvPicPr>
            <a:picLocks noChangeAspect="1" noChangeArrowheads="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10495352" y="5857281"/>
            <a:ext cx="14779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1539047"/>
      </p:ext>
    </p:extLst>
  </p:cSld>
  <p:clrMapOvr>
    <a:masterClrMapping/>
  </p:clrMapOvr>
  <p:transition spd="slow">
    <p:strips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custDataLst>
              <p:tags r:id="rId1"/>
            </p:custDataLst>
          </p:nvPr>
        </p:nvSpPr>
        <p:spPr>
          <a:xfrm>
            <a:off x="4480560" y="391872"/>
            <a:ext cx="3230880" cy="498320"/>
          </a:xfrm>
        </p:spPr>
        <p:txBody>
          <a:bodyPr>
            <a:noAutofit/>
          </a:bodyPr>
          <a:lstStyle/>
          <a:p>
            <a:r>
              <a:rPr lang="fr-CA" altLang="fr-FR" sz="3200" b="1" cap="small" dirty="0">
                <a:ea typeface="ＭＳ Ｐゴシック" pitchFamily="34" charset="-128"/>
              </a:rPr>
              <a:t>Mise en contexte  </a:t>
            </a:r>
          </a:p>
        </p:txBody>
      </p:sp>
      <p:sp>
        <p:nvSpPr>
          <p:cNvPr id="3075" name="Espace réservé du contenu 2"/>
          <p:cNvSpPr>
            <a:spLocks noGrp="1"/>
          </p:cNvSpPr>
          <p:nvPr>
            <p:ph idx="1"/>
            <p:custDataLst>
              <p:tags r:id="rId2"/>
            </p:custDataLst>
          </p:nvPr>
        </p:nvSpPr>
        <p:spPr>
          <a:xfrm>
            <a:off x="1" y="1200152"/>
            <a:ext cx="10477500" cy="5521324"/>
          </a:xfrm>
        </p:spPr>
        <p:txBody>
          <a:bodyPr/>
          <a:lstStyle/>
          <a:p>
            <a:r>
              <a:rPr lang="fr-CA" altLang="fr-FR" sz="2400" b="1" dirty="0">
                <a:ea typeface="ＭＳ Ｐゴシック" pitchFamily="34" charset="-128"/>
              </a:rPr>
              <a:t>Objectif général de cette étude </a:t>
            </a:r>
            <a:br>
              <a:rPr lang="fr-CA" altLang="fr-FR" sz="2400" b="1" dirty="0">
                <a:ea typeface="ＭＳ Ｐゴシック" pitchFamily="34" charset="-128"/>
              </a:rPr>
            </a:br>
            <a:endParaRPr lang="fr-CA" altLang="fr-FR" sz="2400" b="1" dirty="0">
              <a:ea typeface="ＭＳ Ｐゴシック" pitchFamily="34" charset="-128"/>
            </a:endParaRPr>
          </a:p>
          <a:p>
            <a:pPr algn="just"/>
            <a:r>
              <a:rPr lang="fr-CA" sz="2400" dirty="0"/>
              <a:t>L’objectif de notre étude est de documenter les habiletés personnelles des décideurs politiques qui facilitent l'utilisation </a:t>
            </a:r>
            <a:r>
              <a:rPr lang="fr-CA" sz="2400" dirty="0" smtClean="0"/>
              <a:t>des résultats de la </a:t>
            </a:r>
            <a:r>
              <a:rPr lang="fr-CA" sz="2400" dirty="0"/>
              <a:t>recherche pour guider la prise de décision et l'élaboration des politiques. </a:t>
            </a:r>
            <a:endParaRPr lang="fr-CA" altLang="fr-FR" sz="2400" dirty="0">
              <a:ea typeface="ＭＳ Ｐゴシック" pitchFamily="34" charset="-128"/>
            </a:endParaRPr>
          </a:p>
          <a:p>
            <a:pPr algn="just"/>
            <a:r>
              <a:rPr lang="fr-CA" sz="2400" dirty="0"/>
              <a:t>une revue systématique a été réalisée pour identifier ces habiletés.</a:t>
            </a:r>
          </a:p>
          <a:p>
            <a:pPr algn="just"/>
            <a:r>
              <a:rPr lang="fr-CA" sz="2400" dirty="0"/>
              <a:t>Notre recension à permis de regrouper en </a:t>
            </a:r>
            <a:r>
              <a:rPr lang="fr-CA" sz="2400" b="1" dirty="0"/>
              <a:t>un cadre de référence commun l’ensemble des habiletés </a:t>
            </a:r>
            <a:r>
              <a:rPr lang="fr-CA" sz="2400" dirty="0"/>
              <a:t>que la recherche reconnaît comme indispensables chez les décideurs pour intégrer les données probantes dans la prise de décision et la formulation de politiques. </a:t>
            </a:r>
          </a:p>
          <a:p>
            <a:endParaRPr lang="fr-CA" altLang="fr-FR" sz="2400" dirty="0">
              <a:ea typeface="ＭＳ Ｐゴシック" pitchFamily="34" charset="-128"/>
            </a:endParaRPr>
          </a:p>
          <a:p>
            <a:pPr marL="0" indent="0">
              <a:buNone/>
              <a:defRPr/>
            </a:pPr>
            <a:endParaRPr lang="fr-CA" sz="2400" dirty="0"/>
          </a:p>
        </p:txBody>
      </p:sp>
      <p:sp>
        <p:nvSpPr>
          <p:cNvPr id="2" name="Espace réservé du numéro de diapositive 1"/>
          <p:cNvSpPr>
            <a:spLocks noGrp="1"/>
          </p:cNvSpPr>
          <p:nvPr>
            <p:ph type="sldNum" sz="quarter" idx="12"/>
            <p:custDataLst>
              <p:tags r:id="rId3"/>
            </p:custDataLst>
          </p:nvPr>
        </p:nvSpPr>
        <p:spPr/>
        <p:txBody>
          <a:bodyPr/>
          <a:lstStyle/>
          <a:p>
            <a:pPr>
              <a:defRPr/>
            </a:pPr>
            <a:fld id="{FF1D41EB-C245-454F-86E8-0BF105F42F88}" type="slidenum">
              <a:rPr lang="en-US" smtClean="0"/>
              <a:pPr>
                <a:defRPr/>
              </a:pPr>
              <a:t>3</a:t>
            </a:fld>
            <a:endParaRPr lang="en-US"/>
          </a:p>
        </p:txBody>
      </p:sp>
      <p:pic>
        <p:nvPicPr>
          <p:cNvPr id="4098" name="Image 2" descr="cid:image003.png@01D2B8F5.EE4CE200"/>
          <p:cNvPicPr>
            <a:picLocks noChangeAspect="1" noChangeArrowheads="1"/>
          </p:cNvPicPr>
          <p:nvPr>
            <p:custDataLst>
              <p:tags r:id="rId4"/>
            </p:custDataLst>
          </p:nvPr>
        </p:nvPicPr>
        <p:blipFill>
          <a:blip r:embed="rId6">
            <a:extLst>
              <a:ext uri="{28A0092B-C50C-407E-A947-70E740481C1C}">
                <a14:useLocalDpi xmlns:a14="http://schemas.microsoft.com/office/drawing/2010/main" val="0"/>
              </a:ext>
            </a:extLst>
          </a:blip>
          <a:srcRect/>
          <a:stretch>
            <a:fillRect/>
          </a:stretch>
        </p:blipFill>
        <p:spPr bwMode="auto">
          <a:xfrm>
            <a:off x="50076" y="5981959"/>
            <a:ext cx="14779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6499247"/>
      </p:ext>
    </p:extLst>
  </p:cSld>
  <p:clrMapOvr>
    <a:masterClrMapping/>
  </p:clrMapOvr>
  <p:transition spd="slow">
    <p:strips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custDataLst>
              <p:tags r:id="rId1"/>
            </p:custDataLst>
          </p:nvPr>
        </p:nvSpPr>
        <p:spPr>
          <a:xfrm>
            <a:off x="442127" y="835571"/>
            <a:ext cx="9825823" cy="740979"/>
          </a:xfrm>
        </p:spPr>
        <p:txBody>
          <a:bodyPr>
            <a:normAutofit fontScale="90000"/>
          </a:bodyPr>
          <a:lstStyle/>
          <a:p>
            <a:pPr algn="ctr"/>
            <a:r>
              <a:rPr lang="fr-CA" sz="2800" b="1" dirty="0"/>
              <a:t>Mise en contexte </a:t>
            </a:r>
            <a:br>
              <a:rPr lang="fr-CA" sz="2800" b="1" dirty="0"/>
            </a:br>
            <a:endParaRPr lang="fr-CA" altLang="fr-FR" sz="2800" b="1" dirty="0">
              <a:ea typeface="ＭＳ Ｐゴシック" pitchFamily="34" charset="-128"/>
            </a:endParaRPr>
          </a:p>
        </p:txBody>
      </p:sp>
      <p:sp>
        <p:nvSpPr>
          <p:cNvPr id="3075" name="Espace réservé du contenu 2"/>
          <p:cNvSpPr>
            <a:spLocks noGrp="1"/>
          </p:cNvSpPr>
          <p:nvPr>
            <p:ph idx="1"/>
            <p:custDataLst>
              <p:tags r:id="rId2"/>
            </p:custDataLst>
          </p:nvPr>
        </p:nvSpPr>
        <p:spPr>
          <a:xfrm>
            <a:off x="673239" y="1688123"/>
            <a:ext cx="10209125" cy="5033352"/>
          </a:xfrm>
        </p:spPr>
        <p:txBody>
          <a:bodyPr>
            <a:noAutofit/>
          </a:bodyPr>
          <a:lstStyle/>
          <a:p>
            <a:pPr marL="342900" lvl="1" indent="-342900" algn="just">
              <a:spcBef>
                <a:spcPct val="30000"/>
              </a:spcBef>
              <a:defRPr/>
            </a:pPr>
            <a:r>
              <a:rPr lang="fr-CA" dirty="0"/>
              <a:t>On constate encore aujourd'hui que la recherche scientifique reste peu consultée et peu utilisée par les décideurs politiques.</a:t>
            </a:r>
          </a:p>
          <a:p>
            <a:pPr marL="342900" lvl="1" indent="-342900" algn="just">
              <a:spcBef>
                <a:spcPct val="30000"/>
              </a:spcBef>
              <a:defRPr/>
            </a:pPr>
            <a:r>
              <a:rPr lang="fr-CA" dirty="0"/>
              <a:t>de nombreuses recherches montrent que l’intégration des données probantes se heurte à des barrières importantes. Celles-ci sont bien connues et documentées. </a:t>
            </a:r>
          </a:p>
          <a:p>
            <a:pPr marL="342900" lvl="1" indent="-342900" algn="just">
              <a:spcBef>
                <a:spcPct val="30000"/>
              </a:spcBef>
              <a:defRPr/>
            </a:pPr>
            <a:r>
              <a:rPr lang="fr-CA" dirty="0"/>
              <a:t>Il en est une pourtant largement négligée : celle de la capacité des décideurs à intégrer la recherche dans la prise de décision et dans la formulation de politiques (la capacité d’absorption des connaissances  issues de la recherche)</a:t>
            </a:r>
          </a:p>
          <a:p>
            <a:pPr marL="342900" lvl="1" indent="-342900" algn="just">
              <a:spcBef>
                <a:spcPct val="30000"/>
              </a:spcBef>
              <a:defRPr/>
            </a:pPr>
            <a:r>
              <a:rPr lang="fr-CA" dirty="0"/>
              <a:t>Isolées, elles n’offrent qu’un portrait partiel de la réalité des habiletés et des compétences que la recherche désigne comme essentielle à l’Evidence-</a:t>
            </a:r>
            <a:r>
              <a:rPr lang="fr-CA" dirty="0" err="1"/>
              <a:t>Informed</a:t>
            </a:r>
            <a:r>
              <a:rPr lang="fr-CA" dirty="0"/>
              <a:t>- </a:t>
            </a:r>
            <a:r>
              <a:rPr lang="fr-CA" dirty="0" err="1"/>
              <a:t>Decison</a:t>
            </a:r>
            <a:r>
              <a:rPr lang="fr-CA" dirty="0"/>
              <a:t> </a:t>
            </a:r>
            <a:r>
              <a:rPr lang="fr-CA" dirty="0" err="1"/>
              <a:t>Making</a:t>
            </a:r>
            <a:r>
              <a:rPr lang="fr-CA" dirty="0"/>
              <a:t>" (EIDM). </a:t>
            </a:r>
          </a:p>
          <a:p>
            <a:pPr algn="just">
              <a:buFont typeface="Wingdings" panose="05000000000000000000" pitchFamily="2" charset="2"/>
              <a:buChar char="q"/>
              <a:defRPr/>
            </a:pPr>
            <a:endParaRPr lang="fr-CA" sz="2400" dirty="0"/>
          </a:p>
          <a:p>
            <a:pPr marL="457200" lvl="3" indent="0">
              <a:buNone/>
              <a:defRPr/>
            </a:pPr>
            <a:endParaRPr lang="fr-FR" sz="2400" dirty="0">
              <a:cs typeface="ＭＳ Ｐゴシック" charset="0"/>
            </a:endParaRPr>
          </a:p>
          <a:p>
            <a:pPr marL="457200" lvl="3" indent="0">
              <a:buNone/>
              <a:defRPr/>
            </a:pPr>
            <a:r>
              <a:rPr lang="fr-FR" sz="2400" dirty="0">
                <a:cs typeface="ＭＳ Ｐゴシック" charset="0"/>
              </a:rPr>
              <a:t> </a:t>
            </a:r>
          </a:p>
          <a:p>
            <a:pPr marL="457200" lvl="3" indent="0">
              <a:buNone/>
              <a:defRPr/>
            </a:pPr>
            <a:endParaRPr lang="fr-FR" sz="2400" dirty="0">
              <a:cs typeface="ＭＳ Ｐゴシック" charset="0"/>
            </a:endParaRPr>
          </a:p>
          <a:p>
            <a:pPr marL="342900" lvl="2" indent="-342900">
              <a:defRPr/>
            </a:pPr>
            <a:endParaRPr lang="fr-FR" sz="2400" dirty="0">
              <a:cs typeface="ＭＳ Ｐゴシック" charset="0"/>
            </a:endParaRPr>
          </a:p>
          <a:p>
            <a:pPr lvl="2"/>
            <a:endParaRPr lang="fr-FR" sz="2400" dirty="0"/>
          </a:p>
          <a:p>
            <a:pPr marL="914400" lvl="2" indent="0">
              <a:buNone/>
            </a:pPr>
            <a:r>
              <a:rPr lang="fr-FR" sz="2400" dirty="0"/>
              <a:t>   </a:t>
            </a:r>
          </a:p>
          <a:p>
            <a:pPr marL="457200" lvl="1" indent="0">
              <a:buNone/>
              <a:defRPr/>
            </a:pPr>
            <a:r>
              <a:rPr lang="fr-CA" dirty="0"/>
              <a:t> </a:t>
            </a:r>
          </a:p>
        </p:txBody>
      </p:sp>
      <p:sp>
        <p:nvSpPr>
          <p:cNvPr id="2" name="Espace réservé du numéro de diapositive 1"/>
          <p:cNvSpPr>
            <a:spLocks noGrp="1"/>
          </p:cNvSpPr>
          <p:nvPr>
            <p:ph type="sldNum" sz="quarter" idx="12"/>
            <p:custDataLst>
              <p:tags r:id="rId3"/>
            </p:custDataLst>
          </p:nvPr>
        </p:nvSpPr>
        <p:spPr/>
        <p:txBody>
          <a:bodyPr/>
          <a:lstStyle/>
          <a:p>
            <a:pPr>
              <a:defRPr/>
            </a:pPr>
            <a:fld id="{FF1D41EB-C245-454F-86E8-0BF105F42F88}" type="slidenum">
              <a:rPr lang="en-US" smtClean="0"/>
              <a:pPr>
                <a:defRPr/>
              </a:pPr>
              <a:t>4</a:t>
            </a:fld>
            <a:endParaRPr lang="en-US"/>
          </a:p>
        </p:txBody>
      </p:sp>
    </p:spTree>
    <p:extLst>
      <p:ext uri="{BB962C8B-B14F-4D97-AF65-F5344CB8AC3E}">
        <p14:creationId xmlns:p14="http://schemas.microsoft.com/office/powerpoint/2010/main" val="1867908619"/>
      </p:ext>
    </p:extLst>
  </p:cSld>
  <p:clrMapOvr>
    <a:masterClrMapping/>
  </p:clrMapOvr>
  <p:transition spd="slow">
    <p:strips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custDataLst>
              <p:tags r:id="rId1"/>
            </p:custDataLst>
          </p:nvPr>
        </p:nvSpPr>
        <p:spPr>
          <a:xfrm>
            <a:off x="4480560" y="391872"/>
            <a:ext cx="3230880" cy="808278"/>
          </a:xfrm>
        </p:spPr>
        <p:txBody>
          <a:bodyPr/>
          <a:lstStyle/>
          <a:p>
            <a:r>
              <a:rPr lang="fr-CA" altLang="fr-FR" sz="3200" cap="small" dirty="0">
                <a:ea typeface="ＭＳ Ｐゴシック" pitchFamily="34" charset="-128"/>
              </a:rPr>
              <a:t>Mise en contexte </a:t>
            </a:r>
          </a:p>
        </p:txBody>
      </p:sp>
      <p:sp>
        <p:nvSpPr>
          <p:cNvPr id="3075" name="Espace réservé du contenu 2"/>
          <p:cNvSpPr>
            <a:spLocks noGrp="1"/>
          </p:cNvSpPr>
          <p:nvPr>
            <p:ph idx="1"/>
            <p:custDataLst>
              <p:tags r:id="rId2"/>
            </p:custDataLst>
          </p:nvPr>
        </p:nvSpPr>
        <p:spPr>
          <a:xfrm>
            <a:off x="121298" y="1200152"/>
            <a:ext cx="10546704" cy="5521324"/>
          </a:xfrm>
        </p:spPr>
        <p:txBody>
          <a:bodyPr/>
          <a:lstStyle/>
          <a:p>
            <a:pPr marL="0" indent="0" algn="just">
              <a:buNone/>
            </a:pPr>
            <a:r>
              <a:rPr lang="fr-FR" sz="2400" b="1" dirty="0"/>
              <a:t>« </a:t>
            </a:r>
            <a:r>
              <a:rPr lang="fr-FR" sz="2000" b="1" dirty="0"/>
              <a:t>Utilisation de la science pour la prise de décision » </a:t>
            </a:r>
          </a:p>
          <a:p>
            <a:pPr marL="0" indent="0" algn="just">
              <a:lnSpc>
                <a:spcPct val="150000"/>
              </a:lnSpc>
              <a:buNone/>
            </a:pPr>
            <a:r>
              <a:rPr lang="fr-FR" sz="2000" dirty="0"/>
              <a:t>…des </a:t>
            </a:r>
            <a:r>
              <a:rPr lang="fr-FR" sz="2000" b="1" dirty="0"/>
              <a:t>ressources et du temps </a:t>
            </a:r>
            <a:r>
              <a:rPr lang="fr-FR" sz="2000" dirty="0"/>
              <a:t>sont investis dans la production de connaissances en </a:t>
            </a:r>
            <a:r>
              <a:rPr lang="fr-FR" sz="2000" b="1" dirty="0"/>
              <a:t>recherche</a:t>
            </a:r>
            <a:r>
              <a:rPr lang="fr-FR" sz="2000" dirty="0"/>
              <a:t> qui, si elles sont </a:t>
            </a:r>
            <a:r>
              <a:rPr lang="fr-FR" sz="2000" b="1" dirty="0"/>
              <a:t>effectivement transférées</a:t>
            </a:r>
            <a:r>
              <a:rPr lang="fr-FR" sz="2000" dirty="0"/>
              <a:t>, pourraient servir à éclairer les décisions politiques, et donc améliorer les résultats en matière de santé des patients et de la population (Lavis et al., 2003 cité dans </a:t>
            </a:r>
            <a:r>
              <a:rPr lang="fr-FR" sz="2000" dirty="0" err="1"/>
              <a:t>Dobbins</a:t>
            </a:r>
            <a:r>
              <a:rPr lang="fr-FR" sz="2000" dirty="0"/>
              <a:t> et al., 2007).</a:t>
            </a:r>
          </a:p>
          <a:p>
            <a:pPr marL="0" indent="0" algn="just">
              <a:lnSpc>
                <a:spcPct val="150000"/>
              </a:lnSpc>
              <a:buNone/>
              <a:defRPr/>
            </a:pPr>
            <a:r>
              <a:rPr lang="fr-CA" sz="2000" dirty="0" smtClean="0"/>
              <a:t>Pour </a:t>
            </a:r>
            <a:r>
              <a:rPr lang="fr-CA" sz="2000" dirty="0"/>
              <a:t>Langer et al. (2016), l’utilisation de la science</a:t>
            </a:r>
            <a:r>
              <a:rPr lang="fr-CA" sz="2000" i="1" dirty="0"/>
              <a:t> </a:t>
            </a:r>
            <a:r>
              <a:rPr lang="fr-CA" sz="2000" dirty="0"/>
              <a:t> implique que</a:t>
            </a:r>
            <a:r>
              <a:rPr lang="fr-CA" sz="2000" i="1" dirty="0"/>
              <a:t> </a:t>
            </a:r>
            <a:r>
              <a:rPr lang="fr-FR" sz="2000" dirty="0"/>
              <a:t> </a:t>
            </a:r>
            <a:r>
              <a:rPr lang="fr-FR" sz="2000" b="1" dirty="0"/>
              <a:t>l'utilisateur s'engage dans la recherche et agit par rapport à celle-ci</a:t>
            </a:r>
            <a:r>
              <a:rPr lang="fr-FR" sz="2000" dirty="0"/>
              <a:t>. </a:t>
            </a:r>
          </a:p>
          <a:p>
            <a:pPr marL="0" indent="0">
              <a:buNone/>
            </a:pPr>
            <a:r>
              <a:rPr lang="fr-FR" sz="2000" b="1" dirty="0" smtClean="0"/>
              <a:t>Mais</a:t>
            </a:r>
            <a:r>
              <a:rPr lang="fr-FR" sz="2000" b="1" dirty="0"/>
              <a:t>.. </a:t>
            </a:r>
          </a:p>
          <a:p>
            <a:pPr marL="0" indent="0">
              <a:buNone/>
            </a:pPr>
            <a:r>
              <a:rPr lang="fr-FR" sz="2000" dirty="0"/>
              <a:t>La mobilisation de la science pour éclairer la prise de décision </a:t>
            </a:r>
            <a:r>
              <a:rPr lang="en-US" sz="2000" dirty="0">
                <a:cs typeface="Arial" panose="020B0604020202020204" pitchFamily="34" charset="0"/>
              </a:rPr>
              <a:t> </a:t>
            </a:r>
            <a:r>
              <a:rPr lang="en-US" sz="2000" dirty="0" err="1">
                <a:cs typeface="Arial" panose="020B0604020202020204" pitchFamily="34" charset="0"/>
              </a:rPr>
              <a:t>est</a:t>
            </a:r>
            <a:r>
              <a:rPr lang="en-US" sz="2000" dirty="0">
                <a:cs typeface="Arial" panose="020B0604020202020204" pitchFamily="34" charset="0"/>
              </a:rPr>
              <a:t> un </a:t>
            </a:r>
            <a:r>
              <a:rPr lang="en-US" sz="2000" dirty="0" err="1">
                <a:cs typeface="Arial" panose="020B0604020202020204" pitchFamily="34" charset="0"/>
              </a:rPr>
              <a:t>processus</a:t>
            </a:r>
            <a:r>
              <a:rPr lang="en-US" sz="2000" dirty="0">
                <a:cs typeface="Arial" panose="020B0604020202020204" pitchFamily="34" charset="0"/>
              </a:rPr>
              <a:t> </a:t>
            </a:r>
            <a:r>
              <a:rPr lang="en-US" sz="2000" b="1" dirty="0">
                <a:cs typeface="Arial" panose="020B0604020202020204" pitchFamily="34" charset="0"/>
              </a:rPr>
              <a:t>complexe</a:t>
            </a:r>
            <a:r>
              <a:rPr lang="en-US" sz="2000" dirty="0">
                <a:cs typeface="Arial" panose="020B0604020202020204" pitchFamily="34" charset="0"/>
              </a:rPr>
              <a:t>..</a:t>
            </a:r>
            <a:endParaRPr lang="fr-CA" sz="2000" dirty="0">
              <a:cs typeface="Arial" panose="020B0604020202020204" pitchFamily="34" charset="0"/>
            </a:endParaRPr>
          </a:p>
          <a:p>
            <a:endParaRPr lang="fr-CA" sz="2000" dirty="0"/>
          </a:p>
          <a:p>
            <a:pPr marL="0" indent="0" algn="just">
              <a:buNone/>
              <a:defRPr/>
            </a:pPr>
            <a:endParaRPr lang="fr-FR" sz="2000" b="1" dirty="0"/>
          </a:p>
          <a:p>
            <a:pPr marL="0" indent="0">
              <a:buNone/>
              <a:defRPr/>
            </a:pPr>
            <a:endParaRPr lang="fr-CA" sz="2400" dirty="0"/>
          </a:p>
        </p:txBody>
      </p:sp>
      <p:sp>
        <p:nvSpPr>
          <p:cNvPr id="2" name="Espace réservé du numéro de diapositive 1"/>
          <p:cNvSpPr>
            <a:spLocks noGrp="1"/>
          </p:cNvSpPr>
          <p:nvPr>
            <p:ph type="sldNum" sz="quarter" idx="12"/>
            <p:custDataLst>
              <p:tags r:id="rId3"/>
            </p:custDataLst>
          </p:nvPr>
        </p:nvSpPr>
        <p:spPr/>
        <p:txBody>
          <a:bodyPr/>
          <a:lstStyle/>
          <a:p>
            <a:pPr>
              <a:defRPr/>
            </a:pPr>
            <a:fld id="{FF1D41EB-C245-454F-86E8-0BF105F42F88}" type="slidenum">
              <a:rPr lang="en-US" smtClean="0"/>
              <a:pPr>
                <a:defRPr/>
              </a:pPr>
              <a:t>5</a:t>
            </a:fld>
            <a:endParaRPr lang="en-US"/>
          </a:p>
        </p:txBody>
      </p:sp>
    </p:spTree>
    <p:extLst>
      <p:ext uri="{BB962C8B-B14F-4D97-AF65-F5344CB8AC3E}">
        <p14:creationId xmlns:p14="http://schemas.microsoft.com/office/powerpoint/2010/main" val="1743352304"/>
      </p:ext>
    </p:extLst>
  </p:cSld>
  <p:clrMapOvr>
    <a:masterClrMapping/>
  </p:clrMapOvr>
  <p:transition spd="slow">
    <p:strips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custDataLst>
              <p:tags r:id="rId1"/>
            </p:custDataLst>
          </p:nvPr>
        </p:nvSpPr>
        <p:spPr/>
        <p:txBody>
          <a:bodyPr>
            <a:normAutofit/>
          </a:bodyPr>
          <a:lstStyle/>
          <a:p>
            <a:r>
              <a:rPr lang="fr-CA" sz="3800" dirty="0"/>
              <a:t/>
            </a:r>
            <a:br>
              <a:rPr lang="fr-CA" sz="3800" dirty="0"/>
            </a:br>
            <a:endParaRPr lang="fr-CA" sz="3800" dirty="0"/>
          </a:p>
        </p:txBody>
      </p:sp>
      <p:sp>
        <p:nvSpPr>
          <p:cNvPr id="372739" name="Rectangle 3"/>
          <p:cNvSpPr>
            <a:spLocks noGrp="1" noChangeArrowheads="1"/>
          </p:cNvSpPr>
          <p:nvPr>
            <p:ph type="body" idx="1"/>
            <p:custDataLst>
              <p:tags r:id="rId2"/>
            </p:custDataLst>
          </p:nvPr>
        </p:nvSpPr>
        <p:spPr>
          <a:xfrm>
            <a:off x="1774825" y="1600201"/>
            <a:ext cx="8642350" cy="4525963"/>
          </a:xfrm>
        </p:spPr>
        <p:txBody>
          <a:bodyPr/>
          <a:lstStyle/>
          <a:p>
            <a:pPr>
              <a:lnSpc>
                <a:spcPct val="110000"/>
              </a:lnSpc>
            </a:pPr>
            <a:r>
              <a:rPr lang="fr-CA" dirty="0"/>
              <a:t>Le transfert de connaissances représente un enjeu crucial pour améliorer les pratiques en éducation</a:t>
            </a:r>
          </a:p>
          <a:p>
            <a:pPr>
              <a:lnSpc>
                <a:spcPct val="110000"/>
              </a:lnSpc>
            </a:pPr>
            <a:r>
              <a:rPr lang="fr-CA" dirty="0"/>
              <a:t>Les technologies de l’information et des communications ont beaucoup facilité l’accès des praticiens aux résultats de recherche</a:t>
            </a:r>
          </a:p>
          <a:p>
            <a:pPr>
              <a:lnSpc>
                <a:spcPct val="110000"/>
              </a:lnSpc>
            </a:pPr>
            <a:r>
              <a:rPr lang="fr-CA" dirty="0"/>
              <a:t>Pourtant, il subsiste encore un décalage important entre les connaissances produites et celles qui sont réellement utilisées dans la pratique en éducation</a:t>
            </a:r>
          </a:p>
        </p:txBody>
      </p:sp>
      <p:pic>
        <p:nvPicPr>
          <p:cNvPr id="4" name="Picture 3" descr="Figure 3.  The Valley of Death image"/>
          <p:cNvPicPr>
            <a:picLocks noChangeAspect="1" noChangeArrowheads="1"/>
          </p:cNvPicPr>
          <p:nvPr>
            <p:custDataLst>
              <p:tags r:id="rId3"/>
            </p:custDataLst>
          </p:nvPr>
        </p:nvPicPr>
        <p:blipFill>
          <a:blip r:embed="rId8" r:link="rId9" cstate="print"/>
          <a:srcRect/>
          <a:stretch>
            <a:fillRect/>
          </a:stretch>
        </p:blipFill>
        <p:spPr bwMode="auto">
          <a:xfrm>
            <a:off x="1524000" y="1"/>
            <a:ext cx="9144000" cy="5967413"/>
          </a:xfrm>
          <a:prstGeom prst="rect">
            <a:avLst/>
          </a:prstGeom>
          <a:noFill/>
          <a:ln w="9525">
            <a:noFill/>
            <a:miter lim="800000"/>
            <a:headEnd/>
            <a:tailEnd/>
          </a:ln>
        </p:spPr>
      </p:pic>
      <p:sp>
        <p:nvSpPr>
          <p:cNvPr id="5" name="Rectangle 4"/>
          <p:cNvSpPr/>
          <p:nvPr>
            <p:custDataLst>
              <p:tags r:id="rId4"/>
            </p:custDataLst>
          </p:nvPr>
        </p:nvSpPr>
        <p:spPr>
          <a:xfrm>
            <a:off x="1738282" y="6137996"/>
            <a:ext cx="4572000" cy="369332"/>
          </a:xfrm>
          <a:prstGeom prst="rect">
            <a:avLst/>
          </a:prstGeom>
        </p:spPr>
        <p:txBody>
          <a:bodyPr>
            <a:spAutoFit/>
          </a:bodyPr>
          <a:lstStyle/>
          <a:p>
            <a:r>
              <a:rPr lang="fr-CA" b="1" dirty="0">
                <a:latin typeface="Times New Roman" pitchFamily="18" charset="0"/>
                <a:cs typeface="Times New Roman" pitchFamily="18" charset="0"/>
              </a:rPr>
              <a:t>Source:(Branscomb &amp; Auerswald, 2002)</a:t>
            </a:r>
            <a:endParaRPr lang="fr-CA" dirty="0"/>
          </a:p>
        </p:txBody>
      </p:sp>
      <p:sp>
        <p:nvSpPr>
          <p:cNvPr id="6" name="Espace réservé du numéro de diapositive 5"/>
          <p:cNvSpPr>
            <a:spLocks noGrp="1"/>
          </p:cNvSpPr>
          <p:nvPr>
            <p:ph type="sldNum" sz="quarter" idx="12"/>
            <p:custDataLst>
              <p:tags r:id="rId5"/>
            </p:custDataLst>
          </p:nvPr>
        </p:nvSpPr>
        <p:spPr/>
        <p:txBody>
          <a:bodyPr/>
          <a:lstStyle/>
          <a:p>
            <a:pPr>
              <a:defRPr/>
            </a:pPr>
            <a:fld id="{8F63ED14-35B9-45EA-8BF7-BC7D82E53A8E}" type="slidenum">
              <a:rPr lang="fr-CA" smtClean="0"/>
              <a:pPr>
                <a:defRPr/>
              </a:pPr>
              <a:t>6</a:t>
            </a:fld>
            <a:endParaRPr lang="fr-CA" dirty="0"/>
          </a:p>
        </p:txBody>
      </p:sp>
    </p:spTree>
    <p:extLst>
      <p:ext uri="{BB962C8B-B14F-4D97-AF65-F5344CB8AC3E}">
        <p14:creationId xmlns:p14="http://schemas.microsoft.com/office/powerpoint/2010/main" val="1429236959"/>
      </p:ext>
    </p:extLst>
  </p:cSld>
  <p:clrMapOvr>
    <a:masterClrMapping/>
  </p:clrMapOvr>
  <p:transition spd="slow">
    <p:strips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3" name="Rectangle 3"/>
          <p:cNvSpPr>
            <a:spLocks noGrp="1" noChangeArrowheads="1"/>
          </p:cNvSpPr>
          <p:nvPr>
            <p:ph type="body" idx="1"/>
            <p:custDataLst>
              <p:tags r:id="rId1"/>
            </p:custDataLst>
          </p:nvPr>
        </p:nvSpPr>
        <p:spPr>
          <a:xfrm>
            <a:off x="508000" y="1282713"/>
            <a:ext cx="11482574" cy="4607318"/>
          </a:xfrm>
          <a:noFill/>
          <a:ln w="9525" cap="flat" cmpd="sng" algn="ctr">
            <a:solidFill>
              <a:schemeClr val="tx1"/>
            </a:solidFill>
            <a:prstDash val="solid"/>
            <a:miter lim="800000"/>
            <a:headEnd/>
            <a:tailEnd/>
          </a:ln>
        </p:spPr>
        <p:txBody>
          <a:bodyPr>
            <a:noAutofit/>
          </a:bodyPr>
          <a:lstStyle/>
          <a:p>
            <a:pPr>
              <a:buFontTx/>
              <a:buNone/>
            </a:pPr>
            <a:r>
              <a:rPr lang="fr-CA" altLang="fr-FR" sz="2400" dirty="0">
                <a:cs typeface="Arial" panose="020B0604020202020204" pitchFamily="34" charset="0"/>
              </a:rPr>
              <a:t>Plusieurs facteurs  à considérer :</a:t>
            </a:r>
          </a:p>
          <a:p>
            <a:pPr marL="228600" lvl="1">
              <a:spcBef>
                <a:spcPts val="1000"/>
              </a:spcBef>
            </a:pPr>
            <a:r>
              <a:rPr lang="fr-CA" altLang="fr-FR" dirty="0">
                <a:cs typeface="Arial" panose="020B0604020202020204" pitchFamily="34" charset="0"/>
              </a:rPr>
              <a:t> La prise de décision repose sur:   les croyances, l’expérience, les compétences, les ressources, la législation, les préférences des patients et….la recherche </a:t>
            </a:r>
          </a:p>
          <a:p>
            <a:pPr marL="228600" lvl="1">
              <a:spcBef>
                <a:spcPts val="1000"/>
              </a:spcBef>
            </a:pPr>
            <a:r>
              <a:rPr lang="fr-CA" altLang="fr-FR" dirty="0">
                <a:cs typeface="Arial" panose="020B0604020202020204" pitchFamily="34" charset="0"/>
              </a:rPr>
              <a:t>Le décalage entre les préoccupations et agenda des chercheurs et des décideurs </a:t>
            </a:r>
          </a:p>
          <a:p>
            <a:pPr marL="228600" lvl="1">
              <a:spcBef>
                <a:spcPts val="1000"/>
              </a:spcBef>
            </a:pPr>
            <a:r>
              <a:rPr lang="fr-CA" dirty="0">
                <a:cs typeface="Arial" panose="020B0604020202020204" pitchFamily="34" charset="0"/>
              </a:rPr>
              <a:t>La capacité des utilisateurs </a:t>
            </a:r>
          </a:p>
          <a:p>
            <a:pPr marL="228600" lvl="1">
              <a:spcBef>
                <a:spcPts val="1000"/>
              </a:spcBef>
            </a:pPr>
            <a:r>
              <a:rPr lang="fr-CA" dirty="0">
                <a:cs typeface="Arial" panose="020B0604020202020204" pitchFamily="34" charset="0"/>
              </a:rPr>
              <a:t>Liens de confiance et crédibilité des chercheurs </a:t>
            </a:r>
          </a:p>
          <a:p>
            <a:r>
              <a:rPr lang="en-US" sz="2400" dirty="0">
                <a:cs typeface="Arial" panose="020B0604020202020204" pitchFamily="34" charset="0"/>
              </a:rPr>
              <a:t>La </a:t>
            </a:r>
            <a:r>
              <a:rPr lang="fr-CA" sz="2400" dirty="0">
                <a:cs typeface="Arial" panose="020B0604020202020204" pitchFamily="34" charset="0"/>
              </a:rPr>
              <a:t>culture universitaire et les impératifs de carrière des chercheurs </a:t>
            </a:r>
          </a:p>
          <a:p>
            <a:r>
              <a:rPr lang="fr-CA" sz="2400" dirty="0">
                <a:cs typeface="Arial" panose="020B0604020202020204" pitchFamily="34" charset="0"/>
              </a:rPr>
              <a:t>Le temps : les activités de transfert des connaissances prennent du temps..</a:t>
            </a:r>
          </a:p>
          <a:p>
            <a:r>
              <a:rPr lang="fr-CA" altLang="fr-FR" sz="2400" dirty="0">
                <a:cs typeface="Arial" panose="020B0604020202020204" pitchFamily="34" charset="0"/>
              </a:rPr>
              <a:t>Les facilitations/obstacles organisationnelles,</a:t>
            </a:r>
          </a:p>
          <a:p>
            <a:r>
              <a:rPr lang="fr-CA" altLang="fr-FR" sz="2400" dirty="0">
                <a:cs typeface="Arial" panose="020B0604020202020204" pitchFamily="34" charset="0"/>
              </a:rPr>
              <a:t>Etc..</a:t>
            </a:r>
          </a:p>
          <a:p>
            <a:endParaRPr lang="fr-CA" altLang="fr-FR" sz="2400" dirty="0">
              <a:cs typeface="Arial" panose="020B0604020202020204" pitchFamily="34" charset="0"/>
            </a:endParaRPr>
          </a:p>
        </p:txBody>
      </p:sp>
      <p:pic>
        <p:nvPicPr>
          <p:cNvPr id="4" name="Picture 3" descr="Figure 3.  The Valley of Death image"/>
          <p:cNvPicPr>
            <a:picLocks noChangeAspect="1" noChangeArrowheads="1"/>
          </p:cNvPicPr>
          <p:nvPr>
            <p:custDataLst>
              <p:tags r:id="rId2"/>
            </p:custDataLst>
          </p:nvPr>
        </p:nvPicPr>
        <p:blipFill>
          <a:blip r:embed="rId7" r:link="rId8" cstate="print"/>
          <a:srcRect/>
          <a:stretch>
            <a:fillRect/>
          </a:stretch>
        </p:blipFill>
        <p:spPr bwMode="auto">
          <a:xfrm>
            <a:off x="9424267" y="21315"/>
            <a:ext cx="2566307" cy="1385454"/>
          </a:xfrm>
          <a:prstGeom prst="rect">
            <a:avLst/>
          </a:prstGeom>
          <a:noFill/>
          <a:ln w="9525">
            <a:noFill/>
            <a:miter lim="800000"/>
            <a:headEnd/>
            <a:tailEnd/>
          </a:ln>
        </p:spPr>
      </p:pic>
      <p:sp>
        <p:nvSpPr>
          <p:cNvPr id="2" name="Rectangle 1"/>
          <p:cNvSpPr/>
          <p:nvPr>
            <p:custDataLst>
              <p:tags r:id="rId3"/>
            </p:custDataLst>
          </p:nvPr>
        </p:nvSpPr>
        <p:spPr>
          <a:xfrm>
            <a:off x="257908" y="6023584"/>
            <a:ext cx="10867292" cy="487569"/>
          </a:xfrm>
          <a:prstGeom prst="rect">
            <a:avLst/>
          </a:prstGeom>
        </p:spPr>
        <p:txBody>
          <a:bodyPr wrap="square">
            <a:spAutoFit/>
          </a:bodyPr>
          <a:lstStyle/>
          <a:p>
            <a:pPr>
              <a:lnSpc>
                <a:spcPct val="107000"/>
              </a:lnSpc>
              <a:spcAft>
                <a:spcPts val="0"/>
              </a:spcAft>
            </a:pPr>
            <a:r>
              <a:rPr lang="en-US" sz="1200" dirty="0">
                <a:latin typeface="Arial" panose="020B0604020202020204" pitchFamily="34" charset="0"/>
                <a:ea typeface="Calibri" panose="020F0502020204030204" pitchFamily="34" charset="0"/>
                <a:cs typeface="Arial" panose="020B0604020202020204" pitchFamily="34" charset="0"/>
              </a:rPr>
              <a:t>Kothari, Anita; McLean, Lynne; and Edwards, Nancy, "Increasing Capacity for Knowledge Translation: Understanding How Some  Researchers Engage Policy-makers" (2009). </a:t>
            </a:r>
            <a:r>
              <a:rPr lang="en-US" sz="1200" i="1" dirty="0">
                <a:latin typeface="Arial" panose="020B0604020202020204" pitchFamily="34" charset="0"/>
                <a:ea typeface="Calibri" panose="020F0502020204030204" pitchFamily="34" charset="0"/>
                <a:cs typeface="Arial" panose="020B0604020202020204" pitchFamily="34" charset="0"/>
              </a:rPr>
              <a:t>Health Studies Publications</a:t>
            </a:r>
            <a:r>
              <a:rPr lang="en-US" sz="1200" dirty="0">
                <a:latin typeface="Arial" panose="020B0604020202020204" pitchFamily="34" charset="0"/>
                <a:ea typeface="Calibri" panose="020F0502020204030204" pitchFamily="34" charset="0"/>
                <a:cs typeface="Arial" panose="020B0604020202020204" pitchFamily="34" charset="0"/>
              </a:rPr>
              <a:t>. </a:t>
            </a:r>
            <a:r>
              <a:rPr lang="fr-CA" sz="1200" dirty="0">
                <a:latin typeface="Arial" panose="020B0604020202020204" pitchFamily="34" charset="0"/>
                <a:ea typeface="Calibri" panose="020F0502020204030204" pitchFamily="34" charset="0"/>
                <a:cs typeface="Arial" panose="020B0604020202020204" pitchFamily="34" charset="0"/>
              </a:rPr>
              <a:t>8.</a:t>
            </a:r>
            <a:endParaRPr lang="fr-CA" sz="12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itre 1">
            <a:extLst>
              <a:ext uri="{FF2B5EF4-FFF2-40B4-BE49-F238E27FC236}">
                <a16:creationId xmlns:a16="http://schemas.microsoft.com/office/drawing/2014/main" id="{5887B32C-385E-4C49-9BD6-1771B81ECE36}"/>
              </a:ext>
            </a:extLst>
          </p:cNvPr>
          <p:cNvSpPr>
            <a:spLocks noGrp="1"/>
          </p:cNvSpPr>
          <p:nvPr>
            <p:ph type="title"/>
            <p:custDataLst>
              <p:tags r:id="rId4"/>
            </p:custDataLst>
          </p:nvPr>
        </p:nvSpPr>
        <p:spPr>
          <a:xfrm>
            <a:off x="838200" y="365126"/>
            <a:ext cx="10515600" cy="908090"/>
          </a:xfrm>
        </p:spPr>
        <p:txBody>
          <a:bodyPr vert="horz" lIns="91440" tIns="45720" rIns="91440" bIns="45720" rtlCol="0" anchor="ctr">
            <a:normAutofit/>
          </a:bodyPr>
          <a:lstStyle/>
          <a:p>
            <a:pPr algn="ctr"/>
            <a:r>
              <a:rPr lang="fr-CA" altLang="fr-FR" sz="3200" b="1" cap="small" dirty="0"/>
              <a:t>Bilan de la recherche sur le TC</a:t>
            </a:r>
            <a:endParaRPr lang="fr-CA" sz="3200" b="1" cap="small" dirty="0"/>
          </a:p>
        </p:txBody>
      </p:sp>
    </p:spTree>
    <p:extLst>
      <p:ext uri="{BB962C8B-B14F-4D97-AF65-F5344CB8AC3E}">
        <p14:creationId xmlns:p14="http://schemas.microsoft.com/office/powerpoint/2010/main" val="4180987695"/>
      </p:ext>
    </p:extLst>
  </p:cSld>
  <p:clrMapOvr>
    <a:masterClrMapping/>
  </p:clrMapOvr>
  <p:transition spd="slow">
    <p:strips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rmAutofit/>
          </a:bodyPr>
          <a:lstStyle/>
          <a:p>
            <a:r>
              <a:rPr lang="fr-CA" sz="3600" b="1" cap="small" dirty="0"/>
              <a:t>transfert/mobilisation/utilisation  des Connaissances issues de la recherche:  une définition…. </a:t>
            </a:r>
          </a:p>
        </p:txBody>
      </p:sp>
      <p:sp>
        <p:nvSpPr>
          <p:cNvPr id="3" name="Espace réservé du contenu 2"/>
          <p:cNvSpPr>
            <a:spLocks noGrp="1"/>
          </p:cNvSpPr>
          <p:nvPr>
            <p:ph idx="1"/>
            <p:custDataLst>
              <p:tags r:id="rId2"/>
            </p:custDataLst>
          </p:nvPr>
        </p:nvSpPr>
        <p:spPr>
          <a:xfrm>
            <a:off x="838200" y="2679009"/>
            <a:ext cx="10767646" cy="2118302"/>
          </a:xfrm>
        </p:spPr>
        <p:txBody>
          <a:bodyPr>
            <a:normAutofit/>
          </a:bodyPr>
          <a:lstStyle/>
          <a:p>
            <a:pPr marL="0" indent="0" algn="just">
              <a:spcBef>
                <a:spcPts val="0"/>
              </a:spcBef>
              <a:buNone/>
            </a:pPr>
            <a:r>
              <a:rPr lang="fr-CA" i="1" dirty="0"/>
              <a:t>«</a:t>
            </a:r>
            <a:r>
              <a:rPr lang="fr-CA" i="1" dirty="0">
                <a:cs typeface="Arial" panose="020B0604020202020204" pitchFamily="34" charset="0"/>
              </a:rPr>
              <a:t> ..un processus dynamique, interactif et continu visant à favoriser l’utilisation des connaissances par les milieux de pratique, de gestion, de décision ou le grand public.. » </a:t>
            </a:r>
          </a:p>
          <a:p>
            <a:pPr marL="0" indent="0" algn="just">
              <a:spcBef>
                <a:spcPts val="0"/>
              </a:spcBef>
              <a:buNone/>
            </a:pPr>
            <a:endParaRPr lang="fr-CA" dirty="0"/>
          </a:p>
          <a:p>
            <a:pPr marL="0" indent="0" algn="just">
              <a:spcBef>
                <a:spcPts val="0"/>
              </a:spcBef>
              <a:buNone/>
            </a:pPr>
            <a:r>
              <a:rPr lang="fr-CA" sz="2000" dirty="0"/>
              <a:t>(Gervais et al., 2016, Souffez et Laurendeau, 2009, FRQSC, 2011). </a:t>
            </a:r>
          </a:p>
          <a:p>
            <a:pPr marL="0" indent="0">
              <a:buNone/>
            </a:pPr>
            <a:endParaRPr lang="fr-CA" dirty="0"/>
          </a:p>
          <a:p>
            <a:pPr marL="0" indent="0">
              <a:buNone/>
            </a:pPr>
            <a:endParaRPr lang="fr-CA" dirty="0"/>
          </a:p>
        </p:txBody>
      </p:sp>
      <p:sp>
        <p:nvSpPr>
          <p:cNvPr id="4" name="Espace réservé du contenu 2"/>
          <p:cNvSpPr txBox="1">
            <a:spLocks/>
          </p:cNvSpPr>
          <p:nvPr>
            <p:custDataLst>
              <p:tags r:id="rId3"/>
            </p:custDataLst>
          </p:nvPr>
        </p:nvSpPr>
        <p:spPr>
          <a:xfrm>
            <a:off x="990600" y="3806824"/>
            <a:ext cx="9737436" cy="2118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fr-CA" dirty="0"/>
          </a:p>
          <a:p>
            <a:pPr marL="0" indent="0">
              <a:buFont typeface="Arial" panose="020B0604020202020204" pitchFamily="34" charset="0"/>
              <a:buNone/>
            </a:pPr>
            <a:endParaRPr lang="fr-CA" sz="1600" dirty="0"/>
          </a:p>
          <a:p>
            <a:pPr marL="0" indent="0">
              <a:buFont typeface="Arial" panose="020B0604020202020204" pitchFamily="34" charset="0"/>
              <a:buNone/>
            </a:pPr>
            <a:endParaRPr lang="fr-CA" dirty="0"/>
          </a:p>
        </p:txBody>
      </p:sp>
    </p:spTree>
    <p:extLst>
      <p:ext uri="{BB962C8B-B14F-4D97-AF65-F5344CB8AC3E}">
        <p14:creationId xmlns:p14="http://schemas.microsoft.com/office/powerpoint/2010/main" val="4229965577"/>
      </p:ext>
    </p:extLst>
  </p:cSld>
  <p:clrMapOvr>
    <a:masterClrMapping/>
  </p:clrMapOvr>
  <p:transition spd="slow">
    <p:strips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custDataLst>
              <p:tags r:id="rId1"/>
            </p:custDataLst>
          </p:nvPr>
        </p:nvSpPr>
        <p:spPr>
          <a:xfrm>
            <a:off x="4480560" y="391872"/>
            <a:ext cx="3230880" cy="808278"/>
          </a:xfrm>
        </p:spPr>
        <p:txBody>
          <a:bodyPr/>
          <a:lstStyle/>
          <a:p>
            <a:r>
              <a:rPr lang="fr-CA" altLang="fr-FR" sz="3200" cap="small" dirty="0">
                <a:ea typeface="ＭＳ Ｐゴシック" pitchFamily="34" charset="-128"/>
              </a:rPr>
              <a:t>Définitions</a:t>
            </a:r>
          </a:p>
        </p:txBody>
      </p:sp>
      <p:sp>
        <p:nvSpPr>
          <p:cNvPr id="3075" name="Espace réservé du contenu 2"/>
          <p:cNvSpPr>
            <a:spLocks noGrp="1"/>
          </p:cNvSpPr>
          <p:nvPr>
            <p:ph idx="1"/>
            <p:custDataLst>
              <p:tags r:id="rId2"/>
            </p:custDataLst>
          </p:nvPr>
        </p:nvSpPr>
        <p:spPr>
          <a:xfrm>
            <a:off x="401934" y="1200151"/>
            <a:ext cx="10075566" cy="5521325"/>
          </a:xfrm>
        </p:spPr>
        <p:txBody>
          <a:bodyPr/>
          <a:lstStyle/>
          <a:p>
            <a:pPr marL="0" indent="0">
              <a:buNone/>
            </a:pPr>
            <a:r>
              <a:rPr lang="fr-FR" sz="2400" b="1" dirty="0"/>
              <a:t>« Policy </a:t>
            </a:r>
            <a:r>
              <a:rPr lang="fr-FR" sz="2400" b="1" dirty="0" err="1"/>
              <a:t>makers</a:t>
            </a:r>
            <a:r>
              <a:rPr lang="fr-FR" sz="2400" b="1" dirty="0"/>
              <a:t> » « décideurs »</a:t>
            </a:r>
          </a:p>
          <a:p>
            <a:pPr marL="0" indent="0">
              <a:buNone/>
            </a:pPr>
            <a:r>
              <a:rPr lang="fr-CA" sz="2400" i="1" dirty="0"/>
              <a:t>Désigne </a:t>
            </a:r>
            <a:r>
              <a:rPr lang="fr-CA" sz="2400" dirty="0"/>
              <a:t>à la fois les politiciens (ministres, analystes de politiques et conseillers) ainsi que les fonctionnaires </a:t>
            </a:r>
          </a:p>
          <a:p>
            <a:pPr>
              <a:buFont typeface="Arial" panose="020B0604020202020204" pitchFamily="34" charset="0"/>
              <a:buChar char="•"/>
            </a:pPr>
            <a:r>
              <a:rPr lang="fr-FR" sz="2400" dirty="0" err="1"/>
              <a:t>Dobbins</a:t>
            </a:r>
            <a:r>
              <a:rPr lang="fr-FR" sz="2400" dirty="0"/>
              <a:t> et al. (2007) référent aux gestionnaires de programmes, aux  directeurs et aux médecins ; </a:t>
            </a:r>
          </a:p>
          <a:p>
            <a:pPr>
              <a:buFont typeface="Arial" panose="020B0604020202020204" pitchFamily="34" charset="0"/>
              <a:buChar char="•"/>
            </a:pPr>
            <a:r>
              <a:rPr lang="fr-CA" sz="2400" dirty="0" err="1"/>
              <a:t>Morestin</a:t>
            </a:r>
            <a:r>
              <a:rPr lang="fr-CA" sz="2400" dirty="0"/>
              <a:t> (2015) parle des décideurs comme un type d'acteur des politiques publiques, à savoir les conseillers municipaux, les ministres et les députés ; </a:t>
            </a:r>
          </a:p>
          <a:p>
            <a:pPr>
              <a:buFont typeface="Arial" panose="020B0604020202020204" pitchFamily="34" charset="0"/>
              <a:buChar char="•"/>
            </a:pPr>
            <a:r>
              <a:rPr lang="fr-FR" sz="2400" dirty="0"/>
              <a:t>Ellen et al. (2013) </a:t>
            </a:r>
            <a:r>
              <a:rPr lang="fr-CA" sz="2400" dirty="0"/>
              <a:t>discutent des </a:t>
            </a:r>
            <a:r>
              <a:rPr lang="fr-FR" sz="2400" dirty="0"/>
              <a:t>gestionnaires des systèmes de santé et des décideurs; </a:t>
            </a:r>
          </a:p>
          <a:p>
            <a:pPr>
              <a:buFont typeface="Arial" panose="020B0604020202020204" pitchFamily="34" charset="0"/>
              <a:buChar char="•"/>
            </a:pPr>
            <a:r>
              <a:rPr lang="fr-CA" sz="2400" dirty="0"/>
              <a:t>Bernier et </a:t>
            </a:r>
            <a:r>
              <a:rPr lang="fr-CA" sz="2400" dirty="0" err="1"/>
              <a:t>Howlett</a:t>
            </a:r>
            <a:r>
              <a:rPr lang="fr-CA" sz="2400" dirty="0"/>
              <a:t> (2011)</a:t>
            </a:r>
            <a:r>
              <a:rPr lang="fr-FR" sz="2400" dirty="0"/>
              <a:t> parlent des</a:t>
            </a:r>
            <a:r>
              <a:rPr lang="fr-CA" sz="2400" dirty="0"/>
              <a:t> fonctionnaires responsables de l'élaboration de politiques ; </a:t>
            </a:r>
          </a:p>
          <a:p>
            <a:pPr>
              <a:buFont typeface="Arial" panose="020B0604020202020204" pitchFamily="34" charset="0"/>
              <a:buChar char="•"/>
            </a:pPr>
            <a:r>
              <a:rPr lang="fr-CA" sz="2400" dirty="0"/>
              <a:t>Hardy et al. (2015) se concentrent sur la direction d'un service de santé local.  </a:t>
            </a:r>
          </a:p>
          <a:p>
            <a:pPr marL="0" indent="0">
              <a:buNone/>
            </a:pPr>
            <a:endParaRPr lang="fr-CA" altLang="fr-FR" sz="2400" b="1" dirty="0">
              <a:ea typeface="ＭＳ Ｐゴシック" pitchFamily="34" charset="-128"/>
            </a:endParaRPr>
          </a:p>
        </p:txBody>
      </p:sp>
      <p:sp>
        <p:nvSpPr>
          <p:cNvPr id="2" name="Espace réservé du numéro de diapositive 1"/>
          <p:cNvSpPr>
            <a:spLocks noGrp="1"/>
          </p:cNvSpPr>
          <p:nvPr>
            <p:ph type="sldNum" sz="quarter" idx="12"/>
            <p:custDataLst>
              <p:tags r:id="rId3"/>
            </p:custDataLst>
          </p:nvPr>
        </p:nvSpPr>
        <p:spPr/>
        <p:txBody>
          <a:bodyPr/>
          <a:lstStyle/>
          <a:p>
            <a:pPr>
              <a:defRPr/>
            </a:pPr>
            <a:fld id="{FF1D41EB-C245-454F-86E8-0BF105F42F88}" type="slidenum">
              <a:rPr lang="en-US" smtClean="0"/>
              <a:pPr>
                <a:defRPr/>
              </a:pPr>
              <a:t>9</a:t>
            </a:fld>
            <a:endParaRPr lang="en-US"/>
          </a:p>
        </p:txBody>
      </p:sp>
    </p:spTree>
    <p:extLst>
      <p:ext uri="{BB962C8B-B14F-4D97-AF65-F5344CB8AC3E}">
        <p14:creationId xmlns:p14="http://schemas.microsoft.com/office/powerpoint/2010/main" val="2197339526"/>
      </p:ext>
    </p:extLst>
  </p:cSld>
  <p:clrMapOvr>
    <a:masterClrMapping/>
  </p:clrMapOvr>
  <p:transition spd="slow">
    <p:strips dir="ld"/>
  </p:transition>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4"/>
</p:tagLst>
</file>

<file path=ppt/tags/tag23.xml><?xml version="1.0" encoding="utf-8"?>
<p:tagLst xmlns:a="http://schemas.openxmlformats.org/drawingml/2006/main" xmlns:r="http://schemas.openxmlformats.org/officeDocument/2006/relationships" xmlns:p="http://schemas.openxmlformats.org/presentationml/2006/main">
  <p:tag name="NUM" val="5"/>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39.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2"/>
</p:tagLst>
</file>

<file path=ppt/tags/tag57.xml><?xml version="1.0" encoding="utf-8"?>
<p:tagLst xmlns:a="http://schemas.openxmlformats.org/drawingml/2006/main" xmlns:r="http://schemas.openxmlformats.org/officeDocument/2006/relationships" xmlns:p="http://schemas.openxmlformats.org/presentationml/2006/main">
  <p:tag name="NUM" val="3"/>
</p:tagLst>
</file>

<file path=ppt/tags/tag58.xml><?xml version="1.0" encoding="utf-8"?>
<p:tagLst xmlns:a="http://schemas.openxmlformats.org/drawingml/2006/main" xmlns:r="http://schemas.openxmlformats.org/officeDocument/2006/relationships" xmlns:p="http://schemas.openxmlformats.org/presentationml/2006/main">
  <p:tag name="NUM" val="4"/>
</p:tagLst>
</file>

<file path=ppt/tags/tag59.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62.xml><?xml version="1.0" encoding="utf-8"?>
<p:tagLst xmlns:a="http://schemas.openxmlformats.org/drawingml/2006/main" xmlns:r="http://schemas.openxmlformats.org/officeDocument/2006/relationships" xmlns:p="http://schemas.openxmlformats.org/presentationml/2006/main">
  <p:tag name="NUM" val="3"/>
</p:tagLst>
</file>

<file path=ppt/tags/tag63.xml><?xml version="1.0" encoding="utf-8"?>
<p:tagLst xmlns:a="http://schemas.openxmlformats.org/drawingml/2006/main" xmlns:r="http://schemas.openxmlformats.org/officeDocument/2006/relationships" xmlns:p="http://schemas.openxmlformats.org/presentationml/2006/main">
  <p:tag name="NUM" val="4"/>
</p:tagLst>
</file>

<file path=ppt/tags/tag64.xml><?xml version="1.0" encoding="utf-8"?>
<p:tagLst xmlns:a="http://schemas.openxmlformats.org/drawingml/2006/main" xmlns:r="http://schemas.openxmlformats.org/officeDocument/2006/relationships" xmlns:p="http://schemas.openxmlformats.org/presentationml/2006/main">
  <p:tag name="NUM" val="1"/>
</p:tagLst>
</file>

<file path=ppt/tags/tag65.xml><?xml version="1.0" encoding="utf-8"?>
<p:tagLst xmlns:a="http://schemas.openxmlformats.org/drawingml/2006/main" xmlns:r="http://schemas.openxmlformats.org/officeDocument/2006/relationships" xmlns:p="http://schemas.openxmlformats.org/presentationml/2006/main">
  <p:tag name="NUM" val="2"/>
</p:tagLst>
</file>

<file path=ppt/tags/tag66.xml><?xml version="1.0" encoding="utf-8"?>
<p:tagLst xmlns:a="http://schemas.openxmlformats.org/drawingml/2006/main" xmlns:r="http://schemas.openxmlformats.org/officeDocument/2006/relationships" xmlns:p="http://schemas.openxmlformats.org/presentationml/2006/main">
  <p:tag name="NUM" val="3"/>
</p:tagLst>
</file>

<file path=ppt/tags/tag67.xml><?xml version="1.0" encoding="utf-8"?>
<p:tagLst xmlns:a="http://schemas.openxmlformats.org/drawingml/2006/main" xmlns:r="http://schemas.openxmlformats.org/officeDocument/2006/relationships" xmlns:p="http://schemas.openxmlformats.org/presentationml/2006/main">
  <p:tag name="NUM" val="4"/>
</p:tagLst>
</file>

<file path=ppt/tags/tag68.xml><?xml version="1.0" encoding="utf-8"?>
<p:tagLst xmlns:a="http://schemas.openxmlformats.org/drawingml/2006/main" xmlns:r="http://schemas.openxmlformats.org/officeDocument/2006/relationships" xmlns:p="http://schemas.openxmlformats.org/presentationml/2006/main">
  <p:tag name="NUM" val="1"/>
</p:tagLst>
</file>

<file path=ppt/tags/tag69.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70.xml><?xml version="1.0" encoding="utf-8"?>
<p:tagLst xmlns:a="http://schemas.openxmlformats.org/drawingml/2006/main" xmlns:r="http://schemas.openxmlformats.org/officeDocument/2006/relationships" xmlns:p="http://schemas.openxmlformats.org/presentationml/2006/main">
  <p:tag name="NUM" val="3"/>
</p:tagLst>
</file>

<file path=ppt/tags/tag71.xml><?xml version="1.0" encoding="utf-8"?>
<p:tagLst xmlns:a="http://schemas.openxmlformats.org/drawingml/2006/main" xmlns:r="http://schemas.openxmlformats.org/officeDocument/2006/relationships" xmlns:p="http://schemas.openxmlformats.org/presentationml/2006/main">
  <p:tag name="NUM" val="4"/>
</p:tagLst>
</file>

<file path=ppt/tags/tag72.xml><?xml version="1.0" encoding="utf-8"?>
<p:tagLst xmlns:a="http://schemas.openxmlformats.org/drawingml/2006/main" xmlns:r="http://schemas.openxmlformats.org/officeDocument/2006/relationships" xmlns:p="http://schemas.openxmlformats.org/presentationml/2006/main">
  <p:tag name="NUM" val="1"/>
</p:tagLst>
</file>

<file path=ppt/tags/tag73.xml><?xml version="1.0" encoding="utf-8"?>
<p:tagLst xmlns:a="http://schemas.openxmlformats.org/drawingml/2006/main" xmlns:r="http://schemas.openxmlformats.org/officeDocument/2006/relationships" xmlns:p="http://schemas.openxmlformats.org/presentationml/2006/main">
  <p:tag name="NUM" val="2"/>
</p:tagLst>
</file>

<file path=ppt/tags/tag74.xml><?xml version="1.0" encoding="utf-8"?>
<p:tagLst xmlns:a="http://schemas.openxmlformats.org/drawingml/2006/main" xmlns:r="http://schemas.openxmlformats.org/officeDocument/2006/relationships" xmlns:p="http://schemas.openxmlformats.org/presentationml/2006/main">
  <p:tag name="NUM" val="3"/>
</p:tagLst>
</file>

<file path=ppt/tags/tag75.xml><?xml version="1.0" encoding="utf-8"?>
<p:tagLst xmlns:a="http://schemas.openxmlformats.org/drawingml/2006/main" xmlns:r="http://schemas.openxmlformats.org/officeDocument/2006/relationships" xmlns:p="http://schemas.openxmlformats.org/presentationml/2006/main">
  <p:tag name="NUM" val="4"/>
</p:tagLst>
</file>

<file path=ppt/tags/tag76.xml><?xml version="1.0" encoding="utf-8"?>
<p:tagLst xmlns:a="http://schemas.openxmlformats.org/drawingml/2006/main" xmlns:r="http://schemas.openxmlformats.org/officeDocument/2006/relationships" xmlns:p="http://schemas.openxmlformats.org/presentationml/2006/main">
  <p:tag name="NUM" val="4"/>
</p:tagLst>
</file>

<file path=ppt/tags/tag8.xml><?xml version="1.0" encoding="utf-8"?>
<p:tagLst xmlns:a="http://schemas.openxmlformats.org/drawingml/2006/main" xmlns:r="http://schemas.openxmlformats.org/officeDocument/2006/relationships" xmlns:p="http://schemas.openxmlformats.org/presentationml/2006/main">
  <p:tag name="NUM" val="4"/>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16001</TotalTime>
  <Words>3207</Words>
  <Application>Microsoft Office PowerPoint</Application>
  <PresentationFormat>Grand écran</PresentationFormat>
  <Paragraphs>259</Paragraphs>
  <Slides>27</Slides>
  <Notes>9</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27</vt:i4>
      </vt:variant>
    </vt:vector>
  </HeadingPairs>
  <TitlesOfParts>
    <vt:vector size="34" baseType="lpstr">
      <vt:lpstr>ＭＳ Ｐゴシック</vt:lpstr>
      <vt:lpstr>Arial</vt:lpstr>
      <vt:lpstr>Calibri</vt:lpstr>
      <vt:lpstr>Calibri Light</vt:lpstr>
      <vt:lpstr>Times New Roman</vt:lpstr>
      <vt:lpstr>Wingdings</vt:lpstr>
      <vt:lpstr>Thème Office</vt:lpstr>
      <vt:lpstr> Les habiletés essentielles pour soutenir la prise de décision fondée sur les données probantes : une revue systématique </vt:lpstr>
      <vt:lpstr>Plan de la présentation </vt:lpstr>
      <vt:lpstr>Mise en contexte  </vt:lpstr>
      <vt:lpstr>Mise en contexte  </vt:lpstr>
      <vt:lpstr>Mise en contexte </vt:lpstr>
      <vt:lpstr> </vt:lpstr>
      <vt:lpstr>Bilan de la recherche sur le TC</vt:lpstr>
      <vt:lpstr>transfert/mobilisation/utilisation  des Connaissances issues de la recherche:  une définition…. </vt:lpstr>
      <vt:lpstr>Définitions</vt:lpstr>
      <vt:lpstr>Définitions</vt:lpstr>
      <vt:lpstr>Présentation PowerPoint</vt:lpstr>
      <vt:lpstr>Présentation PowerPoint</vt:lpstr>
      <vt:lpstr>Présentation PowerPoint</vt:lpstr>
      <vt:lpstr>Lignes directrices utilisées lors de la revue systématique (Titre, résumé et méthode)</vt:lpstr>
      <vt:lpstr>Lignes directrices utilisées lors de la revue systématique (Titre, résumé et méthode)</vt:lpstr>
      <vt:lpstr>Lignes directrices utilisées lors de la revue systématique (méthode)</vt:lpstr>
      <vt:lpstr>Lignes directrices utilisées lors de la revue systématique (méthode)</vt:lpstr>
      <vt:lpstr>Présentation PowerPoint</vt:lpstr>
      <vt:lpstr>Lignes directrices utilisées lors de la revue systématique (résultats)</vt:lpstr>
      <vt:lpstr>Lignes directrices utilisées lors de la revue systématique (résultats)</vt:lpstr>
      <vt:lpstr>Lignes directrices utilisées lors de la revue systématique (résultats, discussion)</vt:lpstr>
      <vt:lpstr>Lignes directrices utilisées lors de la revue systématique (Discussion)</vt:lpstr>
      <vt:lpstr>Lignes directrices utilisées lors de la revue systématique (discussion et financement)</vt:lpstr>
      <vt:lpstr>Conclusion </vt:lpstr>
      <vt:lpstr>Références </vt:lpstr>
      <vt:lpstr>Références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Ziam, Saliha</dc:creator>
  <cp:lastModifiedBy>Ziam, Saliha</cp:lastModifiedBy>
  <cp:revision>270</cp:revision>
  <cp:lastPrinted>2020-02-24T21:52:29Z</cp:lastPrinted>
  <dcterms:created xsi:type="dcterms:W3CDTF">2019-05-23T14:26:28Z</dcterms:created>
  <dcterms:modified xsi:type="dcterms:W3CDTF">2020-03-19T22:29:37Z</dcterms:modified>
</cp:coreProperties>
</file>