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70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2" autoAdjust="0"/>
    <p:restoredTop sz="96115" autoAdjust="0"/>
  </p:normalViewPr>
  <p:slideViewPr>
    <p:cSldViewPr snapToGrid="0">
      <p:cViewPr varScale="1">
        <p:scale>
          <a:sx n="78" d="100"/>
          <a:sy n="78" d="100"/>
        </p:scale>
        <p:origin x="57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/>
              <a:t>CRIFPE-UDES-SARIC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55BFF-4383-46D8-A1A8-F10C9BEF2056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CD030-2384-49DE-B97F-30977B09F3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291887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/>
              <a:t>CRIFPE-UDES-SARIC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E0C06-2D7B-4FEE-83A0-ECC4562D0E85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2354E-4C03-49D3-ADAC-E0889AA8E2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79819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958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14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7129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5048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6626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5516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3525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1285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766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17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51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160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048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288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105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243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115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ED6FFB8-E22B-4B56-ACA6-376511F60107}" type="datetimeFigureOut">
              <a:rPr lang="fr-CA" smtClean="0"/>
              <a:t>2019-09-12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93860-8463-42BE-B023-4C2F70B37F3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04459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L’élaboration d’une demande de subvention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Atelier du </a:t>
            </a:r>
            <a:r>
              <a:rPr lang="fr-CA" dirty="0" err="1"/>
              <a:t>crifpe</a:t>
            </a:r>
            <a:r>
              <a:rPr lang="fr-CA" dirty="0"/>
              <a:t>-Sherbrooke en collaboration avec le saric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Université de Sherbrooke</a:t>
            </a:r>
          </a:p>
        </p:txBody>
      </p:sp>
    </p:spTree>
    <p:extLst>
      <p:ext uri="{BB962C8B-B14F-4D97-AF65-F5344CB8AC3E}">
        <p14:creationId xmlns:p14="http://schemas.microsoft.com/office/powerpoint/2010/main" val="3886810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critères d’évaluation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Toutes les demandes de subvention au CRSH sont évaluées en fonction de trois critères dont la proportion relative varie selon les programmes:</a:t>
            </a:r>
          </a:p>
          <a:p>
            <a:pPr lvl="1"/>
            <a:r>
              <a:rPr lang="fr-CA" dirty="0"/>
              <a:t>Défi: originalité, importance et pertinence de la proposition (inclut les impacts notamment sur la formation des étudiants)</a:t>
            </a:r>
          </a:p>
          <a:p>
            <a:pPr lvl="1"/>
            <a:r>
              <a:rPr lang="fr-CA" dirty="0"/>
              <a:t>Faisabilité: Réalisme de la proposition et du calendrier; adéquation du budget avec les activités proposées; qualité des plans de mobilisation</a:t>
            </a:r>
          </a:p>
          <a:p>
            <a:pPr lvl="2">
              <a:buClr>
                <a:srgbClr val="455F51">
                  <a:lumMod val="40000"/>
                  <a:lumOff val="60000"/>
                </a:srgbClr>
              </a:buClr>
            </a:pPr>
            <a:r>
              <a:rPr lang="fr-CA" u="sng" dirty="0">
                <a:solidFill>
                  <a:prstClr val="white"/>
                </a:solidFill>
              </a:rPr>
              <a:t>Pour les demandes de partenariat</a:t>
            </a:r>
            <a:r>
              <a:rPr lang="fr-CA" dirty="0">
                <a:solidFill>
                  <a:prstClr val="white"/>
                </a:solidFill>
              </a:rPr>
              <a:t>: qualité du partenariat</a:t>
            </a:r>
            <a:endParaRPr lang="fr-CA" dirty="0"/>
          </a:p>
          <a:p>
            <a:pPr lvl="1"/>
            <a:r>
              <a:rPr lang="fr-CA" dirty="0"/>
              <a:t>Capacité: CV des membres de l’équipe et expérience pertinente (s’il y a lieu)</a:t>
            </a:r>
          </a:p>
        </p:txBody>
      </p:sp>
    </p:spTree>
    <p:extLst>
      <p:ext uri="{BB962C8B-B14F-4D97-AF65-F5344CB8AC3E}">
        <p14:creationId xmlns:p14="http://schemas.microsoft.com/office/powerpoint/2010/main" val="1862254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CV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Il ne faut pas confondre :</a:t>
            </a:r>
          </a:p>
          <a:p>
            <a:pPr lvl="1"/>
            <a:r>
              <a:rPr lang="fr-CA" dirty="0"/>
              <a:t>Le CV CRSH régulier (tous les programmes sauf Développement Savoir)</a:t>
            </a:r>
          </a:p>
          <a:p>
            <a:pPr lvl="2"/>
            <a:r>
              <a:rPr lang="fr-CA" dirty="0"/>
              <a:t>Formulaire en ligne</a:t>
            </a:r>
          </a:p>
          <a:p>
            <a:pPr lvl="2"/>
            <a:r>
              <a:rPr lang="fr-CA" dirty="0"/>
              <a:t>Pièce jointe sur les Contributions à la recherche</a:t>
            </a:r>
          </a:p>
          <a:p>
            <a:pPr lvl="2"/>
            <a:r>
              <a:rPr lang="fr-CA" dirty="0"/>
              <a:t>Pièce jointe sur l’Expérience pertinente (programmes Connexion, Engagement partenarial, Développement de partenariat et Partenariat)</a:t>
            </a:r>
          </a:p>
          <a:p>
            <a:pPr lvl="1"/>
            <a:r>
              <a:rPr lang="fr-CA" dirty="0"/>
              <a:t>Le CV commun CRSH (programme Développement Savoir uniquement)</a:t>
            </a:r>
          </a:p>
          <a:p>
            <a:pPr lvl="2"/>
            <a:r>
              <a:rPr lang="fr-CA" dirty="0"/>
              <a:t>Formulaire en ligne (chaque contribution doit être saisie dans le formulaire)</a:t>
            </a:r>
          </a:p>
          <a:p>
            <a:r>
              <a:rPr lang="fr-CA" dirty="0"/>
              <a:t>Les participants doivent joindre le CV approprié selon leur statut (voir tableau)</a:t>
            </a:r>
          </a:p>
          <a:p>
            <a:r>
              <a:rPr lang="fr-CA" dirty="0"/>
              <a:t>Les </a:t>
            </a:r>
            <a:r>
              <a:rPr lang="fr-CA" dirty="0" err="1"/>
              <a:t>cocandidats</a:t>
            </a:r>
            <a:r>
              <a:rPr lang="fr-CA" dirty="0"/>
              <a:t> non universitaires ne sont pas tenus de joindre le fichier des Contributions à la recherche mais doivent joindre le fichier Expérience pertinente</a:t>
            </a:r>
          </a:p>
          <a:p>
            <a:r>
              <a:rPr lang="fr-CA" dirty="0"/>
              <a:t>En aucun cas, les collaborateurs ne joignent un CV</a:t>
            </a:r>
          </a:p>
        </p:txBody>
      </p:sp>
    </p:spTree>
    <p:extLst>
      <p:ext uri="{BB962C8B-B14F-4D97-AF65-F5344CB8AC3E}">
        <p14:creationId xmlns:p14="http://schemas.microsoft.com/office/powerpoint/2010/main" val="1234176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300777" cy="1119604"/>
          </a:xfrm>
        </p:spPr>
        <p:txBody>
          <a:bodyPr/>
          <a:lstStyle/>
          <a:p>
            <a:r>
              <a:rPr lang="fr-CA" dirty="0"/>
              <a:t>Tableau des CV</a:t>
            </a:r>
            <a:br>
              <a:rPr lang="fr-CA" dirty="0"/>
            </a:br>
            <a:endParaRPr lang="fr-CA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77655"/>
              </p:ext>
            </p:extLst>
          </p:nvPr>
        </p:nvGraphicFramePr>
        <p:xfrm>
          <a:off x="847494" y="1494264"/>
          <a:ext cx="10036098" cy="4157683"/>
        </p:xfrm>
        <a:graphic>
          <a:graphicData uri="http://schemas.openxmlformats.org/drawingml/2006/table">
            <a:tbl>
              <a:tblPr firstRow="1" firstCol="1" bandRow="1"/>
              <a:tblGrid>
                <a:gridCol w="250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9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9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9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5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CA" sz="1400" b="1" cap="small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2000" b="1" cap="small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CRSH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2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cap="small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 commun CRSH 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2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cap="small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 régulier CRSH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2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cap="small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 régulier CRSH + Expérience pertinente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Développement Savoir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EAAD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Candidat et </a:t>
                      </a:r>
                      <a:r>
                        <a:rPr lang="fr-CA" sz="14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cocandidats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E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EA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EA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Subventions Savoir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4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4F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"/>
                        <a:tabLst/>
                        <a:defRPr/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Candidat et </a:t>
                      </a:r>
                      <a:r>
                        <a:rPr lang="fr-CA" sz="14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cocandidats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4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4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i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Connexion</a:t>
                      </a:r>
                      <a:endParaRPr lang="fr-CA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A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A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A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Candidat et </a:t>
                      </a:r>
                      <a:r>
                        <a:rPr lang="fr-CA" sz="14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cocandidats</a:t>
                      </a: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A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Engagement partenarial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Candidat</a:t>
                      </a:r>
                      <a:r>
                        <a:rPr lang="fr-CA" sz="1400" b="1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fr-CA" sz="1400" b="1" baseline="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cocandidats</a:t>
                      </a: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7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i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Développement de partenariat</a:t>
                      </a:r>
                      <a:endParaRPr lang="fr-CA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Candidat et </a:t>
                      </a:r>
                      <a:r>
                        <a:rPr lang="fr-CA" sz="14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cocandidats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Partenariat</a:t>
                      </a:r>
                      <a:endParaRPr lang="fr-CA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Candidat et </a:t>
                      </a:r>
                      <a:r>
                        <a:rPr lang="fr-CA" sz="14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cocandidats</a:t>
                      </a:r>
                      <a:r>
                        <a:rPr lang="fr-CA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C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930505" y="2808463"/>
            <a:ext cx="22314326" cy="760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094571"/>
              </p:ext>
            </p:extLst>
          </p:nvPr>
        </p:nvGraphicFramePr>
        <p:xfrm>
          <a:off x="1708614" y="5949588"/>
          <a:ext cx="8128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FRQSC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cap="small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CV commun FRQSC +pièce jointe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Tous les programmes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Candidat</a:t>
                      </a:r>
                      <a:r>
                        <a:rPr lang="fr-CA" sz="1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et </a:t>
                      </a:r>
                      <a:r>
                        <a:rPr lang="fr-CA" sz="1400" b="1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cochercheurs</a:t>
                      </a:r>
                      <a:endParaRPr lang="fr-CA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13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organismes de financement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Conseil de recherches en sciences humaines (CRSH)</a:t>
            </a:r>
          </a:p>
          <a:p>
            <a:r>
              <a:rPr lang="fr-CA" sz="2400" dirty="0"/>
              <a:t>Fonds québécois de recherche Société et culture (FRQSC)</a:t>
            </a:r>
          </a:p>
          <a:p>
            <a:r>
              <a:rPr lang="fr-CA" sz="2400" dirty="0"/>
              <a:t>Secrétariat des programmes </a:t>
            </a:r>
            <a:r>
              <a:rPr lang="fr-CA" sz="2400" dirty="0" err="1"/>
              <a:t>interorganismes</a:t>
            </a:r>
            <a:r>
              <a:rPr lang="fr-CA" sz="2400" dirty="0"/>
              <a:t> (SPI)</a:t>
            </a:r>
          </a:p>
          <a:p>
            <a:r>
              <a:rPr lang="fr-CA" sz="2400" dirty="0"/>
              <a:t>Fonds de recherche du Québec (FRQ)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8800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Tableau synthèse des programmes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822923"/>
              </p:ext>
            </p:extLst>
          </p:nvPr>
        </p:nvGraphicFramePr>
        <p:xfrm>
          <a:off x="1198933" y="1490663"/>
          <a:ext cx="9307141" cy="51145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7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1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8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4161">
                <a:tc>
                  <a:txBody>
                    <a:bodyPr/>
                    <a:lstStyle/>
                    <a:p>
                      <a:r>
                        <a:rPr lang="fr-CA" dirty="0"/>
                        <a:t>Organisme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Activités de recherche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Recherche</a:t>
                      </a:r>
                      <a:r>
                        <a:rPr lang="fr-CA" baseline="0" dirty="0"/>
                        <a:t> partenariale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Intersectorialité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Diffusion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2013">
                <a:tc>
                  <a:txBody>
                    <a:bodyPr/>
                    <a:lstStyle/>
                    <a:p>
                      <a:r>
                        <a:rPr lang="fr-CA" dirty="0"/>
                        <a:t>FRQSC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i="1" dirty="0"/>
                        <a:t>Relève professorale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i="1" dirty="0"/>
                        <a:t>Actions concertées</a:t>
                      </a:r>
                    </a:p>
                    <a:p>
                      <a:endParaRPr lang="fr-CA" dirty="0"/>
                    </a:p>
                    <a:p>
                      <a:r>
                        <a:rPr lang="fr-CA" i="1" dirty="0">
                          <a:solidFill>
                            <a:srgbClr val="FF0000"/>
                          </a:solidFill>
                        </a:rPr>
                        <a:t>Engagement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i="1" dirty="0">
                          <a:solidFill>
                            <a:srgbClr val="FF0000"/>
                          </a:solidFill>
                        </a:rPr>
                        <a:t>Dialogue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9866">
                <a:tc>
                  <a:txBody>
                    <a:bodyPr/>
                    <a:lstStyle/>
                    <a:p>
                      <a:r>
                        <a:rPr lang="fr-CA" dirty="0"/>
                        <a:t>CRSH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i="1" dirty="0"/>
                        <a:t>Développement Savoir</a:t>
                      </a:r>
                    </a:p>
                    <a:p>
                      <a:endParaRPr lang="fr-CA" dirty="0"/>
                    </a:p>
                    <a:p>
                      <a:r>
                        <a:rPr lang="fr-CA" i="1" dirty="0"/>
                        <a:t>Subventions Savoir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i="1" dirty="0"/>
                        <a:t>Engagement partenarial</a:t>
                      </a:r>
                    </a:p>
                    <a:p>
                      <a:endParaRPr lang="fr-CA" dirty="0"/>
                    </a:p>
                    <a:p>
                      <a:r>
                        <a:rPr lang="fr-CA" i="1" dirty="0"/>
                        <a:t>Développement de partenariat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i="1" dirty="0"/>
                        <a:t>Connexion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30">
                <a:tc>
                  <a:txBody>
                    <a:bodyPr/>
                    <a:lstStyle/>
                    <a:p>
                      <a:r>
                        <a:rPr lang="fr-CA" dirty="0"/>
                        <a:t>FRQ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i="1" dirty="0"/>
                        <a:t>Audace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087">
                <a:tc>
                  <a:txBody>
                    <a:bodyPr/>
                    <a:lstStyle/>
                    <a:p>
                      <a:r>
                        <a:rPr lang="fr-CA" dirty="0"/>
                        <a:t>SPI (</a:t>
                      </a:r>
                      <a:r>
                        <a:rPr lang="fr-CA" baseline="0" dirty="0"/>
                        <a:t>CRSH)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i="1" dirty="0">
                          <a:solidFill>
                            <a:srgbClr val="FF0000"/>
                          </a:solidFill>
                        </a:rPr>
                        <a:t>Nouvelles frontières en recherche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030"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32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Calendrier des dates limites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225194"/>
              </p:ext>
            </p:extLst>
          </p:nvPr>
        </p:nvGraphicFramePr>
        <p:xfrm>
          <a:off x="1143001" y="1993900"/>
          <a:ext cx="9575798" cy="4353057"/>
        </p:xfrm>
        <a:graphic>
          <a:graphicData uri="http://schemas.openxmlformats.org/drawingml/2006/table">
            <a:tbl>
              <a:tblPr firstRow="1" firstCol="1" bandRow="1"/>
              <a:tblGrid>
                <a:gridCol w="2533586">
                  <a:extLst>
                    <a:ext uri="{9D8B030D-6E8A-4147-A177-3AD203B41FA5}">
                      <a16:colId xmlns:a16="http://schemas.microsoft.com/office/drawing/2014/main" val="422832467"/>
                    </a:ext>
                  </a:extLst>
                </a:gridCol>
                <a:gridCol w="2524294">
                  <a:extLst>
                    <a:ext uri="{9D8B030D-6E8A-4147-A177-3AD203B41FA5}">
                      <a16:colId xmlns:a16="http://schemas.microsoft.com/office/drawing/2014/main" val="972483449"/>
                    </a:ext>
                  </a:extLst>
                </a:gridCol>
                <a:gridCol w="2461315">
                  <a:extLst>
                    <a:ext uri="{9D8B030D-6E8A-4147-A177-3AD203B41FA5}">
                      <a16:colId xmlns:a16="http://schemas.microsoft.com/office/drawing/2014/main" val="1447545279"/>
                    </a:ext>
                  </a:extLst>
                </a:gridCol>
                <a:gridCol w="2056603">
                  <a:extLst>
                    <a:ext uri="{9D8B030D-6E8A-4147-A177-3AD203B41FA5}">
                      <a16:colId xmlns:a16="http://schemas.microsoft.com/office/drawing/2014/main" val="3611424247"/>
                    </a:ext>
                  </a:extLst>
                </a:gridCol>
              </a:tblGrid>
              <a:tr h="1638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Septembre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15  </a:t>
                      </a:r>
                      <a:r>
                        <a:rPr lang="fr-CA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Engagement partenarial (CRSH)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CA" sz="1600" i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i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fr-CA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Relève</a:t>
                      </a:r>
                      <a:r>
                        <a:rPr lang="fr-CA" sz="1600" i="1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professorale (FRQSC)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Octobre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15  </a:t>
                      </a:r>
                      <a:r>
                        <a:rPr lang="fr-CA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Subventions Savoir (CRSH)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Novembre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fr-CA" sz="1600" b="1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   </a:t>
                      </a:r>
                      <a:r>
                        <a:rPr lang="fr-CA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Connexion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fr-CA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fr-CA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Développement de partenariat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Décembre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15 </a:t>
                      </a:r>
                      <a:r>
                        <a:rPr lang="fr-CA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Engagement partenarial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1621"/>
                  </a:ext>
                </a:extLst>
              </a:tr>
              <a:tr h="14775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Janvier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Février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fr-CA" sz="1600" b="1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fr-CA" sz="1600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CA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Développement Savoir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fr-CA" sz="1600" b="1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fr-CA" sz="1600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CA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Connexion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Mars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fr-CA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CA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Engagement partenarial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Avril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712838"/>
                  </a:ext>
                </a:extLst>
              </a:tr>
              <a:tr h="1237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 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fr-CA" sz="1600" b="1" baseline="30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fr-CA" sz="16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CA" sz="1600" i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Connexion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Juin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fr-CA" sz="16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CA" sz="1600" i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Engagement partenarial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Juillet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1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Août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CA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fr-CA" sz="1600" b="1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  <a:r>
                        <a:rPr lang="fr-CA" sz="1600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CA" sz="1600" i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Connexion</a:t>
                      </a:r>
                      <a:endParaRPr lang="fr-CA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573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30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Développement Savoir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Deux statuts de chercheurs admissibles</a:t>
            </a:r>
          </a:p>
          <a:p>
            <a:pPr lvl="1"/>
            <a:r>
              <a:rPr lang="fr-CA" u="sng" dirty="0"/>
              <a:t>Chercheurs émergents </a:t>
            </a:r>
            <a:r>
              <a:rPr lang="fr-CA" dirty="0"/>
              <a:t>(moins de 6 ans depuis la fin du doctorat ou le premier emploi permanent)</a:t>
            </a:r>
          </a:p>
          <a:p>
            <a:pPr lvl="1"/>
            <a:r>
              <a:rPr lang="fr-CA" u="sng" dirty="0"/>
              <a:t>Chercheurs établis</a:t>
            </a:r>
            <a:r>
              <a:rPr lang="fr-CA" dirty="0"/>
              <a:t>: uniquement pour un projet dans un nouveau créneau pour le chercheur</a:t>
            </a:r>
          </a:p>
          <a:p>
            <a:r>
              <a:rPr lang="fr-CA" dirty="0"/>
              <a:t>Une seule date limite annuelle: 1</a:t>
            </a:r>
            <a:r>
              <a:rPr lang="fr-CA" baseline="30000" dirty="0"/>
              <a:t>er</a:t>
            </a:r>
            <a:r>
              <a:rPr lang="fr-CA" dirty="0"/>
              <a:t> février (date interne: 14 janvier)</a:t>
            </a:r>
          </a:p>
          <a:p>
            <a:r>
              <a:rPr lang="fr-CA" dirty="0"/>
              <a:t>Max 70 000$ pour 2 ans</a:t>
            </a:r>
          </a:p>
          <a:p>
            <a:r>
              <a:rPr lang="fr-CA" dirty="0"/>
              <a:t>Contrainte: une seule demande Savoir (Développement Savoir et Subvention Savoir dans la même année civile)</a:t>
            </a:r>
          </a:p>
          <a:p>
            <a:r>
              <a:rPr lang="fr-CA" u="sng" dirty="0"/>
              <a:t>Attention: Requiert le </a:t>
            </a:r>
            <a:r>
              <a:rPr lang="fr-CA" b="1" u="sng" dirty="0">
                <a:solidFill>
                  <a:srgbClr val="C00000"/>
                </a:solidFill>
              </a:rPr>
              <a:t>CV commun CRSH</a:t>
            </a:r>
            <a:r>
              <a:rPr lang="fr-CA" u="sng" dirty="0"/>
              <a:t>!</a:t>
            </a:r>
          </a:p>
          <a:p>
            <a:r>
              <a:rPr lang="fr-CA" u="sng" dirty="0"/>
              <a:t>Taux de succès en 2019: 50%</a:t>
            </a:r>
          </a:p>
          <a:p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1067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Subvention Savoir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Deux volets:</a:t>
            </a:r>
          </a:p>
          <a:p>
            <a:pPr lvl="1">
              <a:buClr>
                <a:srgbClr val="455F51">
                  <a:lumMod val="40000"/>
                  <a:lumOff val="60000"/>
                </a:srgbClr>
              </a:buClr>
            </a:pPr>
            <a:r>
              <a:rPr lang="fr-CA" dirty="0">
                <a:solidFill>
                  <a:prstClr val="white"/>
                </a:solidFill>
              </a:rPr>
              <a:t>Volet A: de 7 000$ à 100 000$</a:t>
            </a:r>
          </a:p>
          <a:p>
            <a:pPr lvl="1">
              <a:buClr>
                <a:srgbClr val="455F51">
                  <a:lumMod val="40000"/>
                  <a:lumOff val="60000"/>
                </a:srgbClr>
              </a:buClr>
            </a:pPr>
            <a:r>
              <a:rPr lang="fr-CA" dirty="0">
                <a:solidFill>
                  <a:prstClr val="white"/>
                </a:solidFill>
              </a:rPr>
              <a:t>Volet B: de 100 001 à 400 000 $</a:t>
            </a:r>
          </a:p>
          <a:p>
            <a:endParaRPr lang="fr-CA" dirty="0"/>
          </a:p>
          <a:p>
            <a:r>
              <a:rPr lang="fr-CA" dirty="0"/>
              <a:t>Taux de succès en 2018: 45 % (volet A: 50%; volet B: 40%)</a:t>
            </a:r>
          </a:p>
          <a:p>
            <a:r>
              <a:rPr lang="fr-CA" dirty="0"/>
              <a:t>Choix du comité de sélection:</a:t>
            </a:r>
          </a:p>
          <a:p>
            <a:pPr lvl="1"/>
            <a:r>
              <a:rPr lang="fr-CA" dirty="0"/>
              <a:t>Disciplinaire</a:t>
            </a:r>
          </a:p>
          <a:p>
            <a:pPr lvl="1"/>
            <a:r>
              <a:rPr lang="fr-CA" dirty="0"/>
              <a:t>Multidisciplinaire humanités</a:t>
            </a:r>
          </a:p>
          <a:p>
            <a:pPr lvl="1"/>
            <a:r>
              <a:rPr lang="fr-CA" dirty="0"/>
              <a:t>Multidisciplinaire sciences sociales</a:t>
            </a:r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20273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Subvention Connexion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Deux volets:</a:t>
            </a:r>
          </a:p>
          <a:p>
            <a:pPr lvl="1"/>
            <a:r>
              <a:rPr lang="fr-CA" u="sng" dirty="0"/>
              <a:t>Événement</a:t>
            </a:r>
            <a:r>
              <a:rPr lang="fr-CA" dirty="0"/>
              <a:t> (jusqu’à 25 000$):  « d’une durée habituelle d’une semaine ou moins » colloque, atelier, séminaire…</a:t>
            </a:r>
          </a:p>
          <a:p>
            <a:pPr lvl="1"/>
            <a:r>
              <a:rPr lang="fr-CA" u="sng" dirty="0"/>
              <a:t>Activité de rayonnement </a:t>
            </a:r>
            <a:r>
              <a:rPr lang="fr-CA" dirty="0"/>
              <a:t>(jusqu’à 50000$): « pour inciter un plus grand public à s’intéresser à la recherche en sciences humaines », débats publics, matériel didactique…</a:t>
            </a:r>
          </a:p>
          <a:p>
            <a:r>
              <a:rPr lang="fr-CA" dirty="0"/>
              <a:t>Des fonds de contrepartie équivalant à au moins 50 % de la subvention demandée au CRSH sont exigés</a:t>
            </a:r>
          </a:p>
          <a:p>
            <a:r>
              <a:rPr lang="fr-CA" dirty="0"/>
              <a:t>À noter: les frais d’inscription ne sont pas des fonds de contrepartie admissibles</a:t>
            </a:r>
          </a:p>
          <a:p>
            <a:r>
              <a:rPr lang="fr-CA" dirty="0"/>
              <a:t>La subvention demandée au CRSH peut inclure une allocation de détachement pour un </a:t>
            </a:r>
            <a:r>
              <a:rPr lang="fr-CA" dirty="0" err="1"/>
              <a:t>cocandidat</a:t>
            </a:r>
            <a:r>
              <a:rPr lang="fr-CA" dirty="0"/>
              <a:t> issu d’un OSBL</a:t>
            </a:r>
          </a:p>
          <a:p>
            <a:r>
              <a:rPr lang="fr-CA" dirty="0"/>
              <a:t>Le candidat principal et les </a:t>
            </a:r>
            <a:r>
              <a:rPr lang="fr-CA" dirty="0" err="1"/>
              <a:t>cocandidats</a:t>
            </a:r>
            <a:r>
              <a:rPr lang="fr-CA" dirty="0"/>
              <a:t> doivent fournir le CV CRSH régulier + contributions détaillées + fichier expérience pertinente</a:t>
            </a:r>
          </a:p>
        </p:txBody>
      </p:sp>
    </p:spTree>
    <p:extLst>
      <p:ext uri="{BB962C8B-B14F-4D97-AF65-F5344CB8AC3E}">
        <p14:creationId xmlns:p14="http://schemas.microsoft.com/office/powerpoint/2010/main" val="229063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Engagement partenarial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développer un partenariat nouveau ou existant avec un seul partenaire</a:t>
            </a:r>
          </a:p>
          <a:p>
            <a:r>
              <a:rPr lang="fr-CA" dirty="0"/>
              <a:t>D’une durée d’un an</a:t>
            </a:r>
          </a:p>
          <a:p>
            <a:r>
              <a:rPr lang="fr-CA" dirty="0"/>
              <a:t>Maximum de 25 000 $</a:t>
            </a:r>
          </a:p>
          <a:p>
            <a:r>
              <a:rPr lang="fr-CA" dirty="0"/>
              <a:t>Fonds de contrepartie supérieurs à 0 (en nature ou en espèces)</a:t>
            </a:r>
          </a:p>
          <a:p>
            <a:r>
              <a:rPr lang="fr-CA" dirty="0"/>
              <a:t>Lettre d’engagement du partenaire exigée</a:t>
            </a:r>
          </a:p>
          <a:p>
            <a:pPr lvl="0">
              <a:buClr>
                <a:srgbClr val="455F51">
                  <a:lumMod val="40000"/>
                  <a:lumOff val="60000"/>
                </a:srgbClr>
              </a:buClr>
            </a:pPr>
            <a:r>
              <a:rPr lang="fr-CA" dirty="0">
                <a:solidFill>
                  <a:prstClr val="white"/>
                </a:solidFill>
              </a:rPr>
              <a:t>La subvention demandée au CRSH peut inclure une allocation de détachement pour un </a:t>
            </a:r>
            <a:r>
              <a:rPr lang="fr-CA" dirty="0" err="1">
                <a:solidFill>
                  <a:prstClr val="white"/>
                </a:solidFill>
              </a:rPr>
              <a:t>cocandidat</a:t>
            </a:r>
            <a:r>
              <a:rPr lang="fr-CA" dirty="0">
                <a:solidFill>
                  <a:prstClr val="white"/>
                </a:solidFill>
              </a:rPr>
              <a:t> issu d’un OSBL</a:t>
            </a:r>
          </a:p>
          <a:p>
            <a:pPr lvl="0">
              <a:buClr>
                <a:srgbClr val="455F51">
                  <a:lumMod val="40000"/>
                  <a:lumOff val="60000"/>
                </a:srgbClr>
              </a:buClr>
            </a:pPr>
            <a:r>
              <a:rPr lang="fr-CA" sz="1900" dirty="0">
                <a:solidFill>
                  <a:prstClr val="white"/>
                </a:solidFill>
              </a:rPr>
              <a:t>Le candidat principal et les </a:t>
            </a:r>
            <a:r>
              <a:rPr lang="fr-CA" sz="1900" dirty="0" err="1">
                <a:solidFill>
                  <a:prstClr val="white"/>
                </a:solidFill>
              </a:rPr>
              <a:t>cocandidats</a:t>
            </a:r>
            <a:r>
              <a:rPr lang="fr-CA" sz="1900" dirty="0">
                <a:solidFill>
                  <a:prstClr val="white"/>
                </a:solidFill>
              </a:rPr>
              <a:t> doivent fournir le CV CRSH régulier + contributions détaillées + fichier expérience pertinente</a:t>
            </a:r>
            <a:endParaRPr lang="fr-C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317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Développement de partenariat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développer un partenariat nouveau ou existant</a:t>
            </a:r>
          </a:p>
          <a:p>
            <a:r>
              <a:rPr lang="fr-CA" dirty="0"/>
              <a:t>Durée de un à 3 ans pour un montant de 75 000$ à 200 000$</a:t>
            </a:r>
          </a:p>
          <a:p>
            <a:r>
              <a:rPr lang="fr-CA" dirty="0"/>
              <a:t>Un ou plusieurs partenaires (habituellement plus d’un)</a:t>
            </a:r>
          </a:p>
          <a:p>
            <a:r>
              <a:rPr lang="fr-CA" dirty="0"/>
              <a:t>Habituellement plus d’un chercheur</a:t>
            </a:r>
          </a:p>
          <a:p>
            <a:r>
              <a:rPr lang="fr-CA" dirty="0" err="1"/>
              <a:t>Cochercheurs</a:t>
            </a:r>
            <a:r>
              <a:rPr lang="fr-CA" dirty="0"/>
              <a:t> universitaires ou collaborateur étrangers admissibles</a:t>
            </a:r>
          </a:p>
          <a:p>
            <a:r>
              <a:rPr lang="fr-CA" dirty="0"/>
              <a:t>Évaluation par un comité multidisciplinaire</a:t>
            </a:r>
          </a:p>
          <a:p>
            <a:r>
              <a:rPr lang="fr-CA" dirty="0"/>
              <a:t>Lettre d’engagement du partenaire</a:t>
            </a:r>
          </a:p>
          <a:p>
            <a:r>
              <a:rPr lang="fr-CA" dirty="0"/>
              <a:t>Preuve de partenariat signée par tous les partenaires au moment de soumettre la demande</a:t>
            </a:r>
          </a:p>
        </p:txBody>
      </p:sp>
    </p:spTree>
    <p:extLst>
      <p:ext uri="{BB962C8B-B14F-4D97-AF65-F5344CB8AC3E}">
        <p14:creationId xmlns:p14="http://schemas.microsoft.com/office/powerpoint/2010/main" val="1963006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945</TotalTime>
  <Words>699</Words>
  <Application>Microsoft Office PowerPoint</Application>
  <PresentationFormat>Grand écran</PresentationFormat>
  <Paragraphs>159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Ion</vt:lpstr>
      <vt:lpstr>L’élaboration d’une demande de subvention</vt:lpstr>
      <vt:lpstr>Les organismes de financement</vt:lpstr>
      <vt:lpstr>Tableau synthèse des programmes</vt:lpstr>
      <vt:lpstr>Calendrier des dates limites</vt:lpstr>
      <vt:lpstr>Développement Savoir</vt:lpstr>
      <vt:lpstr>Subvention Savoir</vt:lpstr>
      <vt:lpstr>Subvention Connexion</vt:lpstr>
      <vt:lpstr>Engagement partenarial</vt:lpstr>
      <vt:lpstr>Développement de partenariat</vt:lpstr>
      <vt:lpstr>Les critères d’évaluation</vt:lpstr>
      <vt:lpstr>Les CV</vt:lpstr>
      <vt:lpstr>Tableau des CV </vt:lpstr>
    </vt:vector>
  </TitlesOfParts>
  <Company>Universite de Sherbrooke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L’élaboration d’une demande de subvention</dc:title>
  <dc:creator>Silvie Bernier</dc:creator>
  <cp:lastModifiedBy>Brigitte Caselles-Desjardins</cp:lastModifiedBy>
  <cp:revision>44</cp:revision>
  <dcterms:created xsi:type="dcterms:W3CDTF">2018-10-29T13:56:57Z</dcterms:created>
  <dcterms:modified xsi:type="dcterms:W3CDTF">2019-09-12T14:38:51Z</dcterms:modified>
</cp:coreProperties>
</file>